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B80A5-D43C-4894-A68D-FF6E0D75C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1F11AB-1723-4675-B4C7-91629D5F5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FE6A01-08AF-4632-8C87-1EF94AE4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B113D-B50A-446F-9DD2-E6BD6298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8BC8E-282E-4374-B4D2-E84CC371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D7296-70C7-49D6-AFDF-C0B7642E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C7355E-5D81-4F9C-BA72-71D8D32B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F372E-C0E1-4ACF-9407-F13810FE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90CC2-17E2-447B-8635-6223A4D9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48EB2-8367-49A3-8C49-3F04C580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5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5C6187-10C2-42EA-A914-0538CD173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E46E82-F5A7-4D77-B912-2426ABBC9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C181EF-70C5-425D-9AD1-24A12363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200DD-391F-486F-A039-BD761798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836ED-0EB1-4B7C-9B9F-24DF4E29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6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5D285-0B05-4C06-A28D-6E369E77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DB764-DE83-4781-8A9A-BC001270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2F038-E42D-42DA-906F-0DCFE883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A8CE7-7A52-4EA2-A6CF-92DF3F6C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FD4FA-7381-4E90-9332-06B2C1B5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4D23C-A075-4443-85E9-65966741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508F5-89CB-44FB-8D9F-A75980C1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2B197D-798E-4074-9D8D-690CEF06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0DF5B6-6AD7-49D3-9BA6-9FFC882D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17340-0882-4B88-A171-C5AAC7EF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4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CA15B-BA34-4FF7-A141-29A28127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59A29-64AE-4AFB-AF30-C8475CB2D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6F88A8-C49F-4448-8C63-7CC001D7C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CBA3C-C0B5-4FEA-8032-6356485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03834A-5033-48CB-8645-C63DB7E6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FAF8B-9ECD-4CFE-B5C3-4AF2FE8A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14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AAF3-85CC-41CE-8408-7AB988E2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F720B2-B71A-41F3-AF3D-4F5CC2823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715522-7282-44B0-A5FF-94050308D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264110-8430-4F89-99DA-EF30C45EE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4C3D90-9B69-47B2-BF47-2D41F83E8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CAEDE2-64AD-4700-AC68-1CC4AC81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8905808-DE72-45C1-8E67-6251FECD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DFA05F-C8A1-46F2-A2B3-85A521B7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99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E57DA-66E9-46FF-B3BC-325E7E8B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EED301-2042-4F2D-AD32-22178478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F94254-145E-4E4E-87EB-4035FA15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D9FF7-AB01-4FB9-A1F7-C64B518B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75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D62C48-AEAD-4EA0-A034-43F5A84D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C7D0B1-CA2E-4963-A9AE-9C23204D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57B382-8C10-4F17-BDBF-AFD8F183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0292D-43E9-47FC-9E55-A7DF905D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F82E6-2D62-4F7C-BCDA-B549149E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6CC49F-F5BF-40F9-BD93-148D214BD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C56989-441F-4743-9202-025A4359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7F0554-39C7-4423-8B22-E7ADD458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813C0B-2C68-48E4-B648-6D8E764D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5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4F0E6-A560-4BDB-986C-10ED96E1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1538B4-8651-4000-9F02-DC8E219B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54E3E-F9D4-4375-B548-D4FE6D6C6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7964B9-5F82-4165-BEA0-E882D257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FB953-AC4C-4A43-948C-F73353A1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178BB4-F48E-4D19-99A6-E539FB77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2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6A7505-351D-40B7-A664-7FBB5FB4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52DC80-B9B4-49E3-B0C0-56AC314BC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8ABBF7-12CB-4C5F-A28E-17D2F95C6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1F54-617B-4B91-B4D0-112EC1EF4258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20C7E1-C766-44D0-B2A9-A7EB2DD28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E79B-C81D-404C-A295-D2605F026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D09F-687D-4CC3-A574-288CC275E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4C1A4835-0AFB-44C0-A4F5-2F671929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7" y="4414330"/>
            <a:ext cx="373639" cy="658204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BD97EE6-37CB-4258-9C66-95DFF8D9FC38}"/>
              </a:ext>
            </a:extLst>
          </p:cNvPr>
          <p:cNvSpPr/>
          <p:nvPr/>
        </p:nvSpPr>
        <p:spPr>
          <a:xfrm>
            <a:off x="3065464" y="2988401"/>
            <a:ext cx="3005434" cy="2608411"/>
          </a:xfrm>
          <a:prstGeom prst="roundRect">
            <a:avLst>
              <a:gd name="adj" fmla="val 861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u="sng" dirty="0">
                <a:solidFill>
                  <a:schemeClr val="tx1"/>
                </a:solidFill>
                <a:latin typeface="Averia" panose="02000603000000000004" pitchFamily="2" charset="0"/>
              </a:rPr>
              <a:t>Quelques artistes connus</a:t>
            </a:r>
            <a:endParaRPr lang="fr-FR" u="sng" dirty="0">
              <a:solidFill>
                <a:schemeClr val="tx1"/>
              </a:solidFill>
              <a:latin typeface="Averia" panose="02000603000000000004" pitchFamily="2" charset="0"/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E276203-D274-4FE0-9554-6766FA9C8D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56" y="128417"/>
            <a:ext cx="3254147" cy="266191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9027127-FB7E-4B24-B1F5-66B7329FC7A9}"/>
              </a:ext>
            </a:extLst>
          </p:cNvPr>
          <p:cNvSpPr/>
          <p:nvPr/>
        </p:nvSpPr>
        <p:spPr>
          <a:xfrm>
            <a:off x="3391375" y="772424"/>
            <a:ext cx="1376840" cy="12845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5035D5-71CD-44C1-BAD0-35BC8BDE2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525" y="811088"/>
            <a:ext cx="2823130" cy="917591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gent Orange" panose="00000400000000000000" pitchFamily="2" charset="0"/>
                <a:cs typeface="Agent Orange" panose="00000400000000000000" pitchFamily="2" charset="0"/>
              </a:rPr>
              <a:t> Le disco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03DC58-C60D-44C6-9075-4B5BD7CDD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01" y="120450"/>
            <a:ext cx="3236438" cy="2661917"/>
          </a:xfrm>
          <a:noFill/>
          <a:ln w="19050"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fr-FR" u="sng" dirty="0">
                <a:latin typeface="Averia" panose="02000603000000000004" pitchFamily="2" charset="0"/>
              </a:rPr>
              <a:t>Mon ressenti</a:t>
            </a:r>
          </a:p>
          <a:p>
            <a:pPr algn="just"/>
            <a:endParaRPr lang="fr-FR" dirty="0">
              <a:latin typeface="Averia" panose="02000603000000000004" pitchFamily="2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4C06A63-2FA4-4026-8001-598A87E5EF19}"/>
              </a:ext>
            </a:extLst>
          </p:cNvPr>
          <p:cNvSpPr txBox="1">
            <a:spLocks/>
          </p:cNvSpPr>
          <p:nvPr/>
        </p:nvSpPr>
        <p:spPr>
          <a:xfrm>
            <a:off x="3405542" y="808138"/>
            <a:ext cx="1329099" cy="1304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latin typeface="Averia" panose="02000603000000000004" pitchFamily="2" charset="0"/>
              </a:rPr>
              <a:t>Le disco est un style musical et une danse. Le terme dérive du mot en français « discothèque ».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3B11D4A-6198-4111-90A1-F1D6269502BF}"/>
              </a:ext>
            </a:extLst>
          </p:cNvPr>
          <p:cNvSpPr/>
          <p:nvPr/>
        </p:nvSpPr>
        <p:spPr>
          <a:xfrm>
            <a:off x="3444249" y="2236010"/>
            <a:ext cx="6202669" cy="3732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7F33963-FC2A-4B7B-9335-EDFCB84F4924}"/>
              </a:ext>
            </a:extLst>
          </p:cNvPr>
          <p:cNvSpPr txBox="1">
            <a:spLocks/>
          </p:cNvSpPr>
          <p:nvPr/>
        </p:nvSpPr>
        <p:spPr>
          <a:xfrm>
            <a:off x="3440694" y="2241680"/>
            <a:ext cx="6160504" cy="36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Averia" panose="02000603000000000004" pitchFamily="2" charset="0"/>
              </a:rPr>
              <a:t>Le disco émerge en tant que réponse à la domination de la scène rock.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4379C3A-40AC-4063-9B1A-BD38FF481F3B}"/>
              </a:ext>
            </a:extLst>
          </p:cNvPr>
          <p:cNvSpPr/>
          <p:nvPr/>
        </p:nvSpPr>
        <p:spPr>
          <a:xfrm>
            <a:off x="7758509" y="867171"/>
            <a:ext cx="1948325" cy="13070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CBADC267-C779-4F11-9D55-B4FECAE3CF82}"/>
              </a:ext>
            </a:extLst>
          </p:cNvPr>
          <p:cNvSpPr txBox="1">
            <a:spLocks/>
          </p:cNvSpPr>
          <p:nvPr/>
        </p:nvSpPr>
        <p:spPr>
          <a:xfrm>
            <a:off x="7733669" y="922384"/>
            <a:ext cx="1973165" cy="12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dirty="0">
                <a:latin typeface="Averia" panose="02000603000000000004" pitchFamily="2" charset="0"/>
              </a:rPr>
              <a:t>Le disco est à l'origine une musique de danse, il privilégie donc le rythme et l'orchestration sur le texte et la mélodie.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E985A64-1D22-4801-9D3E-3AC1F26FDCA5}"/>
              </a:ext>
            </a:extLst>
          </p:cNvPr>
          <p:cNvSpPr/>
          <p:nvPr/>
        </p:nvSpPr>
        <p:spPr>
          <a:xfrm>
            <a:off x="7080356" y="120451"/>
            <a:ext cx="2566563" cy="6906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B92963F-91F1-41A0-9CED-73378F2DA07C}"/>
              </a:ext>
            </a:extLst>
          </p:cNvPr>
          <p:cNvSpPr txBox="1">
            <a:spLocks/>
          </p:cNvSpPr>
          <p:nvPr/>
        </p:nvSpPr>
        <p:spPr>
          <a:xfrm>
            <a:off x="7124085" y="126122"/>
            <a:ext cx="2522834" cy="684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latin typeface="Averia" panose="02000603000000000004" pitchFamily="2" charset="0"/>
              </a:rPr>
              <a:t>Issus des genres funk, soul et pop, le disco est particulièrement populaire pendant les années 1970.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B6ED420-B934-445E-A100-117948999E73}"/>
              </a:ext>
            </a:extLst>
          </p:cNvPr>
          <p:cNvSpPr/>
          <p:nvPr/>
        </p:nvSpPr>
        <p:spPr>
          <a:xfrm>
            <a:off x="3450352" y="122746"/>
            <a:ext cx="2243580" cy="588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A049CC5B-549F-4B87-A77B-D8276D459F6F}"/>
              </a:ext>
            </a:extLst>
          </p:cNvPr>
          <p:cNvSpPr txBox="1">
            <a:spLocks/>
          </p:cNvSpPr>
          <p:nvPr/>
        </p:nvSpPr>
        <p:spPr>
          <a:xfrm>
            <a:off x="3448172" y="128417"/>
            <a:ext cx="2289489" cy="63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>
                <a:latin typeface="Averia" panose="02000603000000000004" pitchFamily="2" charset="0"/>
              </a:rPr>
              <a:t>Ce style musical est apparu aux États-Unis au milieu des années 1970. </a:t>
            </a:r>
          </a:p>
        </p:txBody>
      </p:sp>
      <p:sp>
        <p:nvSpPr>
          <p:cNvPr id="25" name="Flèche : courbe vers la gauche 24">
            <a:extLst>
              <a:ext uri="{FF2B5EF4-FFF2-40B4-BE49-F238E27FC236}">
                <a16:creationId xmlns:a16="http://schemas.microsoft.com/office/drawing/2014/main" id="{17100A3B-DEA1-40AD-A44F-703347272FB9}"/>
              </a:ext>
            </a:extLst>
          </p:cNvPr>
          <p:cNvSpPr/>
          <p:nvPr/>
        </p:nvSpPr>
        <p:spPr>
          <a:xfrm rot="9647355" flipH="1">
            <a:off x="5779608" y="533636"/>
            <a:ext cx="289355" cy="477576"/>
          </a:xfrm>
          <a:prstGeom prst="curvedLeftArrow">
            <a:avLst>
              <a:gd name="adj1" fmla="val 3070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courbe vers la gauche 26">
            <a:extLst>
              <a:ext uri="{FF2B5EF4-FFF2-40B4-BE49-F238E27FC236}">
                <a16:creationId xmlns:a16="http://schemas.microsoft.com/office/drawing/2014/main" id="{3FDEDD58-9871-4A2B-8C5C-B2E55AC9A5B3}"/>
              </a:ext>
            </a:extLst>
          </p:cNvPr>
          <p:cNvSpPr/>
          <p:nvPr/>
        </p:nvSpPr>
        <p:spPr>
          <a:xfrm rot="11764844">
            <a:off x="6616053" y="539262"/>
            <a:ext cx="353021" cy="4716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courbe vers la gauche 28">
            <a:extLst>
              <a:ext uri="{FF2B5EF4-FFF2-40B4-BE49-F238E27FC236}">
                <a16:creationId xmlns:a16="http://schemas.microsoft.com/office/drawing/2014/main" id="{E8442FBD-FE27-4231-9DB0-C43B25CC61D2}"/>
              </a:ext>
            </a:extLst>
          </p:cNvPr>
          <p:cNvSpPr/>
          <p:nvPr/>
        </p:nvSpPr>
        <p:spPr>
          <a:xfrm rot="18946960" flipH="1">
            <a:off x="7272776" y="1731453"/>
            <a:ext cx="324206" cy="4775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B487229A-B827-48DE-9BFB-9C0D63A6D75D}"/>
              </a:ext>
            </a:extLst>
          </p:cNvPr>
          <p:cNvSpPr/>
          <p:nvPr/>
        </p:nvSpPr>
        <p:spPr>
          <a:xfrm>
            <a:off x="6212264" y="1728679"/>
            <a:ext cx="135666" cy="426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8459E651-8DD2-4C1D-9587-4642E25879F9}"/>
              </a:ext>
            </a:extLst>
          </p:cNvPr>
          <p:cNvSpPr txBox="1">
            <a:spLocks/>
          </p:cNvSpPr>
          <p:nvPr/>
        </p:nvSpPr>
        <p:spPr>
          <a:xfrm>
            <a:off x="6125450" y="2955968"/>
            <a:ext cx="3567355" cy="377361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>
                <a:latin typeface="Averia" panose="02000603000000000004" pitchFamily="2" charset="0"/>
              </a:rPr>
              <a:t>Les Bee </a:t>
            </a:r>
            <a:r>
              <a:rPr lang="fr-FR" u="sng" dirty="0" err="1">
                <a:latin typeface="Averia" panose="02000603000000000004" pitchFamily="2" charset="0"/>
              </a:rPr>
              <a:t>Gees</a:t>
            </a:r>
            <a:endParaRPr lang="fr-FR" u="sng" dirty="0">
              <a:latin typeface="Averia" panose="02000603000000000004" pitchFamily="2" charset="0"/>
            </a:endParaRPr>
          </a:p>
          <a:p>
            <a:pPr algn="just"/>
            <a:r>
              <a:rPr lang="fr-FR" sz="1300" dirty="0">
                <a:latin typeface="Averia" panose="02000603000000000004" pitchFamily="2" charset="0"/>
              </a:rPr>
              <a:t>Les Bee </a:t>
            </a:r>
            <a:r>
              <a:rPr lang="fr-FR" sz="1300" dirty="0" err="1">
                <a:latin typeface="Averia" panose="02000603000000000004" pitchFamily="2" charset="0"/>
              </a:rPr>
              <a:t>Gees</a:t>
            </a:r>
            <a:r>
              <a:rPr lang="fr-FR" sz="1300" dirty="0">
                <a:latin typeface="Averia" panose="02000603000000000004" pitchFamily="2" charset="0"/>
              </a:rPr>
              <a:t> est un groupe anglais, formé par trois des frères Gibb : Barry et les jumeaux Robin et Maurice, et d'un guitariste et deux batteurs australiens, Vince </a:t>
            </a:r>
            <a:r>
              <a:rPr lang="fr-FR" sz="1300" dirty="0" err="1">
                <a:latin typeface="Averia" panose="02000603000000000004" pitchFamily="2" charset="0"/>
              </a:rPr>
              <a:t>Melouney</a:t>
            </a:r>
            <a:r>
              <a:rPr lang="fr-FR" sz="1300" dirty="0">
                <a:latin typeface="Averia" panose="02000603000000000004" pitchFamily="2" charset="0"/>
              </a:rPr>
              <a:t>, Colin Petersen et Geoff </a:t>
            </a:r>
            <a:r>
              <a:rPr lang="fr-FR" sz="1300" dirty="0" err="1">
                <a:latin typeface="Averia" panose="02000603000000000004" pitchFamily="2" charset="0"/>
              </a:rPr>
              <a:t>Brigford</a:t>
            </a:r>
            <a:r>
              <a:rPr lang="fr-FR" sz="1300" dirty="0">
                <a:latin typeface="Averia" panose="02000603000000000004" pitchFamily="2" charset="0"/>
              </a:rPr>
              <a:t>. </a:t>
            </a:r>
          </a:p>
          <a:p>
            <a:pPr algn="just"/>
            <a:r>
              <a:rPr lang="fr-FR" sz="1300" dirty="0">
                <a:latin typeface="Averia" panose="02000603000000000004" pitchFamily="2" charset="0"/>
              </a:rPr>
              <a:t>La vague disco de 1975 à 1979 correspond à l'explosion médiatique du trio. </a:t>
            </a:r>
          </a:p>
          <a:p>
            <a:pPr algn="just"/>
            <a:r>
              <a:rPr lang="fr-FR" sz="1300" dirty="0">
                <a:latin typeface="Averia" panose="02000603000000000004" pitchFamily="2" charset="0"/>
              </a:rPr>
              <a:t>Ils atteignent pendant cette période, le paroxysme de leur succès grâce à la bande originale du film Saturday Night Fever.</a:t>
            </a:r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3B6E152B-D948-4C71-A9F5-333C50FFD5AC}"/>
              </a:ext>
            </a:extLst>
          </p:cNvPr>
          <p:cNvSpPr/>
          <p:nvPr/>
        </p:nvSpPr>
        <p:spPr>
          <a:xfrm rot="5400000">
            <a:off x="4893853" y="1193860"/>
            <a:ext cx="135010" cy="269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BDBFCD1D-772B-4923-A80D-29CBCD1E7993}"/>
              </a:ext>
            </a:extLst>
          </p:cNvPr>
          <p:cNvSpPr txBox="1">
            <a:spLocks/>
          </p:cNvSpPr>
          <p:nvPr/>
        </p:nvSpPr>
        <p:spPr>
          <a:xfrm>
            <a:off x="118044" y="2918904"/>
            <a:ext cx="2866298" cy="227234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u="sng" dirty="0">
                <a:latin typeface="Averia" panose="02000603000000000004" pitchFamily="2" charset="0"/>
              </a:rPr>
              <a:t>Les instruments que l’on utilise le plus dans le disco</a:t>
            </a:r>
          </a:p>
          <a:p>
            <a:pPr algn="just"/>
            <a:endParaRPr lang="fr-FR" dirty="0">
              <a:latin typeface="Averia" panose="02000603000000000004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589D78-EF27-40DB-9C74-ADD507BFA9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963" y="3429000"/>
            <a:ext cx="2213257" cy="312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C8FC60-CDEB-4125-8D95-C2FCEE70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25" y="3947983"/>
            <a:ext cx="1671864" cy="321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BA37EA-A6EF-4866-925D-84DF9F16632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56" y="5531011"/>
            <a:ext cx="877174" cy="998220"/>
          </a:xfrm>
          <a:prstGeom prst="rect">
            <a:avLst/>
          </a:prstGeom>
        </p:spPr>
      </p:pic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29D0FBD0-4013-4280-9D1C-05281367D2CA}"/>
              </a:ext>
            </a:extLst>
          </p:cNvPr>
          <p:cNvSpPr/>
          <p:nvPr/>
        </p:nvSpPr>
        <p:spPr>
          <a:xfrm>
            <a:off x="1074420" y="5257799"/>
            <a:ext cx="1828799" cy="1471783"/>
          </a:xfrm>
          <a:prstGeom prst="wedgeRoundRectCallout">
            <a:avLst>
              <a:gd name="adj1" fmla="val -60416"/>
              <a:gd name="adj2" fmla="val -1052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800000000000000" pitchFamily="50" charset="0"/>
              </a:rPr>
              <a:t>Le synthétiseur est un instrument de musique ___________</a:t>
            </a:r>
          </a:p>
        </p:txBody>
      </p:sp>
      <p:pic>
        <p:nvPicPr>
          <p:cNvPr id="5122" name="Picture 2" descr="heart,256x256 ICON | Coeur amour, Amour">
            <a:extLst>
              <a:ext uri="{FF2B5EF4-FFF2-40B4-BE49-F238E27FC236}">
                <a16:creationId xmlns:a16="http://schemas.microsoft.com/office/drawing/2014/main" id="{3BC481ED-8A33-4F35-A3AA-6A633007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7" y="79039"/>
            <a:ext cx="576120" cy="7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D178296-2B61-4174-A9B4-3BBF5C0838C5}"/>
              </a:ext>
            </a:extLst>
          </p:cNvPr>
          <p:cNvSpPr txBox="1">
            <a:spLocks/>
          </p:cNvSpPr>
          <p:nvPr/>
        </p:nvSpPr>
        <p:spPr>
          <a:xfrm>
            <a:off x="3844157" y="3401233"/>
            <a:ext cx="1215668" cy="29829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Averia" panose="02000603000000000004" pitchFamily="2" charset="0"/>
              </a:rPr>
              <a:t>ABBA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8E7C7A4-5FDD-4845-BFB7-9E62B65286C7}"/>
              </a:ext>
            </a:extLst>
          </p:cNvPr>
          <p:cNvSpPr txBox="1">
            <a:spLocks/>
          </p:cNvSpPr>
          <p:nvPr/>
        </p:nvSpPr>
        <p:spPr>
          <a:xfrm>
            <a:off x="7153843" y="5992780"/>
            <a:ext cx="1159652" cy="298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latin typeface="Averia" panose="02000603000000000004" pitchFamily="2" charset="0"/>
              </a:rPr>
              <a:t>Stayin</a:t>
            </a:r>
            <a:r>
              <a:rPr lang="fr-FR" sz="1200" dirty="0">
                <a:latin typeface="Averia" panose="02000603000000000004" pitchFamily="2" charset="0"/>
              </a:rPr>
              <a:t>’ Alive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38B5FE5-D905-439E-940D-FD1F4035C719}"/>
              </a:ext>
            </a:extLst>
          </p:cNvPr>
          <p:cNvSpPr txBox="1">
            <a:spLocks/>
          </p:cNvSpPr>
          <p:nvPr/>
        </p:nvSpPr>
        <p:spPr>
          <a:xfrm>
            <a:off x="7479587" y="5576450"/>
            <a:ext cx="1287864" cy="298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veria" panose="02000603000000000004" pitchFamily="2" charset="0"/>
              </a:rPr>
              <a:t>Night Fever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517099FD-2C55-4DA3-A656-A702280E5E61}"/>
              </a:ext>
            </a:extLst>
          </p:cNvPr>
          <p:cNvSpPr txBox="1">
            <a:spLocks/>
          </p:cNvSpPr>
          <p:nvPr/>
        </p:nvSpPr>
        <p:spPr>
          <a:xfrm>
            <a:off x="3882040" y="4842775"/>
            <a:ext cx="1217908" cy="29829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>
                <a:latin typeface="Averia" panose="02000603000000000004" pitchFamily="2" charset="0"/>
              </a:rPr>
              <a:t>Kool</a:t>
            </a:r>
            <a:r>
              <a:rPr lang="fr-FR" sz="1400" dirty="0">
                <a:latin typeface="Averia" panose="02000603000000000004" pitchFamily="2" charset="0"/>
              </a:rPr>
              <a:t> &amp; The Gang</a:t>
            </a:r>
          </a:p>
        </p:txBody>
      </p:sp>
      <p:pic>
        <p:nvPicPr>
          <p:cNvPr id="26626" name="Picture 2" descr="Le défi des blopines #8 : Musique maestro | Tatouage musique, Note de  musique dessin, Chorale">
            <a:extLst>
              <a:ext uri="{FF2B5EF4-FFF2-40B4-BE49-F238E27FC236}">
                <a16:creationId xmlns:a16="http://schemas.microsoft.com/office/drawing/2014/main" id="{E15BE4D1-FFCE-497B-AA5A-7BFC4FF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68" y="5836823"/>
            <a:ext cx="2453463" cy="92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C9360EFF-741B-46CF-8B5B-4E53CADF8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83" y="4526216"/>
            <a:ext cx="1249088" cy="321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3BF314F-FCC1-4DA9-BC29-D0832DCEC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71" y="4526216"/>
            <a:ext cx="1249088" cy="321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9AD75B-6B6F-4F78-A0E7-00454FE1EC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892"/>
          <a:stretch/>
        </p:blipFill>
        <p:spPr>
          <a:xfrm>
            <a:off x="151532" y="3404440"/>
            <a:ext cx="525056" cy="4821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911305-0E10-49C2-A553-F7F9E9D0CE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9807" y="3785438"/>
            <a:ext cx="893412" cy="61822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450F940-9645-4658-B7BF-D23183E03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5745" y="2623624"/>
            <a:ext cx="1471173" cy="8131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F399AB3-A789-4B50-8C50-D915F75360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7206" y="5445924"/>
            <a:ext cx="796548" cy="78179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EB89296-87F2-4791-913F-1FFCAE6D4A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930" y="5744897"/>
            <a:ext cx="785961" cy="805610"/>
          </a:xfrm>
          <a:prstGeom prst="rect">
            <a:avLst/>
          </a:prstGeom>
        </p:spPr>
      </p:pic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19069DA6-8856-44FA-85A7-AF94453770C8}"/>
              </a:ext>
            </a:extLst>
          </p:cNvPr>
          <p:cNvSpPr txBox="1">
            <a:spLocks/>
          </p:cNvSpPr>
          <p:nvPr/>
        </p:nvSpPr>
        <p:spPr>
          <a:xfrm>
            <a:off x="3822837" y="3744870"/>
            <a:ext cx="1221161" cy="298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Averia" panose="02000603000000000004" pitchFamily="2" charset="0"/>
              </a:rPr>
              <a:t>Dancing Queen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8527E40F-5E1A-4684-8804-C9739618546C}"/>
              </a:ext>
            </a:extLst>
          </p:cNvPr>
          <p:cNvSpPr txBox="1">
            <a:spLocks/>
          </p:cNvSpPr>
          <p:nvPr/>
        </p:nvSpPr>
        <p:spPr>
          <a:xfrm>
            <a:off x="3841410" y="4403664"/>
            <a:ext cx="1221161" cy="298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Averia" panose="02000603000000000004" pitchFamily="2" charset="0"/>
              </a:rPr>
              <a:t>Je vais à Rio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52E61545-0017-4DD1-B0E6-C77CCC966E7C}"/>
              </a:ext>
            </a:extLst>
          </p:cNvPr>
          <p:cNvSpPr txBox="1">
            <a:spLocks/>
          </p:cNvSpPr>
          <p:nvPr/>
        </p:nvSpPr>
        <p:spPr>
          <a:xfrm>
            <a:off x="3868537" y="5159251"/>
            <a:ext cx="1221161" cy="29829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>
                <a:latin typeface="Averia" panose="02000603000000000004" pitchFamily="2" charset="0"/>
              </a:rPr>
              <a:t>Get</a:t>
            </a:r>
            <a:r>
              <a:rPr lang="fr-FR" sz="1400" dirty="0">
                <a:latin typeface="Averia" panose="02000603000000000004" pitchFamily="2" charset="0"/>
              </a:rPr>
              <a:t> down on </a:t>
            </a:r>
            <a:r>
              <a:rPr lang="fr-FR" sz="1400" dirty="0" err="1">
                <a:latin typeface="Averia" panose="02000603000000000004" pitchFamily="2" charset="0"/>
              </a:rPr>
              <a:t>it</a:t>
            </a:r>
            <a:endParaRPr lang="fr-FR" sz="1400" dirty="0">
              <a:latin typeface="Averia" panose="02000603000000000004" pitchFamily="2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C032A7D-FBEA-423F-B1A0-A3B11873CB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8801" y="3371604"/>
            <a:ext cx="624036" cy="61623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897F0D0-66D0-461C-A786-C30F8D6C50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1145" y="3411521"/>
            <a:ext cx="945085" cy="55628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2E2BA0A-256D-4AD2-B47C-DA6992B0F8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78640" y="4085718"/>
            <a:ext cx="635494" cy="616236"/>
          </a:xfrm>
          <a:prstGeom prst="rect">
            <a:avLst/>
          </a:prstGeom>
        </p:spPr>
      </p:pic>
      <p:sp>
        <p:nvSpPr>
          <p:cNvPr id="58" name="Espace réservé du contenu 2">
            <a:extLst>
              <a:ext uri="{FF2B5EF4-FFF2-40B4-BE49-F238E27FC236}">
                <a16:creationId xmlns:a16="http://schemas.microsoft.com/office/drawing/2014/main" id="{A50E4BD6-7BE2-4BA1-84E8-C6F0D14E7CFA}"/>
              </a:ext>
            </a:extLst>
          </p:cNvPr>
          <p:cNvSpPr txBox="1">
            <a:spLocks/>
          </p:cNvSpPr>
          <p:nvPr/>
        </p:nvSpPr>
        <p:spPr>
          <a:xfrm>
            <a:off x="3843318" y="4078630"/>
            <a:ext cx="1215668" cy="298290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Averia" panose="02000603000000000004" pitchFamily="2" charset="0"/>
              </a:rPr>
              <a:t>Claude François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9560BAB3-6961-46F9-AA91-132847FC379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556" r="15424" b="16304"/>
          <a:stretch/>
        </p:blipFill>
        <p:spPr>
          <a:xfrm>
            <a:off x="5221477" y="4039035"/>
            <a:ext cx="789013" cy="618083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35DC740F-127D-4ECF-B667-4DC9622B86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00275" y="4842775"/>
            <a:ext cx="610308" cy="61808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CB2636E-0C79-429F-B535-491BCC22B1C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2737" y="4775213"/>
            <a:ext cx="797753" cy="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3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218</Words>
  <Application>Microsoft Office PowerPoint</Application>
  <PresentationFormat>Format A4 (210 x 297 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Agent Orange</vt:lpstr>
      <vt:lpstr>Arial</vt:lpstr>
      <vt:lpstr>Averia</vt:lpstr>
      <vt:lpstr>Calibri</vt:lpstr>
      <vt:lpstr>Calibri Light</vt:lpstr>
      <vt:lpstr>OpenDyslexicAlta</vt:lpstr>
      <vt:lpstr>Thème Office</vt:lpstr>
      <vt:lpstr> Le disco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Jazz</dc:title>
  <dc:creator>romain ...</dc:creator>
  <cp:lastModifiedBy>Marie Ramirez</cp:lastModifiedBy>
  <cp:revision>31</cp:revision>
  <dcterms:created xsi:type="dcterms:W3CDTF">2020-09-05T16:12:34Z</dcterms:created>
  <dcterms:modified xsi:type="dcterms:W3CDTF">2020-09-30T12:43:10Z</dcterms:modified>
</cp:coreProperties>
</file>