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6858000" cy="9906000" type="A4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00" d="100"/>
          <a:sy n="100" d="100"/>
        </p:scale>
        <p:origin x="1056" y="-31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9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6B041-AA13-42CE-ADA0-4BF7BA51902F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45FD9-E89F-42AD-A363-81750D4D2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922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78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38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47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45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60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75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97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58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38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09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20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72FA0-62A8-405A-8DC4-A162D68C43C7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9506-F741-44EF-ADA9-98C36120FA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6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 flipH="1">
            <a:off x="269213" y="714375"/>
            <a:ext cx="8917" cy="9191625"/>
          </a:xfrm>
          <a:prstGeom prst="line">
            <a:avLst/>
          </a:prstGeom>
          <a:ln w="57150" cap="rnd">
            <a:solidFill>
              <a:schemeClr val="accent6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2"/>
          <p:cNvSpPr/>
          <p:nvPr/>
        </p:nvSpPr>
        <p:spPr>
          <a:xfrm>
            <a:off x="114918" y="1335613"/>
            <a:ext cx="6042113" cy="338555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/>
          <p:cNvGrpSpPr/>
          <p:nvPr/>
        </p:nvGrpSpPr>
        <p:grpSpPr>
          <a:xfrm>
            <a:off x="-39925" y="1"/>
            <a:ext cx="6897925" cy="1027466"/>
            <a:chOff x="-39925" y="0"/>
            <a:chExt cx="6897925" cy="1223269"/>
          </a:xfrm>
        </p:grpSpPr>
        <p:pic>
          <p:nvPicPr>
            <p:cNvPr id="26" name="Image 25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l="1329" t="3533" r="1954"/>
            <a:stretch/>
          </p:blipFill>
          <p:spPr>
            <a:xfrm>
              <a:off x="3390900" y="0"/>
              <a:ext cx="3467100" cy="1223269"/>
            </a:xfrm>
            <a:prstGeom prst="rect">
              <a:avLst/>
            </a:prstGeom>
          </p:spPr>
        </p:pic>
        <p:pic>
          <p:nvPicPr>
            <p:cNvPr id="27" name="Image 26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flipH="1">
              <a:off x="-39925" y="1981"/>
              <a:ext cx="3468925" cy="1219306"/>
            </a:xfrm>
            <a:prstGeom prst="rect">
              <a:avLst/>
            </a:prstGeom>
          </p:spPr>
        </p:pic>
      </p:grpSp>
      <p:sp>
        <p:nvSpPr>
          <p:cNvPr id="17" name="ZoneTexte 16"/>
          <p:cNvSpPr txBox="1"/>
          <p:nvPr/>
        </p:nvSpPr>
        <p:spPr>
          <a:xfrm>
            <a:off x="4686300" y="982380"/>
            <a:ext cx="2175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>
                <a:latin typeface="Fineliner Script" panose="02000000000000000000" pitchFamily="50" charset="0"/>
              </a:rPr>
              <a:t>Prénom : ___________________</a:t>
            </a:r>
          </a:p>
        </p:txBody>
      </p:sp>
      <p:sp>
        <p:nvSpPr>
          <p:cNvPr id="22" name="Ellipse 21"/>
          <p:cNvSpPr/>
          <p:nvPr/>
        </p:nvSpPr>
        <p:spPr>
          <a:xfrm>
            <a:off x="5492823" y="240268"/>
            <a:ext cx="1238250" cy="40743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492823" y="278368"/>
            <a:ext cx="1238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Fiche 1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626995" y="177932"/>
            <a:ext cx="3730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Contes d’ailleurs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-39924" y="11506"/>
            <a:ext cx="84955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anose="02000000000000000000" pitchFamily="50" charset="0"/>
              </a:rPr>
              <a:t>Lecture suivie CM1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5537" y="1335614"/>
            <a:ext cx="6041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L’orphelin qui devint un grand chasseur de phoques</a:t>
            </a:r>
            <a:endParaRPr lang="fr-FR" sz="1600" dirty="0">
              <a:latin typeface="Sweet Cheeks" panose="02000603000000000000" pitchFamily="2" charset="0"/>
              <a:ea typeface="Sweet Cheeks" panose="02000603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6832" y="1642510"/>
            <a:ext cx="6581167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>
                <a:latin typeface="Chalkduster" panose="03050602040202020205" pitchFamily="66" charset="0"/>
                <a:ea typeface="Sweet Cheeks" panose="02000603000000000000" pitchFamily="2" charset="0"/>
                <a:cs typeface="Dekko" panose="00000500000000000000" pitchFamily="2" charset="0"/>
              </a:rPr>
              <a:t>Réponds aux questions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1) Où se passe cette histoire </a:t>
            </a:r>
            <a:r>
              <a:rPr lang="fr-FR" sz="1200" dirty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(</a:t>
            </a:r>
            <a:r>
              <a:rPr lang="fr-FR" sz="1200" dirty="0" err="1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aide-toi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du sous-titre et observe la carte de la page 8 )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2) Par qui a été adopté l’orphelin </a:t>
            </a:r>
            <a:r>
              <a:rPr lang="fr-FR" sz="1200" dirty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3) Que pense la communauté de lui </a:t>
            </a:r>
            <a:r>
              <a:rPr lang="fr-FR" sz="1200" dirty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4) Recopie la phrase qui explique le nom qui lui est donné : 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5) Comment réagit le jeune garçon quand les autres se moquaient de lui </a:t>
            </a:r>
            <a:r>
              <a:rPr lang="fr-FR" sz="1200" dirty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</a:p>
          <a:p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	 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Il se met violemment en colère.	</a:t>
            </a:r>
            <a:r>
              <a:rPr lang="fr-FR" sz="12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</a:t>
            </a:r>
            <a:r>
              <a:rPr lang="fr-FR" sz="16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Il ne se fâche jamais.</a:t>
            </a:r>
          </a:p>
          <a:p>
            <a:r>
              <a:rPr lang="fr-FR" sz="12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	</a:t>
            </a:r>
            <a:r>
              <a:rPr lang="fr-FR" sz="16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Il rit toujours.		</a:t>
            </a:r>
            <a:r>
              <a:rPr lang="fr-FR" sz="12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</a:t>
            </a:r>
            <a:r>
              <a:rPr lang="fr-FR" sz="16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Il n’adresse la parole à personne.</a:t>
            </a:r>
          </a:p>
          <a:p>
            <a:r>
              <a:rPr lang="fr-FR" sz="12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	  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Cela ne lui fait rien.		</a:t>
            </a:r>
            <a:r>
              <a:rPr lang="fr-FR" sz="12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</a:t>
            </a:r>
            <a:r>
              <a:rPr lang="fr-FR" sz="16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Il est très triste quand il est seul.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6) Quel animal traquent les chasseurs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7) Que trouve le jeune garçon sur le sol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8) Dans quelle position retombe l’os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9) Recopie la phrase qui indique que pour lui tout va changer. Page 14.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10) Depuis, qu’est-ce que le jeune garçon arrive à faire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11) Que pensent les chasseurs de cela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12) Pourquoi le jeune garçon, partage-t-il ses phoques avec les autres chasseurs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13) Comment se finit l’histoire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1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400" dirty="0">
                <a:latin typeface="Chalkduster" panose="03050602040202020205" pitchFamily="66" charset="0"/>
                <a:ea typeface="Sweet Cheeks" panose="02000603000000000000" pitchFamily="2" charset="0"/>
                <a:cs typeface="Dekko" panose="00000500000000000000" pitchFamily="2" charset="0"/>
              </a:rPr>
              <a:t>Réfléchis et réponds à l’oral : 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* </a:t>
            </a:r>
            <a:r>
              <a:rPr lang="fr-FR" sz="1200" u="sng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Education morale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: Que penses-tu de l’attitude de la communauté vis-à-vis du jeune garçon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* </a:t>
            </a:r>
            <a:r>
              <a:rPr lang="fr-FR" sz="1200" u="sng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Géographie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: Comment s’appelle le peuple qui vit à cette endroit de la Terre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Que sais-tu sur eux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17163">
            <a:off x="880105" y="43882"/>
            <a:ext cx="779152" cy="11219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773" y="8479209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21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 flipH="1">
            <a:off x="240638" y="714375"/>
            <a:ext cx="8917" cy="9191625"/>
          </a:xfrm>
          <a:prstGeom prst="line">
            <a:avLst/>
          </a:prstGeom>
          <a:ln w="57150" cap="rnd">
            <a:solidFill>
              <a:schemeClr val="accent6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2"/>
          <p:cNvSpPr/>
          <p:nvPr/>
        </p:nvSpPr>
        <p:spPr>
          <a:xfrm>
            <a:off x="114919" y="1353901"/>
            <a:ext cx="4571381" cy="338555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/>
          <p:cNvGrpSpPr/>
          <p:nvPr/>
        </p:nvGrpSpPr>
        <p:grpSpPr>
          <a:xfrm>
            <a:off x="-39925" y="1"/>
            <a:ext cx="6897925" cy="1027466"/>
            <a:chOff x="-39925" y="0"/>
            <a:chExt cx="6897925" cy="1223269"/>
          </a:xfrm>
        </p:grpSpPr>
        <p:pic>
          <p:nvPicPr>
            <p:cNvPr id="26" name="Image 25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l="1329" t="3533" r="1954"/>
            <a:stretch/>
          </p:blipFill>
          <p:spPr>
            <a:xfrm>
              <a:off x="3390900" y="0"/>
              <a:ext cx="3467100" cy="1223269"/>
            </a:xfrm>
            <a:prstGeom prst="rect">
              <a:avLst/>
            </a:prstGeom>
          </p:spPr>
        </p:pic>
        <p:pic>
          <p:nvPicPr>
            <p:cNvPr id="27" name="Image 26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flipH="1">
              <a:off x="-39925" y="1981"/>
              <a:ext cx="3468925" cy="1219306"/>
            </a:xfrm>
            <a:prstGeom prst="rect">
              <a:avLst/>
            </a:prstGeom>
          </p:spPr>
        </p:pic>
      </p:grpSp>
      <p:sp>
        <p:nvSpPr>
          <p:cNvPr id="17" name="ZoneTexte 16"/>
          <p:cNvSpPr txBox="1"/>
          <p:nvPr/>
        </p:nvSpPr>
        <p:spPr>
          <a:xfrm>
            <a:off x="4686300" y="982380"/>
            <a:ext cx="2175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>
                <a:latin typeface="Fineliner Script" panose="02000000000000000000" pitchFamily="50" charset="0"/>
              </a:rPr>
              <a:t>Prénom : ___________________</a:t>
            </a:r>
          </a:p>
        </p:txBody>
      </p:sp>
      <p:sp>
        <p:nvSpPr>
          <p:cNvPr id="22" name="Ellipse 21"/>
          <p:cNvSpPr/>
          <p:nvPr/>
        </p:nvSpPr>
        <p:spPr>
          <a:xfrm>
            <a:off x="5492823" y="240268"/>
            <a:ext cx="1238250" cy="40743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492823" y="278368"/>
            <a:ext cx="1238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Fiche 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2</a:t>
            </a:r>
            <a:endParaRPr lang="fr-F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weet Cheeks" panose="02000603000000000000" pitchFamily="2" charset="0"/>
              <a:ea typeface="Sweet Cheeks" panose="02000603000000000000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626995" y="177932"/>
            <a:ext cx="3730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Contes d’ailleurs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-39924" y="11506"/>
            <a:ext cx="84955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anose="02000000000000000000" pitchFamily="50" charset="0"/>
              </a:rPr>
              <a:t>Lecture suivie CM1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5537" y="1353902"/>
            <a:ext cx="4770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L’orpheline 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  <a:sym typeface="Wingdings" panose="05000000000000000000" pitchFamily="2" charset="2"/>
              </a:rPr>
              <a:t>: 1</a:t>
            </a:r>
            <a:r>
              <a:rPr lang="fr-FR" sz="1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  <a:sym typeface="Wingdings" panose="05000000000000000000" pitchFamily="2" charset="2"/>
              </a:rPr>
              <a:t>ère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  <a:sym typeface="Wingdings" panose="05000000000000000000" pitchFamily="2" charset="2"/>
              </a:rPr>
              <a:t> partie jusqu’à p.35</a:t>
            </a:r>
            <a:endParaRPr lang="fr-FR" sz="1600" dirty="0">
              <a:latin typeface="Sweet Cheeks" panose="02000603000000000000" pitchFamily="2" charset="0"/>
              <a:ea typeface="Sweet Cheeks" panose="02000603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9207" y="1683658"/>
            <a:ext cx="6628793" cy="799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60000"/>
              </a:lnSpc>
            </a:pPr>
            <a:r>
              <a:rPr lang="fr-FR" sz="1400" dirty="0" smtClean="0">
                <a:latin typeface="Chalkduster" panose="03050602040202020205" pitchFamily="66" charset="0"/>
                <a:ea typeface="Sweet Cheeks" panose="02000603000000000000" pitchFamily="2" charset="0"/>
                <a:cs typeface="Dekko" panose="00000500000000000000" pitchFamily="2" charset="0"/>
              </a:rPr>
              <a:t>1) Réponds </a:t>
            </a:r>
            <a:r>
              <a:rPr lang="fr-FR" sz="1400" dirty="0">
                <a:latin typeface="Chalkduster" panose="03050602040202020205" pitchFamily="66" charset="0"/>
                <a:ea typeface="Sweet Cheeks" panose="02000603000000000000" pitchFamily="2" charset="0"/>
                <a:cs typeface="Dekko" panose="00000500000000000000" pitchFamily="2" charset="0"/>
              </a:rPr>
              <a:t>aux questions</a:t>
            </a: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1) Où se passe cette histoire </a:t>
            </a:r>
            <a:r>
              <a:rPr lang="fr-FR" sz="1200" dirty="0" smtClean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(observe la carte de la page 24 )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2)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Comment s’appellent l’orpheline et sa sœur </a:t>
            </a:r>
            <a:r>
              <a:rPr lang="fr-FR" sz="1200" dirty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3) 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Que peux-tu dire de la situation des 2 sœurs </a:t>
            </a:r>
            <a:r>
              <a:rPr lang="fr-FR" sz="1200" dirty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</a:p>
          <a:p>
            <a:pPr>
              <a:lnSpc>
                <a:spcPct val="16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L’orpheline :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_________________________________________________________________________________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6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Sa sœur :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___________________________________________________________________________________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4) Quelle est la seule personne qui s’intéresse à l’orpheline </a:t>
            </a:r>
            <a:r>
              <a:rPr lang="fr-FR" sz="1200" dirty="0" smtClean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5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) Pourquoi </a:t>
            </a:r>
            <a:r>
              <a:rPr lang="fr-FR" sz="1200" dirty="0" err="1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font-ils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une fête du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village </a:t>
            </a:r>
            <a:r>
              <a:rPr lang="fr-FR" sz="1200" dirty="0" smtClean="0">
                <a:solidFill>
                  <a:prstClr val="black"/>
                </a:solidFill>
                <a:latin typeface="Calibri Light" panose="020F0302020204030204"/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6) Que font les jeunes filles de l’âge de l’orpheline pour s’y préparer </a:t>
            </a:r>
            <a:r>
              <a:rPr lang="fr-FR" sz="1200" dirty="0" smtClean="0">
                <a:solidFill>
                  <a:prstClr val="black"/>
                </a:solidFill>
                <a:latin typeface="Calibri Light" panose="020F0302020204030204"/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7) Que font les jeunes filles pour l’orpheline puisse aller avec elles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8) Quel dernier travail sa marâtre lui demande de faire pour l’empêcher d’aller avec les jeunes filles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6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Pourquoi ne peut-elle pas le faire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9) Comment réagit sa marâtre quand il lui explique pourquoi elle ne peut pas le faire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Recopie la phrase :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____________________________________________________________________________________________</a:t>
            </a:r>
            <a:endParaRPr lang="fr-FR" sz="11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1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10) Pensais-tu qu’elle réagirait ainsi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  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Ecris la phrase à laquelle tu t’attendais. Fais parler la marâtre : « 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 »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>
                <a:latin typeface="Chalkduster" panose="03050602040202020205" pitchFamily="66" charset="0"/>
                <a:ea typeface="Sweet Cheeks" panose="02000603000000000000" pitchFamily="2" charset="0"/>
                <a:cs typeface="Dekko" panose="00000500000000000000" pitchFamily="2" charset="0"/>
              </a:rPr>
              <a:t>B</a:t>
            </a:r>
            <a:r>
              <a:rPr lang="fr-FR" sz="1200" dirty="0" smtClean="0">
                <a:latin typeface="Chalkduster" panose="03050602040202020205" pitchFamily="66" charset="0"/>
                <a:ea typeface="Sweet Cheeks" panose="02000603000000000000" pitchFamily="2" charset="0"/>
                <a:cs typeface="Dekko" panose="00000500000000000000" pitchFamily="2" charset="0"/>
              </a:rPr>
              <a:t>) Entoure </a:t>
            </a:r>
            <a:r>
              <a:rPr lang="fr-FR" sz="1200" dirty="0">
                <a:latin typeface="Chalkduster" panose="03050602040202020205" pitchFamily="66" charset="0"/>
                <a:ea typeface="Sweet Cheeks" panose="02000603000000000000" pitchFamily="2" charset="0"/>
                <a:cs typeface="Dekko" panose="00000500000000000000" pitchFamily="2" charset="0"/>
              </a:rPr>
              <a:t>les adjectifs qui décrivent l’orpheline : </a:t>
            </a:r>
          </a:p>
          <a:p>
            <a:pPr>
              <a:lnSpc>
                <a:spcPct val="16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gentille * serviable * égoïste * joyeuse * obéissante * malpolie *  triste * solitaire * méchante * fatiguée</a:t>
            </a:r>
          </a:p>
          <a:p>
            <a:pPr>
              <a:lnSpc>
                <a:spcPct val="160000"/>
              </a:lnSpc>
            </a:pPr>
            <a:r>
              <a:rPr lang="fr-FR" sz="1200" dirty="0">
                <a:latin typeface="Chalkduster" panose="03050602040202020205" pitchFamily="66" charset="0"/>
                <a:ea typeface="Sweet Cheeks" panose="02000603000000000000" pitchFamily="2" charset="0"/>
                <a:cs typeface="Dekko" panose="00000500000000000000" pitchFamily="2" charset="0"/>
              </a:rPr>
              <a:t>C</a:t>
            </a:r>
            <a:r>
              <a:rPr lang="fr-FR" sz="1200" dirty="0" smtClean="0">
                <a:latin typeface="Chalkduster" panose="03050602040202020205" pitchFamily="66" charset="0"/>
                <a:ea typeface="Sweet Cheeks" panose="02000603000000000000" pitchFamily="2" charset="0"/>
                <a:cs typeface="Dekko" panose="00000500000000000000" pitchFamily="2" charset="0"/>
              </a:rPr>
              <a:t>) Vrai ou faux ?</a:t>
            </a:r>
          </a:p>
          <a:p>
            <a:pPr>
              <a:lnSpc>
                <a:spcPct val="160000"/>
              </a:lnSpc>
            </a:pPr>
            <a:r>
              <a:rPr lang="fr-FR" sz="1200" dirty="0" err="1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Bandian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joue du tam-tam lors des fêtes au village.	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err="1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Bandian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aide à l’orpheline dans ses taches en cachette.	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6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La marâtre de l’orpheline aime bien </a:t>
            </a:r>
            <a:r>
              <a:rPr lang="fr-FR" sz="1200" dirty="0" err="1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Bandian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		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17163">
            <a:off x="880105" y="43882"/>
            <a:ext cx="779152" cy="11219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773" y="8479209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38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 flipH="1">
            <a:off x="240638" y="714375"/>
            <a:ext cx="8917" cy="9191625"/>
          </a:xfrm>
          <a:prstGeom prst="line">
            <a:avLst/>
          </a:prstGeom>
          <a:ln w="57150" cap="rnd">
            <a:solidFill>
              <a:schemeClr val="accent6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2"/>
          <p:cNvSpPr/>
          <p:nvPr/>
        </p:nvSpPr>
        <p:spPr>
          <a:xfrm>
            <a:off x="114919" y="1182451"/>
            <a:ext cx="5000006" cy="338555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/>
          <p:cNvGrpSpPr/>
          <p:nvPr/>
        </p:nvGrpSpPr>
        <p:grpSpPr>
          <a:xfrm>
            <a:off x="-39925" y="1"/>
            <a:ext cx="6897925" cy="882654"/>
            <a:chOff x="-39925" y="0"/>
            <a:chExt cx="6897925" cy="1223269"/>
          </a:xfrm>
        </p:grpSpPr>
        <p:pic>
          <p:nvPicPr>
            <p:cNvPr id="26" name="Image 25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l="1329" t="3533" r="1954"/>
            <a:stretch/>
          </p:blipFill>
          <p:spPr>
            <a:xfrm>
              <a:off x="3390900" y="0"/>
              <a:ext cx="3467100" cy="1223269"/>
            </a:xfrm>
            <a:prstGeom prst="rect">
              <a:avLst/>
            </a:prstGeom>
          </p:spPr>
        </p:pic>
        <p:pic>
          <p:nvPicPr>
            <p:cNvPr id="27" name="Image 26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flipH="1">
              <a:off x="-39925" y="1981"/>
              <a:ext cx="3468925" cy="1219306"/>
            </a:xfrm>
            <a:prstGeom prst="rect">
              <a:avLst/>
            </a:prstGeom>
          </p:spPr>
        </p:pic>
      </p:grpSp>
      <p:sp>
        <p:nvSpPr>
          <p:cNvPr id="17" name="ZoneTexte 16"/>
          <p:cNvSpPr txBox="1"/>
          <p:nvPr/>
        </p:nvSpPr>
        <p:spPr>
          <a:xfrm>
            <a:off x="4682507" y="840460"/>
            <a:ext cx="2175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>
                <a:latin typeface="Fineliner Script" panose="02000000000000000000" pitchFamily="50" charset="0"/>
              </a:rPr>
              <a:t>Prénom : ___________________</a:t>
            </a:r>
          </a:p>
        </p:txBody>
      </p:sp>
      <p:sp>
        <p:nvSpPr>
          <p:cNvPr id="22" name="Ellipse 21"/>
          <p:cNvSpPr/>
          <p:nvPr/>
        </p:nvSpPr>
        <p:spPr>
          <a:xfrm>
            <a:off x="5492823" y="240268"/>
            <a:ext cx="1238250" cy="40743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492823" y="278368"/>
            <a:ext cx="1238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Fiche 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3</a:t>
            </a:r>
            <a:endParaRPr lang="fr-F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weet Cheeks" panose="02000603000000000000" pitchFamily="2" charset="0"/>
              <a:ea typeface="Sweet Cheeks" panose="02000603000000000000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626995" y="177932"/>
            <a:ext cx="3730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Contes d’ailleurs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-43167" y="-24337"/>
            <a:ext cx="849550" cy="769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anose="02000000000000000000" pitchFamily="50" charset="0"/>
              </a:rPr>
              <a:t>Lecture suivie CM1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5537" y="1182452"/>
            <a:ext cx="4999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L’orpheline 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  <a:sym typeface="Wingdings" panose="05000000000000000000" pitchFamily="2" charset="2"/>
              </a:rPr>
              <a:t>: 2</a:t>
            </a:r>
            <a:r>
              <a:rPr lang="fr-FR" sz="1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  <a:sym typeface="Wingdings" panose="05000000000000000000" pitchFamily="2" charset="2"/>
              </a:rPr>
              <a:t>ère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  <a:sym typeface="Wingdings" panose="05000000000000000000" pitchFamily="2" charset="2"/>
              </a:rPr>
              <a:t> partie à partir de la page 35</a:t>
            </a:r>
            <a:endParaRPr lang="fr-FR" sz="1600" dirty="0">
              <a:latin typeface="Sweet Cheeks" panose="02000603000000000000" pitchFamily="2" charset="0"/>
              <a:ea typeface="Sweet Cheeks" panose="02000603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9207" y="1493158"/>
            <a:ext cx="6628793" cy="8379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Réponds aux questions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: a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.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Pourquoi ne peut-elle pas savoir lequel des 3 sentiers prendre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 </a:t>
            </a:r>
          </a:p>
          <a:p>
            <a:pPr>
              <a:lnSpc>
                <a:spcPct val="17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b. Lequel prend-elle alors </a:t>
            </a:r>
            <a:r>
              <a:rPr lang="fr-FR" sz="1200" dirty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c. Qu’y </a:t>
            </a:r>
            <a:r>
              <a:rPr lang="fr-FR" sz="1200" dirty="0" err="1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a-t-il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au bout du chemin </a:t>
            </a:r>
            <a:r>
              <a:rPr lang="fr-FR" sz="1200" dirty="0" smtClean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?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2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Recopie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ce que lui dit la femme du monstre quand elle arrive : « </a:t>
            </a:r>
            <a:r>
              <a:rPr lang="fr-FR" sz="1200" dirty="0" smtClean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100" dirty="0" smtClean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  »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3)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Complète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: Si tu es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moi je peux te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et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tu seras</a:t>
            </a:r>
          </a:p>
          <a:p>
            <a:pPr>
              <a:lnSpc>
                <a:spcPct val="170000"/>
              </a:lnSpc>
            </a:pP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; mais si tu as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mon mari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.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4)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Recopie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ce qui est effrayant dans la caverne : 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5)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Question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: Que fait la fillette pour se donner du courage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6)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Trouve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un air (connu ou pas) sur lequel tu pourrais chanter la chanson de la fillette.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7)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Questions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: 	a. Pourquoi le monstre ne la mange pas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? 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	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b. Qui était le monstre en réalité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  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	c. Que lui fait-il promettre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 8)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Complète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: </a:t>
            </a:r>
            <a:r>
              <a:rPr lang="fr-FR" sz="1200" dirty="0" err="1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Tiyène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refusa de sourire au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et à sa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mais elle sourit à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. L’oiseau qui l’avait suivi raconta la vérité au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. Celui-ci lui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car elle a cédé à l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’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. Il l’autorise à l’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.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9)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Recopie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ce qu’est une dot :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10) Raconte ce qu’il arrive à  sa sœur Mata :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100" dirty="0" smtClean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</a:p>
          <a:p>
            <a:pPr>
              <a:lnSpc>
                <a:spcPct val="170000"/>
              </a:lnSpc>
            </a:pPr>
            <a:r>
              <a:rPr lang="fr-FR" sz="1100" dirty="0" smtClean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11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) </a:t>
            </a:r>
            <a:r>
              <a:rPr lang="fr-FR" sz="1200" u="sng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Recopie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les 2 dernières lignes du texte :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100" dirty="0" smtClean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A qui s’adresse-t-elles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Est-ce une morale, le début d’une nouvelle histoire ou une explication de ce qu’est un orphelin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17163">
            <a:off x="880105" y="43882"/>
            <a:ext cx="779152" cy="11219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773" y="8479209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25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 flipH="1">
            <a:off x="240638" y="714375"/>
            <a:ext cx="8917" cy="9191625"/>
          </a:xfrm>
          <a:prstGeom prst="line">
            <a:avLst/>
          </a:prstGeom>
          <a:ln w="57150" cap="rnd">
            <a:solidFill>
              <a:schemeClr val="accent6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2"/>
          <p:cNvSpPr/>
          <p:nvPr/>
        </p:nvSpPr>
        <p:spPr>
          <a:xfrm>
            <a:off x="114919" y="986281"/>
            <a:ext cx="3971306" cy="338555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/>
          <p:cNvGrpSpPr/>
          <p:nvPr/>
        </p:nvGrpSpPr>
        <p:grpSpPr>
          <a:xfrm>
            <a:off x="-39925" y="1"/>
            <a:ext cx="6897925" cy="846295"/>
            <a:chOff x="-39925" y="0"/>
            <a:chExt cx="6897925" cy="1223269"/>
          </a:xfrm>
        </p:grpSpPr>
        <p:pic>
          <p:nvPicPr>
            <p:cNvPr id="26" name="Image 25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l="1329" t="3533" r="1954"/>
            <a:stretch/>
          </p:blipFill>
          <p:spPr>
            <a:xfrm>
              <a:off x="3390900" y="0"/>
              <a:ext cx="3467100" cy="1223269"/>
            </a:xfrm>
            <a:prstGeom prst="rect">
              <a:avLst/>
            </a:prstGeom>
          </p:spPr>
        </p:pic>
        <p:pic>
          <p:nvPicPr>
            <p:cNvPr id="27" name="Image 26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flipH="1">
              <a:off x="-39925" y="1981"/>
              <a:ext cx="3468925" cy="1219306"/>
            </a:xfrm>
            <a:prstGeom prst="rect">
              <a:avLst/>
            </a:prstGeom>
          </p:spPr>
        </p:pic>
      </p:grpSp>
      <p:sp>
        <p:nvSpPr>
          <p:cNvPr id="17" name="ZoneTexte 16"/>
          <p:cNvSpPr txBox="1"/>
          <p:nvPr/>
        </p:nvSpPr>
        <p:spPr>
          <a:xfrm>
            <a:off x="4671026" y="795234"/>
            <a:ext cx="2175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>
                <a:latin typeface="Fineliner Script" panose="02000000000000000000" pitchFamily="50" charset="0"/>
              </a:rPr>
              <a:t>Prénom : ___________________</a:t>
            </a:r>
          </a:p>
        </p:txBody>
      </p:sp>
      <p:sp>
        <p:nvSpPr>
          <p:cNvPr id="22" name="Ellipse 21"/>
          <p:cNvSpPr/>
          <p:nvPr/>
        </p:nvSpPr>
        <p:spPr>
          <a:xfrm>
            <a:off x="5492823" y="142993"/>
            <a:ext cx="1238250" cy="40743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492823" y="181093"/>
            <a:ext cx="1238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Fiche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4</a:t>
            </a:r>
            <a:endParaRPr lang="fr-F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weet Cheeks" panose="02000603000000000000" pitchFamily="2" charset="0"/>
              <a:ea typeface="Sweet Cheeks" panose="02000603000000000000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563531" y="118796"/>
            <a:ext cx="3730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Contes d’ailleurs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-58829" y="7384"/>
            <a:ext cx="849550" cy="692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anose="02000000000000000000" pitchFamily="50" charset="0"/>
              </a:rPr>
              <a:t>Lecture suivie CM1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5537" y="986282"/>
            <a:ext cx="3970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eet Cheeks" panose="02000603000000000000" pitchFamily="2" charset="0"/>
                <a:ea typeface="Sweet Cheeks" panose="02000603000000000000" pitchFamily="2" charset="0"/>
              </a:rPr>
              <a:t>                      Les trois frères</a:t>
            </a:r>
            <a:endParaRPr lang="fr-FR" sz="1600" dirty="0">
              <a:latin typeface="Sweet Cheeks" panose="02000603000000000000" pitchFamily="2" charset="0"/>
              <a:ea typeface="Sweet Cheeks" panose="02000603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9207" y="1352923"/>
            <a:ext cx="6628793" cy="8531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5000"/>
              </a:lnSpc>
            </a:pP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1) Où se passe cette histoire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(</a:t>
            </a:r>
            <a:r>
              <a:rPr lang="fr-FR" sz="1200" dirty="0" err="1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aide-toi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du sous-titre et observe la carte de la page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56 et d’internet 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) </a:t>
            </a: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2) Pourquoi  les tribus veulent être « mater » les trois frères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(2raisons)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 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3) Recopie les paroles du vieux chef qui expliquent la ruse pour capturer les frères </a:t>
            </a:r>
            <a:r>
              <a:rPr lang="fr-FR" sz="1200" dirty="0" smtClean="0">
                <a:latin typeface="+mj-lt"/>
                <a:ea typeface="Sweet Cheeks" panose="02000603000000000000" pitchFamily="2" charset="0"/>
                <a:cs typeface="Dekko" panose="00000500000000000000" pitchFamily="2" charset="0"/>
              </a:rPr>
              <a:t>« 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 smtClean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 »</a:t>
            </a:r>
            <a:endParaRPr lang="fr-FR" sz="1200" dirty="0">
              <a:latin typeface="+mj-lt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4) Que demande les chefs aux jeunes filles pour prouver qu’elles ont bien rencontré les trois frères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5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5) Quelle est la réaction des jeunes filles face aux trois frères </a:t>
            </a:r>
          </a:p>
          <a:p>
            <a:pPr>
              <a:lnSpc>
                <a:spcPct val="80000"/>
              </a:lnSpc>
            </a:pPr>
            <a:r>
              <a:rPr lang="fr-FR" sz="16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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 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Les jeunes filles inventent une histoire pour faire connaissance et les séduire.</a:t>
            </a:r>
          </a:p>
          <a:p>
            <a:pPr>
              <a:lnSpc>
                <a:spcPct val="80000"/>
              </a:lnSpc>
            </a:pPr>
            <a:r>
              <a:rPr lang="fr-FR" sz="16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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Une des jeunes filles supplie les trois frères de ne pas leur faire de mal.</a:t>
            </a:r>
          </a:p>
          <a:p>
            <a:pPr>
              <a:lnSpc>
                <a:spcPct val="80000"/>
              </a:lnSpc>
            </a:pPr>
            <a:r>
              <a:rPr lang="fr-FR" sz="1600" dirty="0">
                <a:solidFill>
                  <a:prstClr val="black"/>
                </a:solidFill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  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Une des jeunes filles donne la vraie raison de leur présence au bord du fleuve.</a:t>
            </a:r>
            <a:endParaRPr lang="fr-FR" sz="1200" dirty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6) Qu’est-il peint sur chacune des capes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7) Qu’arrive-t-il alors aux trois vieux </a:t>
            </a:r>
            <a:r>
              <a:rPr lang="fr-FR" sz="1200" dirty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 smtClean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8) </a:t>
            </a:r>
            <a:r>
              <a:rPr lang="fr-FR" sz="1200" spc="-3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Quelle nouvelle idée ont-ils pour vaincre les trois frères</a:t>
            </a:r>
            <a:r>
              <a:rPr lang="fr-FR" sz="1200" spc="-20" dirty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9) Que font les trois frères pendant la nuit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a. aux soldats :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 smtClean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b. Une fois retournés dans leur forteresse  : 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</a:t>
            </a:r>
            <a:r>
              <a:rPr lang="fr-FR" sz="11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10) Recopie la phrase p.74 qui montre que les frères utilisent la magie : « 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 smtClean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 » </a:t>
            </a: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11) Qu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e </a:t>
            </a:r>
            <a:r>
              <a:rPr lang="fr-FR" sz="1200" dirty="0" err="1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font-ils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quand les guerriers arrivent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12) Que se passe-t-il alors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</a:t>
            </a: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13) Pourquoi dit-on qu’ils ont fait preuve de clémence </a:t>
            </a:r>
            <a:r>
              <a:rPr lang="fr-FR" sz="1200" dirty="0" smtClean="0">
                <a:ea typeface="Sweet Cheeks" panose="02000603000000000000" pitchFamily="2" charset="0"/>
                <a:cs typeface="Dekko" panose="00000500000000000000" pitchFamily="2" charset="0"/>
              </a:rPr>
              <a:t>?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200" dirty="0" smtClean="0">
                <a:latin typeface="Dekko" panose="00000500000000000000" pitchFamily="2" charset="0"/>
                <a:ea typeface="Sweet Cheeks" panose="02000603000000000000" pitchFamily="2" charset="0"/>
                <a:cs typeface="Dekko" panose="00000500000000000000" pitchFamily="2" charset="0"/>
              </a:rPr>
              <a:t>14) Raconte comment se termine l’histoire (Essaie de  ne pas recopier le texte !) </a:t>
            </a:r>
            <a:r>
              <a:rPr lang="fr-FR" sz="1100" dirty="0" smtClean="0">
                <a:ea typeface="Sweet Cheeks" panose="02000603000000000000" pitchFamily="2" charset="0"/>
                <a:cs typeface="Dekko" panose="00000500000000000000" pitchFamily="2" charset="0"/>
              </a:rPr>
              <a:t>_____________________</a:t>
            </a:r>
            <a:endParaRPr lang="fr-FR" sz="1200" dirty="0" smtClean="0"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 smtClean="0">
              <a:latin typeface="Dekko" panose="00000500000000000000" pitchFamily="2" charset="0"/>
              <a:ea typeface="Sweet Cheeks" panose="02000603000000000000" pitchFamily="2" charset="0"/>
              <a:cs typeface="Dekko" panose="00000500000000000000" pitchFamily="2" charset="0"/>
            </a:endParaRPr>
          </a:p>
          <a:p>
            <a:pPr>
              <a:lnSpc>
                <a:spcPct val="145000"/>
              </a:lnSpc>
            </a:pPr>
            <a:r>
              <a:rPr lang="fr-FR" sz="1100" dirty="0">
                <a:solidFill>
                  <a:prstClr val="black"/>
                </a:solidFill>
                <a:ea typeface="Sweet Cheeks" panose="02000603000000000000" pitchFamily="2" charset="0"/>
                <a:cs typeface="Dekko" panose="00000500000000000000" pitchFamily="2" charset="0"/>
              </a:rPr>
              <a:t>___________________________________________________________________________________________</a:t>
            </a:r>
            <a:endParaRPr lang="fr-FR" sz="1200" dirty="0">
              <a:ea typeface="Sweet Cheeks" panose="02000603000000000000" pitchFamily="2" charset="0"/>
              <a:cs typeface="Dekko" panose="00000500000000000000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17163">
            <a:off x="894415" y="153385"/>
            <a:ext cx="779152" cy="11219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773" y="8479209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7459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3733</TotalTime>
  <Words>413</Words>
  <Application>Microsoft Office PowerPoint</Application>
  <PresentationFormat>Format A4 (210 x 297 mm)</PresentationFormat>
  <Paragraphs>127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Chalkduster</vt:lpstr>
      <vt:lpstr>Dekko</vt:lpstr>
      <vt:lpstr>Fineliner Script</vt:lpstr>
      <vt:lpstr>Sweet Cheeks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114</cp:revision>
  <cp:lastPrinted>2014-11-24T07:55:01Z</cp:lastPrinted>
  <dcterms:created xsi:type="dcterms:W3CDTF">2014-11-04T07:19:53Z</dcterms:created>
  <dcterms:modified xsi:type="dcterms:W3CDTF">2016-05-15T16:20:13Z</dcterms:modified>
</cp:coreProperties>
</file>