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0" autoAdjust="0"/>
    <p:restoredTop sz="94660"/>
  </p:normalViewPr>
  <p:slideViewPr>
    <p:cSldViewPr>
      <p:cViewPr>
        <p:scale>
          <a:sx n="66" d="100"/>
          <a:sy n="66" d="100"/>
        </p:scale>
        <p:origin x="-2106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E4E3F-D569-4989-8A9F-48FBC5667DD2}" type="datetimeFigureOut">
              <a:rPr lang="fr-FR" smtClean="0"/>
              <a:pPr/>
              <a:t>30/08/2016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D7F5E-6D55-4208-A4F4-E951FEF71D9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826564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02E0A-B6B4-4D5A-8923-2F0F0D01B216}" type="datetimeFigureOut">
              <a:rPr lang="fr-FR" smtClean="0"/>
              <a:pPr/>
              <a:t>30/08/2016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EDFF3-2316-46BA-998F-93C44E403C3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08020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347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340D-DB43-4F04-81D5-B0BF16A3D21F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F26F-4537-4ADC-968A-85C5C1CDD3FC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608D-728F-4006-84B6-85E76C178181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2AE4-E8F7-48B6-8876-3D0F91D12AD4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75C4-FD48-4FA9-A520-03B316E85C0E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1321-36EF-4F8C-81E0-3035B6118F79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007F9-B3EF-4EB7-84E9-482D8695B1DD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0EF0-FEA3-4506-9F79-6FE7A3678126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0B5D-9691-4391-9A72-3DC1FACADDAF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3DD8B-BBE4-4566-9F67-48F168FA42E2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52F2A-21EE-4D9B-A328-58DEDF85B9DB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1F224-1973-48BF-8831-4A0BEBA9A643}" type="datetime1">
              <a:rPr lang="fr-FR" smtClean="0"/>
              <a:pPr/>
              <a:t>30/08/2016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O-Dys-E.eklablog.fr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5FC57-2023-493E-83CA-2083E4BF22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93610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0000"/>
                </a:solidFill>
                <a:latin typeface="OpenDyslexic"/>
              </a:rPr>
              <a:t>aoû</a:t>
            </a:r>
            <a:r>
              <a:rPr lang="fr-FR" b="1" dirty="0" smtClean="0">
                <a:solidFill>
                  <a:srgbClr val="9B9B9B"/>
                </a:solidFill>
                <a:highlight>
                  <a:srgbClr val="FFFFFF"/>
                </a:highlight>
                <a:latin typeface="OpenDyslexic"/>
              </a:rPr>
              <a:t>t</a:t>
            </a:r>
            <a:r>
              <a:rPr lang="fr-FR" b="1" dirty="0" smtClean="0">
                <a:solidFill>
                  <a:srgbClr val="000000"/>
                </a:solidFill>
                <a:highlight>
                  <a:srgbClr val="FFFFFF"/>
                </a:highlight>
                <a:latin typeface="OpenDyslexic"/>
              </a:rPr>
              <a:t> </a:t>
            </a:r>
            <a:r>
              <a:rPr lang="fr-FR" b="1" dirty="0" smtClean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 smtClean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 smtClean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6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154016"/>
          </a:xfrm>
        </p:spPr>
        <p:txBody>
          <a:bodyPr/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95669624"/>
              </p:ext>
            </p:extLst>
          </p:nvPr>
        </p:nvGraphicFramePr>
        <p:xfrm>
          <a:off x="827584" y="1397000"/>
          <a:ext cx="7560840" cy="4552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80120"/>
                <a:gridCol w="1080120"/>
                <a:gridCol w="1080120"/>
                <a:gridCol w="1080120"/>
                <a:gridCol w="1080120"/>
                <a:gridCol w="1080120"/>
                <a:gridCol w="1080120"/>
              </a:tblGrid>
              <a:tr h="910456">
                <a:tc>
                  <a:txBody>
                    <a:bodyPr/>
                    <a:lstStyle/>
                    <a:p>
                      <a:r>
                        <a:rPr lang="fr-FR" b="0" dirty="0" smtClean="0">
                          <a:latin typeface="OpenDyslexic" pitchFamily="50" charset="0"/>
                        </a:rPr>
                        <a:t>L 1</a:t>
                      </a:r>
                      <a:endParaRPr lang="fr-FR" b="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latin typeface="OpenDyslexic" pitchFamily="50" charset="0"/>
                        </a:rPr>
                        <a:t>M 2</a:t>
                      </a:r>
                      <a:endParaRPr lang="fr-FR" b="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latin typeface="OpenDyslexic" pitchFamily="50" charset="0"/>
                        </a:rPr>
                        <a:t>M 3</a:t>
                      </a:r>
                      <a:endParaRPr lang="fr-FR" b="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latin typeface="OpenDyslexic" pitchFamily="50" charset="0"/>
                        </a:rPr>
                        <a:t>J 4</a:t>
                      </a:r>
                      <a:endParaRPr lang="fr-FR" b="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latin typeface="OpenDyslexic" pitchFamily="50" charset="0"/>
                        </a:rPr>
                        <a:t>V 5</a:t>
                      </a:r>
                      <a:endParaRPr lang="fr-FR" b="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latin typeface="OpenDyslexic" pitchFamily="50" charset="0"/>
                        </a:rPr>
                        <a:t>S 6</a:t>
                      </a:r>
                      <a:endParaRPr lang="fr-FR" b="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latin typeface="OpenDyslexic" pitchFamily="50" charset="0"/>
                        </a:rPr>
                        <a:t>D 7</a:t>
                      </a:r>
                      <a:endParaRPr lang="fr-FR" b="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10456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11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12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13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14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10456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15</a:t>
                      </a:r>
                    </a:p>
                    <a:p>
                      <a:r>
                        <a:rPr lang="fr-FR" sz="180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fé</a:t>
                      </a:r>
                      <a:r>
                        <a:rPr lang="fr-FR" sz="180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rié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18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19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20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21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10456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22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25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26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27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28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10456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29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30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31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Program Files (x86)\ARASAAC Couleur\FR_Pictogrammes_couleur\chaud_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60648"/>
            <a:ext cx="1091952" cy="1091953"/>
          </a:xfrm>
          <a:prstGeom prst="rect">
            <a:avLst/>
          </a:prstGeom>
          <a:noFill/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O-Dys-E.eklablog.fr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0000"/>
                </a:solidFill>
                <a:latin typeface="OpenDyslexic"/>
              </a:rPr>
              <a:t>mai </a:t>
            </a:r>
            <a:r>
              <a:rPr lang="fr-FR" b="1" dirty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7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54690053"/>
              </p:ext>
            </p:extLst>
          </p:nvPr>
        </p:nvGraphicFramePr>
        <p:xfrm>
          <a:off x="467544" y="1196752"/>
          <a:ext cx="8229600" cy="496856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1008112"/>
                <a:gridCol w="2592288"/>
                <a:gridCol w="514400"/>
                <a:gridCol w="493712"/>
                <a:gridCol w="936104"/>
                <a:gridCol w="2684984"/>
              </a:tblGrid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L 1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Fê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te</a:t>
                      </a:r>
                      <a:r>
                        <a:rPr lang="fr-FR" sz="1400" dirty="0" smtClean="0">
                          <a:latin typeface="OpenDyslexic" pitchFamily="50" charset="0"/>
                        </a:rPr>
                        <a:t> du </a:t>
                      </a: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tra</a:t>
                      </a:r>
                      <a:r>
                        <a:rPr lang="fr-FR" sz="1400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vail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17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2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J 18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3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V 19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J 4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S 20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V 5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D 21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OpenDyslexic" pitchFamily="50" charset="0"/>
                        </a:rPr>
                        <a:t>S 6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L 22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D 7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23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L 8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Vic</a:t>
                      </a:r>
                      <a:r>
                        <a:rPr lang="fr-FR" sz="1400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toi</a:t>
                      </a: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re</a:t>
                      </a:r>
                      <a:r>
                        <a:rPr lang="fr-FR" sz="1400" baseline="0" dirty="0" smtClean="0">
                          <a:latin typeface="OpenDyslexic" pitchFamily="50" charset="0"/>
                        </a:rPr>
                        <a:t> 1945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24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9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J 25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fé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rié</a:t>
                      </a:r>
                      <a:endParaRPr lang="fr-FR" sz="1400" dirty="0">
                        <a:solidFill>
                          <a:srgbClr val="0000CC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10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V 26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J 11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S 27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V 12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D 28 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Fê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te</a:t>
                      </a:r>
                      <a:r>
                        <a:rPr lang="fr-FR" sz="1400" dirty="0" smtClean="0">
                          <a:latin typeface="OpenDyslexic" pitchFamily="50" charset="0"/>
                        </a:rPr>
                        <a:t> des </a:t>
                      </a:r>
                      <a:r>
                        <a:rPr lang="fr-FR" sz="1400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mè</a:t>
                      </a:r>
                      <a:r>
                        <a:rPr lang="fr-FR" sz="1400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re</a:t>
                      </a:r>
                      <a:r>
                        <a:rPr lang="fr-FR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S 13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L 29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D 14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30 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L 15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 31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05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16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pic>
        <p:nvPicPr>
          <p:cNvPr id="2050" name="Picture 2" descr="C:\Program Files (x86)\ARASAAC Couleur\FR_Pictogrammes_couleur\fête des mères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8384" y="4509120"/>
            <a:ext cx="432048" cy="432049"/>
          </a:xfrm>
          <a:prstGeom prst="rect">
            <a:avLst/>
          </a:prstGeom>
          <a:noFill/>
        </p:spPr>
      </p:pic>
      <p:pic>
        <p:nvPicPr>
          <p:cNvPr id="6" name="Image 5" descr="muguet_c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88640"/>
            <a:ext cx="1098512" cy="999123"/>
          </a:xfrm>
          <a:prstGeom prst="rect">
            <a:avLst/>
          </a:prstGeom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0000"/>
                </a:solidFill>
                <a:latin typeface="OpenDyslexic"/>
              </a:rPr>
              <a:t>juin </a:t>
            </a:r>
            <a:r>
              <a:rPr lang="fr-FR" b="1" dirty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7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5273064"/>
              </p:ext>
            </p:extLst>
          </p:nvPr>
        </p:nvGraphicFramePr>
        <p:xfrm>
          <a:off x="457200" y="1600200"/>
          <a:ext cx="8229599" cy="463711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927422"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27422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5</a:t>
                      </a:r>
                    </a:p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fé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rié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</a:t>
                      </a:r>
                      <a:r>
                        <a:rPr lang="fr-FR" baseline="0" dirty="0" smtClean="0">
                          <a:latin typeface="OpenDyslexic" pitchFamily="50" charset="0"/>
                        </a:rPr>
                        <a:t> 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</a:t>
                      </a:r>
                      <a:r>
                        <a:rPr lang="fr-FR" baseline="0" dirty="0" smtClean="0">
                          <a:latin typeface="OpenDyslexic" pitchFamily="50" charset="0"/>
                        </a:rPr>
                        <a:t> 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10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11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27422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12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15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16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17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OpenDyslexic" pitchFamily="50" charset="0"/>
                        </a:rPr>
                        <a:t>D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Fê</a:t>
                      </a:r>
                      <a:r>
                        <a:rPr lang="fr-FR" sz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te</a:t>
                      </a:r>
                      <a:r>
                        <a:rPr lang="fr-FR" sz="1200" dirty="0" smtClean="0">
                          <a:latin typeface="OpenDyslexic" pitchFamily="50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OpenDyslexic" pitchFamily="50" charset="0"/>
                        </a:rPr>
                        <a:t>des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pè</a:t>
                      </a:r>
                      <a:r>
                        <a:rPr lang="fr-FR" sz="1200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re</a:t>
                      </a:r>
                      <a:r>
                        <a:rPr lang="fr-FR" sz="12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s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27422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19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21</a:t>
                      </a:r>
                    </a:p>
                    <a:p>
                      <a:endParaRPr lang="fr-FR" dirty="0" smtClean="0">
                        <a:latin typeface="OpenDyslexic" pitchFamily="50" charset="0"/>
                      </a:endParaRPr>
                    </a:p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é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té</a:t>
                      </a:r>
                      <a:endParaRPr lang="fr-FR" sz="1400" dirty="0">
                        <a:solidFill>
                          <a:srgbClr val="0000CC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22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23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24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25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27422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26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29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30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74" name="Picture 2" descr="C:\Program Files (x86)\ARASAAC Couleur\FR_Pictogrammes_couleur\soleil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1235968" cy="1235968"/>
          </a:xfrm>
          <a:prstGeom prst="rect">
            <a:avLst/>
          </a:prstGeom>
          <a:noFill/>
        </p:spPr>
      </p:pic>
      <p:pic>
        <p:nvPicPr>
          <p:cNvPr id="3075" name="Picture 3" descr="C:\Program Files (x86)\ARASAAC Couleur\FR_Pictogrammes_couleur\fête des pères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00392" y="3501008"/>
            <a:ext cx="572442" cy="572442"/>
          </a:xfrm>
          <a:prstGeom prst="rect">
            <a:avLst/>
          </a:prstGeom>
          <a:noFill/>
        </p:spPr>
      </p:pic>
      <p:pic>
        <p:nvPicPr>
          <p:cNvPr id="6" name="Picture 2" descr="C:\Program Files (x86)\ARASAAC Couleur\FR_Pictogrammes_couleur\soleil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509120"/>
            <a:ext cx="308248" cy="308248"/>
          </a:xfrm>
          <a:prstGeom prst="rect">
            <a:avLst/>
          </a:prstGeom>
          <a:noFill/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jui</a:t>
            </a:r>
            <a:r>
              <a:rPr lang="fr-FR" b="1" dirty="0" smtClean="0">
                <a:solidFill>
                  <a:srgbClr val="0000FF"/>
                </a:solidFill>
                <a:highlight>
                  <a:srgbClr val="FFFFFF"/>
                </a:highlight>
                <a:latin typeface="OpenDyslexic"/>
              </a:rPr>
              <a:t>llet</a:t>
            </a:r>
            <a:r>
              <a:rPr lang="fr-FR" b="1" dirty="0" smtClean="0">
                <a:solidFill>
                  <a:srgbClr val="000000"/>
                </a:solidFill>
                <a:highlight>
                  <a:srgbClr val="FFFFFF"/>
                </a:highlight>
                <a:latin typeface="OpenDyslexic"/>
              </a:rPr>
              <a:t> </a:t>
            </a:r>
            <a:r>
              <a:rPr lang="fr-FR" b="1" dirty="0" smtClean="0">
                <a:solidFill>
                  <a:srgbClr val="FFC0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 smtClean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 smtClean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7</a:t>
            </a:r>
            <a:endParaRPr lang="fr-FR" dirty="0">
              <a:solidFill>
                <a:srgbClr val="0070C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65570839"/>
              </p:ext>
            </p:extLst>
          </p:nvPr>
        </p:nvGraphicFramePr>
        <p:xfrm>
          <a:off x="457200" y="1600200"/>
          <a:ext cx="8229600" cy="47811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683018"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10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17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24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31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83018"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3018"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3018"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13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20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27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3018"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14</a:t>
                      </a:r>
                    </a:p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21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28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3018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15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22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29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3018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16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23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30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 descr="C:\Program Files (x86)\ARASAAC Couleur\FR_Pictogrammes_couleur\vacanc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1250131" cy="1250131"/>
          </a:xfrm>
          <a:prstGeom prst="rect">
            <a:avLst/>
          </a:prstGeom>
          <a:noFill/>
        </p:spPr>
      </p:pic>
      <p:pic>
        <p:nvPicPr>
          <p:cNvPr id="1026" name="Picture 2" descr="C:\Program Files (x86)\ARASAAC Couleur\FR_Pictogrammes_couleur\feux d'artifice_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7" y="4365104"/>
            <a:ext cx="576063" cy="576063"/>
          </a:xfrm>
          <a:prstGeom prst="rect">
            <a:avLst/>
          </a:prstGeom>
          <a:noFill/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sep</a:t>
            </a:r>
            <a:r>
              <a:rPr lang="fr-FR" b="1" dirty="0" smtClean="0">
                <a:solidFill>
                  <a:srgbClr val="0000FF"/>
                </a:solidFill>
                <a:highlight>
                  <a:srgbClr val="FFFFFF"/>
                </a:highlight>
                <a:latin typeface="OpenDyslexic"/>
              </a:rPr>
              <a:t>tem</a:t>
            </a:r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bre</a:t>
            </a:r>
            <a:r>
              <a:rPr lang="fr-FR" b="1" dirty="0" smtClean="0">
                <a:solidFill>
                  <a:srgbClr val="000000"/>
                </a:solidFill>
                <a:highlight>
                  <a:srgbClr val="FFFFFF"/>
                </a:highlight>
                <a:latin typeface="OpenDyslexic"/>
              </a:rPr>
              <a:t> </a:t>
            </a:r>
            <a:r>
              <a:rPr lang="fr-FR" b="1" dirty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6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89152061"/>
              </p:ext>
            </p:extLst>
          </p:nvPr>
        </p:nvGraphicFramePr>
        <p:xfrm>
          <a:off x="539552" y="1772816"/>
          <a:ext cx="8229599" cy="419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88640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lun</a:t>
                      </a:r>
                      <a:r>
                        <a:rPr lang="fr-FR" sz="14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di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mar</a:t>
                      </a:r>
                      <a:r>
                        <a:rPr lang="fr-FR" sz="14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di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mer</a:t>
                      </a:r>
                      <a:r>
                        <a:rPr lang="fr-FR" sz="14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cre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di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jeu</a:t>
                      </a:r>
                      <a:r>
                        <a:rPr lang="fr-FR" sz="14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di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ven</a:t>
                      </a:r>
                      <a:r>
                        <a:rPr lang="fr-FR" sz="14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dre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di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sa</a:t>
                      </a:r>
                      <a:r>
                        <a:rPr lang="fr-FR" sz="14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me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di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di</a:t>
                      </a:r>
                      <a:r>
                        <a:rPr lang="fr-FR" sz="1400" b="1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man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FF"/>
                          </a:highlight>
                          <a:latin typeface="OpenDyslexic"/>
                        </a:rPr>
                        <a:t>che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60851"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</a:t>
                      </a:r>
                    </a:p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ren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tré</a:t>
                      </a:r>
                      <a:r>
                        <a:rPr lang="fr-FR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OpenDyslexic" pitchFamily="50" charset="0"/>
                        </a:rPr>
                        <a:t>e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760851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760851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760851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19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22</a:t>
                      </a:r>
                    </a:p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au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to</a:t>
                      </a:r>
                      <a:r>
                        <a:rPr lang="fr-FR" sz="14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OpenDyslexic" pitchFamily="50" charset="0"/>
                        </a:rPr>
                        <a:t>m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ne</a:t>
                      </a:r>
                      <a:endParaRPr lang="fr-FR" sz="1400" dirty="0">
                        <a:solidFill>
                          <a:srgbClr val="FF0000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60851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29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30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 descr="C:\Program Files (x86)\ARASAAC Couleur\FR_Pictogrammes_couleur\étudi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1343744" cy="1343744"/>
          </a:xfrm>
          <a:prstGeom prst="rect">
            <a:avLst/>
          </a:prstGeom>
          <a:noFill/>
        </p:spPr>
      </p:pic>
      <p:pic>
        <p:nvPicPr>
          <p:cNvPr id="3" name="Picture 2" descr="C:\Program Files (x86)\ARASAAC Couleur\FR_Pictogrammes_couleur\autom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2969" y="4509120"/>
            <a:ext cx="288032" cy="288032"/>
          </a:xfrm>
          <a:prstGeom prst="rect">
            <a:avLst/>
          </a:prstGeom>
          <a:noFill/>
        </p:spPr>
      </p:pic>
      <p:pic>
        <p:nvPicPr>
          <p:cNvPr id="1027" name="Picture 3" descr="C:\Program Files (x86)\ARASAAC Couleur\FR_Pictogrammes_couleur\étudier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2204864"/>
            <a:ext cx="406599" cy="406599"/>
          </a:xfrm>
          <a:prstGeom prst="rect">
            <a:avLst/>
          </a:prstGeom>
          <a:noFill/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oc</a:t>
            </a:r>
            <a:r>
              <a:rPr lang="fr-FR" b="1" dirty="0" smtClean="0">
                <a:solidFill>
                  <a:srgbClr val="0000FF"/>
                </a:solidFill>
                <a:highlight>
                  <a:srgbClr val="FFFFFF"/>
                </a:highlight>
                <a:latin typeface="OpenDyslexic"/>
              </a:rPr>
              <a:t>to</a:t>
            </a:r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bre</a:t>
            </a:r>
            <a:r>
              <a:rPr lang="fr-FR" b="1" dirty="0" smtClean="0">
                <a:solidFill>
                  <a:srgbClr val="000000"/>
                </a:solidFill>
                <a:highlight>
                  <a:srgbClr val="FFFFFF"/>
                </a:highlight>
                <a:latin typeface="OpenDyslexic"/>
              </a:rPr>
              <a:t> </a:t>
            </a:r>
            <a:r>
              <a:rPr lang="fr-FR" b="1" dirty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6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70542983"/>
              </p:ext>
            </p:extLst>
          </p:nvPr>
        </p:nvGraphicFramePr>
        <p:xfrm>
          <a:off x="457200" y="1600200"/>
          <a:ext cx="8229600" cy="4493097"/>
        </p:xfrm>
        <a:graphic>
          <a:graphicData uri="http://schemas.openxmlformats.org/drawingml/2006/table">
            <a:tbl>
              <a:tblPr bandCol="1">
                <a:tableStyleId>{AF606853-7671-496A-8E4F-DF71F8EC918B}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641871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L 3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L 10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L 17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L 24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L 31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41871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Ma 4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Ma 11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Ma 18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Ma 25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1871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Me 5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Me 12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Me 19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Me 26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1871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J 6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J 13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J 20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J 27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1871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V 7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V 14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V 21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V 28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187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S 1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S 8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S 15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S 22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S 29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187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D 2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D 9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D 16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D 23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latin typeface="OpenDyslexic" pitchFamily="50" charset="0"/>
                        </a:rPr>
                        <a:t>D 30</a:t>
                      </a:r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0" name="Picture 2" descr="C:\Program Files (x86)\ARASAAC Couleur\FR_Pictogrammes_couleur\feuille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193675"/>
            <a:ext cx="1374874" cy="1374874"/>
          </a:xfrm>
          <a:prstGeom prst="rect">
            <a:avLst/>
          </a:prstGeom>
          <a:noFill/>
        </p:spPr>
      </p:pic>
      <p:pic>
        <p:nvPicPr>
          <p:cNvPr id="2051" name="Picture 3" descr="C:\Program Files (x86)\ARASAAC Couleur\FR_Pictogrammes_couleur\citrouille_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8384" y="1628801"/>
            <a:ext cx="576064" cy="576064"/>
          </a:xfrm>
          <a:prstGeom prst="rect">
            <a:avLst/>
          </a:prstGeom>
          <a:noFill/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no</a:t>
            </a:r>
            <a:r>
              <a:rPr lang="fr-FR" b="1" dirty="0" smtClean="0">
                <a:solidFill>
                  <a:srgbClr val="0000FF"/>
                </a:solidFill>
                <a:highlight>
                  <a:srgbClr val="FFFFFF"/>
                </a:highlight>
                <a:latin typeface="OpenDyslexic"/>
              </a:rPr>
              <a:t>vem</a:t>
            </a:r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bre</a:t>
            </a:r>
            <a:r>
              <a:rPr lang="fr-FR" b="1" dirty="0" smtClean="0">
                <a:solidFill>
                  <a:srgbClr val="000000"/>
                </a:solidFill>
                <a:highlight>
                  <a:srgbClr val="FFFFFF"/>
                </a:highlight>
                <a:latin typeface="OpenDyslexic"/>
              </a:rPr>
              <a:t> </a:t>
            </a:r>
            <a:r>
              <a:rPr lang="fr-FR" b="1" dirty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6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7776476"/>
              </p:ext>
            </p:extLst>
          </p:nvPr>
        </p:nvGraphicFramePr>
        <p:xfrm>
          <a:off x="467544" y="1412776"/>
          <a:ext cx="8229600" cy="4709115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919602"/>
                <a:gridCol w="2430376"/>
                <a:gridCol w="722544"/>
                <a:gridCol w="722544"/>
                <a:gridCol w="893566"/>
                <a:gridCol w="2540968"/>
              </a:tblGrid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1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Toussaint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16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2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J 17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J 3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V 18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V 4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S 19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S 5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D 20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D 6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L 21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L 7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22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8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23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9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J 24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J 10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V 25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V 11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Armistice</a:t>
                      </a:r>
                      <a:r>
                        <a:rPr lang="fr-FR" sz="1400" baseline="0" dirty="0" smtClean="0">
                          <a:latin typeface="OpenDyslexic" pitchFamily="50" charset="0"/>
                        </a:rPr>
                        <a:t> 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S 26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S 12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D 27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D 13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L</a:t>
                      </a:r>
                      <a:r>
                        <a:rPr lang="fr-FR" sz="1400" baseline="0" dirty="0" smtClean="0">
                          <a:latin typeface="OpenDyslexic" pitchFamily="50" charset="0"/>
                        </a:rPr>
                        <a:t> 28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L 14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29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3941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 15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OpenDyslexic" pitchFamily="50" charset="0"/>
                        </a:rPr>
                        <a:t>M</a:t>
                      </a:r>
                      <a:r>
                        <a:rPr lang="fr-FR" sz="1400" baseline="0" dirty="0" smtClean="0">
                          <a:latin typeface="OpenDyslexic" pitchFamily="50" charset="0"/>
                        </a:rPr>
                        <a:t> 30</a:t>
                      </a:r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5" name="Picture 3" descr="C:\Program Files (x86)\ARASAAC Couleur\FR_Pictogrammes_couleur\Toussai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1224136" cy="1224137"/>
          </a:xfrm>
          <a:prstGeom prst="rect">
            <a:avLst/>
          </a:prstGeom>
          <a:noFill/>
        </p:spPr>
      </p:pic>
      <p:pic>
        <p:nvPicPr>
          <p:cNvPr id="2050" name="Picture 2" descr="C:\Program Files (x86)\ARASAAC Couleur\FR_Pictogrammes_couleur\paix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7" y="4586809"/>
            <a:ext cx="288032" cy="288032"/>
          </a:xfrm>
          <a:prstGeom prst="rect">
            <a:avLst/>
          </a:prstGeom>
          <a:noFill/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dé</a:t>
            </a:r>
            <a:r>
              <a:rPr lang="fr-FR" b="1" dirty="0" smtClean="0">
                <a:solidFill>
                  <a:srgbClr val="0000FF"/>
                </a:solidFill>
                <a:highlight>
                  <a:srgbClr val="FFFFFF"/>
                </a:highlight>
                <a:latin typeface="OpenDyslexic"/>
              </a:rPr>
              <a:t>cem</a:t>
            </a:r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bre</a:t>
            </a:r>
            <a:r>
              <a:rPr lang="fr-FR" b="1" dirty="0" smtClean="0">
                <a:solidFill>
                  <a:srgbClr val="000000"/>
                </a:solidFill>
                <a:highlight>
                  <a:srgbClr val="FFFFFF"/>
                </a:highlight>
                <a:latin typeface="OpenDyslexic"/>
              </a:rPr>
              <a:t> </a:t>
            </a:r>
            <a:r>
              <a:rPr lang="fr-FR" b="1" dirty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6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0520686"/>
              </p:ext>
            </p:extLst>
          </p:nvPr>
        </p:nvGraphicFramePr>
        <p:xfrm>
          <a:off x="457200" y="1600200"/>
          <a:ext cx="8229599" cy="472440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898619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rgbClr val="0000CC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jeu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ven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dre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sa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r>
                        <a:rPr lang="fr-F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 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3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man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che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4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98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lun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5</a:t>
                      </a:r>
                      <a:endParaRPr lang="fr-FR" sz="1400" dirty="0">
                        <a:solidFill>
                          <a:srgbClr val="0000CC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mar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6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mer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cre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7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jeu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8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ven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dre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9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sa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10</a:t>
                      </a:r>
                      <a:r>
                        <a:rPr lang="fr-F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 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man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che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11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98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lun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12</a:t>
                      </a:r>
                      <a:endParaRPr lang="fr-FR" sz="1400" dirty="0">
                        <a:solidFill>
                          <a:srgbClr val="0000CC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mar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13</a:t>
                      </a:r>
                      <a:endParaRPr lang="fr-FR" sz="1400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mer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cre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14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jeu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15</a:t>
                      </a:r>
                      <a:endParaRPr lang="fr-FR" sz="1400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ven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dre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16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sa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r>
                        <a:rPr lang="fr-F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 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17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man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che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18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98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lun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19</a:t>
                      </a:r>
                      <a:endParaRPr lang="fr-FR" sz="1400" dirty="0">
                        <a:solidFill>
                          <a:srgbClr val="0000CC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mar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20</a:t>
                      </a:r>
                      <a:endParaRPr lang="fr-FR" sz="1400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mer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cre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h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i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ver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21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jeu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22</a:t>
                      </a:r>
                      <a:endParaRPr lang="fr-FR" sz="1400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ven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dre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23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sa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r>
                        <a:rPr lang="fr-F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 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24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man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che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No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ël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25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98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lun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26</a:t>
                      </a:r>
                      <a:endParaRPr lang="fr-FR" sz="1400" dirty="0">
                        <a:solidFill>
                          <a:srgbClr val="0000CC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mar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27</a:t>
                      </a:r>
                      <a:endParaRPr lang="fr-FR" sz="1400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mer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cre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28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jeu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29</a:t>
                      </a:r>
                      <a:endParaRPr lang="fr-FR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ven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dre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30</a:t>
                      </a:r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sa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me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di</a:t>
                      </a:r>
                      <a:r>
                        <a:rPr lang="fr-F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 </a:t>
                      </a: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Dyslexic" pitchFamily="50" charset="0"/>
                        </a:rPr>
                        <a:t>31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098" name="Picture 2" descr="C:\Program Files (x86)\ARASAAC Couleur\FR_Pictogrammes_couleur\hiver.png"/>
          <p:cNvPicPr>
            <a:picLocks noChangeAspect="1" noChangeArrowheads="1"/>
          </p:cNvPicPr>
          <p:nvPr/>
        </p:nvPicPr>
        <p:blipFill>
          <a:blip r:embed="rId2" cstate="print"/>
          <a:srcRect l="17800" t="5833" r="16051" b="29814"/>
          <a:stretch>
            <a:fillRect/>
          </a:stretch>
        </p:blipFill>
        <p:spPr bwMode="auto">
          <a:xfrm>
            <a:off x="611560" y="260648"/>
            <a:ext cx="1224136" cy="1190884"/>
          </a:xfrm>
          <a:prstGeom prst="rect">
            <a:avLst/>
          </a:prstGeom>
          <a:noFill/>
        </p:spPr>
      </p:pic>
      <p:pic>
        <p:nvPicPr>
          <p:cNvPr id="6" name="Picture 2" descr="C:\Program Files (x86)\ARASAAC Couleur\FR_Pictogrammes_couleur\hiver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800" t="5833" r="16051" b="29814"/>
          <a:stretch>
            <a:fillRect/>
          </a:stretch>
        </p:blipFill>
        <p:spPr bwMode="auto">
          <a:xfrm>
            <a:off x="3491880" y="4653136"/>
            <a:ext cx="432048" cy="420312"/>
          </a:xfrm>
          <a:prstGeom prst="rect">
            <a:avLst/>
          </a:prstGeom>
          <a:noFill/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  <p:pic>
        <p:nvPicPr>
          <p:cNvPr id="1026" name="Picture 2" descr="C:\Program Files (x86)\ARASAAC Couleur\FR_Pictogrammes_couleur\sapin de Noël_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4700414"/>
            <a:ext cx="528786" cy="5287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jan</a:t>
            </a:r>
            <a:r>
              <a:rPr lang="fr-FR" b="1" dirty="0" smtClean="0">
                <a:solidFill>
                  <a:srgbClr val="0000FF"/>
                </a:solidFill>
                <a:highlight>
                  <a:srgbClr val="FFFFFF"/>
                </a:highlight>
                <a:latin typeface="OpenDyslexic"/>
              </a:rPr>
              <a:t>vier</a:t>
            </a:r>
            <a:r>
              <a:rPr lang="fr-FR" b="1" dirty="0" smtClean="0">
                <a:solidFill>
                  <a:srgbClr val="000000"/>
                </a:solidFill>
                <a:highlight>
                  <a:srgbClr val="FFFFFF"/>
                </a:highlight>
                <a:latin typeface="OpenDyslexic"/>
              </a:rPr>
              <a:t> </a:t>
            </a:r>
            <a:r>
              <a:rPr lang="fr-FR" b="1" dirty="0" smtClean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 smtClean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 smtClean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7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26261008"/>
              </p:ext>
            </p:extLst>
          </p:nvPr>
        </p:nvGraphicFramePr>
        <p:xfrm>
          <a:off x="457200" y="1600200"/>
          <a:ext cx="8229599" cy="4637115"/>
        </p:xfrm>
        <a:graphic>
          <a:graphicData uri="http://schemas.openxmlformats.org/drawingml/2006/table">
            <a:tbl>
              <a:tblPr firstCol="1" bandCol="1">
                <a:tableStyleId>{22838BEF-8BB2-4498-84A7-C5851F593DF1}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OpenDyslexic" pitchFamily="50" charset="0"/>
                        </a:rPr>
                        <a:t>L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9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16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23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30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</a:tr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OpenDyslexic" pitchFamily="50" charset="0"/>
                        </a:rPr>
                        <a:t>M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3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aseline="0" dirty="0" smtClean="0">
                          <a:latin typeface="OpenDyslexic" pitchFamily="50" charset="0"/>
                        </a:rPr>
                        <a:t>10 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17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24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31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</a:tr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OpenDyslexic" pitchFamily="50" charset="0"/>
                        </a:rPr>
                        <a:t>M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4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11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18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25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</a:tr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OpenDyslexic" pitchFamily="50" charset="0"/>
                        </a:rPr>
                        <a:t>J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5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12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19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26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</a:tr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OpenDyslexic" pitchFamily="50" charset="0"/>
                        </a:rPr>
                        <a:t>V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6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13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20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27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</a:tr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OpenDyslexic" pitchFamily="50" charset="0"/>
                        </a:rPr>
                        <a:t>S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7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OpenDyslexic" pitchFamily="50" charset="0"/>
                        </a:rPr>
                        <a:t>14</a:t>
                      </a:r>
                    </a:p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21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28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</a:tr>
              <a:tr h="662445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OpenDyslexic" pitchFamily="50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1</a:t>
                      </a:r>
                    </a:p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Nou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vel</a:t>
                      </a:r>
                      <a:r>
                        <a:rPr lang="fr-FR" sz="1400" dirty="0" smtClean="0">
                          <a:latin typeface="OpenDyslexic" pitchFamily="50" charset="0"/>
                        </a:rPr>
                        <a:t> an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8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15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22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29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Program Files (x86)\ARASAAC Couleur\FR_Pictogrammes_couleur\premier de l'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1307976" cy="1307977"/>
          </a:xfrm>
          <a:prstGeom prst="rect">
            <a:avLst/>
          </a:prstGeom>
          <a:noFill/>
        </p:spPr>
      </p:pic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fé</a:t>
            </a:r>
            <a:r>
              <a:rPr lang="fr-FR" b="1" dirty="0" smtClean="0">
                <a:solidFill>
                  <a:srgbClr val="0000FF"/>
                </a:solidFill>
                <a:highlight>
                  <a:srgbClr val="FFFFFF"/>
                </a:highlight>
                <a:latin typeface="OpenDyslexic"/>
              </a:rPr>
              <a:t>vrier</a:t>
            </a:r>
            <a:r>
              <a:rPr lang="fr-FR" b="1" dirty="0" smtClean="0">
                <a:solidFill>
                  <a:srgbClr val="000000"/>
                </a:solidFill>
                <a:highlight>
                  <a:srgbClr val="FFFFFF"/>
                </a:highlight>
                <a:latin typeface="OpenDyslexic"/>
              </a:rPr>
              <a:t> </a:t>
            </a:r>
            <a:r>
              <a:rPr lang="fr-FR" b="1" dirty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7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90957230"/>
              </p:ext>
            </p:extLst>
          </p:nvPr>
        </p:nvGraphicFramePr>
        <p:xfrm>
          <a:off x="395536" y="1268760"/>
          <a:ext cx="8229600" cy="512064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802432"/>
                <a:gridCol w="2808312"/>
                <a:gridCol w="504056"/>
                <a:gridCol w="504056"/>
                <a:gridCol w="792088"/>
                <a:gridCol w="2818656"/>
              </a:tblGrid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Chan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de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leur </a:t>
                      </a:r>
                      <a:endParaRPr lang="fr-FR" sz="1400" dirty="0">
                        <a:solidFill>
                          <a:srgbClr val="FF0000"/>
                        </a:solidFill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16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17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18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19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20 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7 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9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J 23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10 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V 24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11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S 25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12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D 26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13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L 27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14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OpenDyslexic" pitchFamily="50" charset="0"/>
                        </a:rPr>
                        <a:t>M 28</a:t>
                      </a:r>
                      <a:endParaRPr lang="fr-FR" dirty="0">
                        <a:latin typeface="OpenDyslexic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mar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gra</a:t>
                      </a:r>
                      <a:r>
                        <a:rPr lang="fr-FR" sz="1400" b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OpenDyslexic" pitchFamily="50" charset="0"/>
                          <a:ea typeface="+mn-ea"/>
                          <a:cs typeface="+mn-cs"/>
                        </a:rPr>
                        <a:t>s</a:t>
                      </a:r>
                      <a:endParaRPr lang="fr-FR" sz="14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C:\Program Files (x86)\ARASAAC Couleur\FR_Pictogrammes_couleur\masque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0"/>
            <a:ext cx="1368152" cy="1368152"/>
          </a:xfrm>
          <a:prstGeom prst="rect">
            <a:avLst/>
          </a:prstGeom>
          <a:noFill/>
        </p:spPr>
      </p:pic>
      <p:pic>
        <p:nvPicPr>
          <p:cNvPr id="6" name="Image 5" descr="recette_crepe_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1628800"/>
            <a:ext cx="360410" cy="360410"/>
          </a:xfrm>
          <a:prstGeom prst="rect">
            <a:avLst/>
          </a:prstGeom>
        </p:spPr>
      </p:pic>
      <p:pic>
        <p:nvPicPr>
          <p:cNvPr id="7" name="Image 6" descr="recette_crepe_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6021288"/>
            <a:ext cx="360040" cy="360040"/>
          </a:xfrm>
          <a:prstGeom prst="rect">
            <a:avLst/>
          </a:prstGeom>
        </p:spPr>
      </p:pic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0000"/>
                </a:solidFill>
                <a:latin typeface="OpenDyslexic"/>
              </a:rPr>
              <a:t>mars </a:t>
            </a:r>
            <a:r>
              <a:rPr lang="fr-FR" b="1" dirty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7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92687754"/>
              </p:ext>
            </p:extLst>
          </p:nvPr>
        </p:nvGraphicFramePr>
        <p:xfrm>
          <a:off x="457200" y="1600200"/>
          <a:ext cx="8229599" cy="478113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956226">
                <a:tc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M 1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J 2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V 3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S 4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D 5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56226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L 6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M 7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M 8 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J 9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V 10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S 11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D 12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56226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L 13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M 14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M 15 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J 16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V 17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S 18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D 19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56226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L 20</a:t>
                      </a:r>
                    </a:p>
                    <a:p>
                      <a:endParaRPr lang="fr-FR" sz="1600" dirty="0" smtClean="0">
                        <a:latin typeface="OpenDyslexic" pitchFamily="50" charset="0"/>
                      </a:endParaRPr>
                    </a:p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  <a:latin typeface="OpenDyslexic" pitchFamily="50" charset="0"/>
                        </a:rPr>
                        <a:t>prin</a:t>
                      </a:r>
                      <a:r>
                        <a:rPr lang="fr-FR" sz="1400" dirty="0" smtClean="0">
                          <a:solidFill>
                            <a:srgbClr val="0000CC"/>
                          </a:solidFill>
                          <a:latin typeface="OpenDyslexic" pitchFamily="50" charset="0"/>
                        </a:rPr>
                        <a:t>tem</a:t>
                      </a:r>
                      <a:r>
                        <a:rPr lang="fr-FR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OpenDyslexic" pitchFamily="50" charset="0"/>
                        </a:rPr>
                        <a:t>ps</a:t>
                      </a:r>
                      <a:endParaRPr lang="fr-FR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M 21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M 22 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J 23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V 24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S 25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D 26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56226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L 27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M 28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M 29 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J 30 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OpenDyslexic" pitchFamily="50" charset="0"/>
                        </a:rPr>
                        <a:t>V 31</a:t>
                      </a:r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OpenDyslexic" pitchFamily="50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3074" name="Picture 2" descr="C:\Program Files (x86)\ARASAAC Couleur\FR_Pictogrammes_couleur\fleur_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7856"/>
            <a:ext cx="1296144" cy="1296144"/>
          </a:xfrm>
          <a:prstGeom prst="rect">
            <a:avLst/>
          </a:prstGeom>
          <a:noFill/>
        </p:spPr>
      </p:pic>
      <p:pic>
        <p:nvPicPr>
          <p:cNvPr id="6" name="Picture 2" descr="C:\Program Files (x86)\ARASAAC Couleur\FR_Pictogrammes_couleur\fleur_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509120"/>
            <a:ext cx="407640" cy="407640"/>
          </a:xfrm>
          <a:prstGeom prst="rect">
            <a:avLst/>
          </a:prstGeom>
          <a:noFill/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a</a:t>
            </a:r>
            <a:r>
              <a:rPr lang="fr-FR" b="1" dirty="0" smtClean="0">
                <a:solidFill>
                  <a:srgbClr val="0000FF"/>
                </a:solidFill>
                <a:highlight>
                  <a:srgbClr val="FFFFFF"/>
                </a:highlight>
                <a:latin typeface="OpenDyslexic"/>
              </a:rPr>
              <a:t>vril</a:t>
            </a:r>
            <a:r>
              <a:rPr lang="fr-FR" b="1" dirty="0" smtClean="0">
                <a:solidFill>
                  <a:srgbClr val="000000"/>
                </a:solidFill>
                <a:highlight>
                  <a:srgbClr val="FFFFFF"/>
                </a:highlight>
                <a:latin typeface="OpenDyslexic"/>
              </a:rPr>
              <a:t> </a:t>
            </a:r>
            <a:r>
              <a:rPr lang="fr-FR" b="1" dirty="0">
                <a:solidFill>
                  <a:srgbClr val="FFFF00"/>
                </a:solidFill>
                <a:highlight>
                  <a:srgbClr val="FFFFFF"/>
                </a:highlight>
                <a:latin typeface="OpenDyslexic"/>
              </a:rPr>
              <a:t>2</a:t>
            </a:r>
            <a:r>
              <a:rPr lang="fr-FR" b="1" dirty="0">
                <a:solidFill>
                  <a:srgbClr val="00B050"/>
                </a:solidFill>
                <a:highlight>
                  <a:srgbClr val="FFFFFF"/>
                </a:highlight>
                <a:latin typeface="OpenDyslexic"/>
              </a:rPr>
              <a:t>0</a:t>
            </a:r>
            <a:r>
              <a:rPr lang="fr-FR" b="1" dirty="0">
                <a:solidFill>
                  <a:srgbClr val="FF0000"/>
                </a:solidFill>
                <a:highlight>
                  <a:srgbClr val="FFFFFF"/>
                </a:highlight>
                <a:latin typeface="OpenDyslexic"/>
              </a:rPr>
              <a:t>1</a:t>
            </a:r>
            <a:r>
              <a:rPr lang="fr-FR" b="1" dirty="0">
                <a:solidFill>
                  <a:srgbClr val="0070C0"/>
                </a:solidFill>
                <a:highlight>
                  <a:srgbClr val="FFFFFF"/>
                </a:highlight>
                <a:latin typeface="OpenDyslexic"/>
              </a:rPr>
              <a:t>7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10205659"/>
              </p:ext>
            </p:extLst>
          </p:nvPr>
        </p:nvGraphicFramePr>
        <p:xfrm>
          <a:off x="457200" y="1600200"/>
          <a:ext cx="8075240" cy="4709117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1615048"/>
                <a:gridCol w="1615048"/>
                <a:gridCol w="1615048"/>
                <a:gridCol w="1615048"/>
                <a:gridCol w="1615048"/>
              </a:tblGrid>
              <a:tr h="6727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lun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lun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10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lun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17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lun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24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2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Dyslexic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mar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mar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mar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mar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27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mer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cre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mer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cre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12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mer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cre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19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mer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cre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26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27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jeu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jeu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13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jeu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20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jeu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27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27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ven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dre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ven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dre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14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ven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dre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21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ven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dre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28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2731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sa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me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</a:rPr>
                        <a:t>1 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sa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me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sa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me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15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sa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me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sa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me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29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2731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man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che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man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che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</a:t>
                      </a:r>
                      <a:r>
                        <a:rPr lang="fr-FR" sz="1400" b="1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man</a:t>
                      </a:r>
                      <a:r>
                        <a:rPr lang="fr-FR" sz="1400" b="1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che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16</a:t>
                      </a:r>
                    </a:p>
                    <a:p>
                      <a:r>
                        <a:rPr lang="fr-FR" sz="1400" b="1" kern="1200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Pâ</a:t>
                      </a:r>
                      <a:r>
                        <a:rPr lang="fr-FR" sz="1400" b="1" kern="1200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que</a:t>
                      </a:r>
                      <a:r>
                        <a:rPr lang="fr-FR" sz="1400" b="1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s</a:t>
                      </a:r>
                      <a:endParaRPr lang="fr-FR" sz="1400" b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man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che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23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di</a:t>
                      </a:r>
                      <a:r>
                        <a:rPr lang="fr-FR" sz="1400" b="1" dirty="0" smtClean="0">
                          <a:solidFill>
                            <a:srgbClr val="0000CC"/>
                          </a:solidFill>
                          <a:effectLst/>
                          <a:latin typeface="OpenDyslexic" pitchFamily="50" charset="0"/>
                        </a:rPr>
                        <a:t>man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OpenDyslexic" pitchFamily="50" charset="0"/>
                        </a:rPr>
                        <a:t>che </a:t>
                      </a: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OpenDyslexic" pitchFamily="50" charset="0"/>
                          <a:ea typeface="+mn-ea"/>
                          <a:cs typeface="+mn-cs"/>
                        </a:rPr>
                        <a:t>30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OpenDyslexic" pitchFamily="50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 descr="C:\Program Files (x86)\ARASAAC Couleur\FR_Pictogrammes_couleur\semaine de Pâqu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1296144" cy="1296145"/>
          </a:xfrm>
          <a:prstGeom prst="rect">
            <a:avLst/>
          </a:prstGeom>
          <a:noFill/>
        </p:spPr>
      </p:pic>
      <p:pic>
        <p:nvPicPr>
          <p:cNvPr id="6" name="Picture 2" descr="C:\Program Files (x86)\ARASAAC Couleur\FR_Pictogrammes_couleur\semaine de Pâque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5805264"/>
            <a:ext cx="440433" cy="440433"/>
          </a:xfrm>
          <a:prstGeom prst="rect">
            <a:avLst/>
          </a:prstGeom>
          <a:noFill/>
        </p:spPr>
      </p:pic>
      <p:pic>
        <p:nvPicPr>
          <p:cNvPr id="1026" name="Picture 2" descr="C:\Program Files (x86)\ARASAAC Couleur\FR_Pictogrammes_couleur\poisson_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013176"/>
            <a:ext cx="672059" cy="672059"/>
          </a:xfrm>
          <a:prstGeom prst="rect">
            <a:avLst/>
          </a:prstGeom>
          <a:noFill/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O-Dys-E.eklablog.fr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1586</TotalTime>
  <Words>747</Words>
  <Application>Microsoft Office PowerPoint</Application>
  <PresentationFormat>Affichage à l'écran (4:3)</PresentationFormat>
  <Paragraphs>517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août 2016</vt:lpstr>
      <vt:lpstr>septembre 2016</vt:lpstr>
      <vt:lpstr>octobre 2016</vt:lpstr>
      <vt:lpstr>novembre 2016</vt:lpstr>
      <vt:lpstr>décembre 2016</vt:lpstr>
      <vt:lpstr>janvier 2017</vt:lpstr>
      <vt:lpstr>février 2017</vt:lpstr>
      <vt:lpstr>mars 2017</vt:lpstr>
      <vt:lpstr>avril 2017</vt:lpstr>
      <vt:lpstr>mai 2017</vt:lpstr>
      <vt:lpstr>juin 2017</vt:lpstr>
      <vt:lpstr>juillet 2017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août 2016</dc:title>
  <dc:creator>manue</dc:creator>
  <cp:lastModifiedBy>manue</cp:lastModifiedBy>
  <cp:revision>48</cp:revision>
  <dcterms:created xsi:type="dcterms:W3CDTF">2016-07-18T13:25:56Z</dcterms:created>
  <dcterms:modified xsi:type="dcterms:W3CDTF">2016-08-30T20:01:50Z</dcterms:modified>
</cp:coreProperties>
</file>