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4DFD-D6B1-FE4F-9C25-8D14A9ED5935}" type="datetimeFigureOut">
              <a:rPr lang="fr-FR" smtClean="0"/>
              <a:t>05/01/12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CA57-9C9D-2A45-A2B6-21670D34F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050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4DFD-D6B1-FE4F-9C25-8D14A9ED5935}" type="datetimeFigureOut">
              <a:rPr lang="fr-FR" smtClean="0"/>
              <a:t>05/01/12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CA57-9C9D-2A45-A2B6-21670D34F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77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4DFD-D6B1-FE4F-9C25-8D14A9ED5935}" type="datetimeFigureOut">
              <a:rPr lang="fr-FR" smtClean="0"/>
              <a:t>05/01/12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CA57-9C9D-2A45-A2B6-21670D34F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0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4DFD-D6B1-FE4F-9C25-8D14A9ED5935}" type="datetimeFigureOut">
              <a:rPr lang="fr-FR" smtClean="0"/>
              <a:t>05/01/12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CA57-9C9D-2A45-A2B6-21670D34F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624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4DFD-D6B1-FE4F-9C25-8D14A9ED5935}" type="datetimeFigureOut">
              <a:rPr lang="fr-FR" smtClean="0"/>
              <a:t>05/01/12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CA57-9C9D-2A45-A2B6-21670D34F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62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4DFD-D6B1-FE4F-9C25-8D14A9ED5935}" type="datetimeFigureOut">
              <a:rPr lang="fr-FR" smtClean="0"/>
              <a:t>05/01/12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CA57-9C9D-2A45-A2B6-21670D34F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3637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4DFD-D6B1-FE4F-9C25-8D14A9ED5935}" type="datetimeFigureOut">
              <a:rPr lang="fr-FR" smtClean="0"/>
              <a:t>05/01/12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CA57-9C9D-2A45-A2B6-21670D34F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60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4DFD-D6B1-FE4F-9C25-8D14A9ED5935}" type="datetimeFigureOut">
              <a:rPr lang="fr-FR" smtClean="0"/>
              <a:t>05/01/12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CA57-9C9D-2A45-A2B6-21670D34F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9733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4DFD-D6B1-FE4F-9C25-8D14A9ED5935}" type="datetimeFigureOut">
              <a:rPr lang="fr-FR" smtClean="0"/>
              <a:t>05/01/12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CA57-9C9D-2A45-A2B6-21670D34F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378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4DFD-D6B1-FE4F-9C25-8D14A9ED5935}" type="datetimeFigureOut">
              <a:rPr lang="fr-FR" smtClean="0"/>
              <a:t>05/01/12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CA57-9C9D-2A45-A2B6-21670D34F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42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B4DFD-D6B1-FE4F-9C25-8D14A9ED5935}" type="datetimeFigureOut">
              <a:rPr lang="fr-FR" smtClean="0"/>
              <a:t>05/01/12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CA57-9C9D-2A45-A2B6-21670D34F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541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B4DFD-D6B1-FE4F-9C25-8D14A9ED5935}" type="datetimeFigureOut">
              <a:rPr lang="fr-FR" smtClean="0"/>
              <a:t>05/01/12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5CA57-9C9D-2A45-A2B6-21670D34F19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52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avec un coin du même côté 3"/>
          <p:cNvSpPr/>
          <p:nvPr/>
        </p:nvSpPr>
        <p:spPr>
          <a:xfrm>
            <a:off x="0" y="0"/>
            <a:ext cx="9144000" cy="1155783"/>
          </a:xfrm>
          <a:prstGeom prst="round2SameRect">
            <a:avLst/>
          </a:prstGeom>
          <a:solidFill>
            <a:schemeClr val="accent2">
              <a:lumMod val="40000"/>
              <a:lumOff val="60000"/>
            </a:schemeClr>
          </a:solidFill>
          <a:ln w="38100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4000" dirty="0" smtClean="0">
                <a:solidFill>
                  <a:schemeClr val="accent2"/>
                </a:solidFill>
                <a:latin typeface="Arial Rounded MT Bold"/>
                <a:cs typeface="Arial Rounded MT Bold"/>
              </a:rPr>
              <a:t>Atelier de lecture				</a:t>
            </a:r>
          </a:p>
          <a:p>
            <a:r>
              <a:rPr lang="fr-FR" sz="2800" i="1" dirty="0">
                <a:solidFill>
                  <a:schemeClr val="accent2"/>
                </a:solidFill>
                <a:latin typeface="Arial Rounded MT Bold"/>
                <a:cs typeface="Arial Rounded MT Bold"/>
              </a:rPr>
              <a:t>C</a:t>
            </a:r>
            <a:r>
              <a:rPr lang="fr-FR" sz="2800" i="1" dirty="0" smtClean="0">
                <a:solidFill>
                  <a:schemeClr val="accent2"/>
                </a:solidFill>
                <a:latin typeface="Arial Rounded MT Bold"/>
                <a:cs typeface="Arial Rounded MT Bold"/>
              </a:rPr>
              <a:t>omprendre  ce qui est « caché » dans un texte.</a:t>
            </a:r>
            <a:endParaRPr lang="fr-FR" sz="2800" dirty="0">
              <a:solidFill>
                <a:schemeClr val="accent2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155783"/>
            <a:ext cx="9144000" cy="5702217"/>
          </a:xfrm>
          <a:prstGeom prst="rect">
            <a:avLst/>
          </a:prstGeom>
          <a:noFill/>
          <a:ln w="38100" cmpd="sng"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b="1" dirty="0" smtClean="0">
                <a:solidFill>
                  <a:schemeClr val="tx1"/>
                </a:solidFill>
              </a:rPr>
              <a:t>1- Le garagiste ferma le capot et dit à Papa:</a:t>
            </a:r>
          </a:p>
          <a:p>
            <a:r>
              <a:rPr lang="fr-FR" b="1" dirty="0" smtClean="0">
                <a:solidFill>
                  <a:schemeClr val="tx1"/>
                </a:solidFill>
              </a:rPr>
              <a:t>« Je ne peux pas réparer ça tout de suite, il faut me la laisser jusqu’à demain. »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Où se passe cette scène?</a:t>
            </a:r>
          </a:p>
          <a:p>
            <a:pPr marL="285750" indent="-285750">
              <a:buFont typeface="Arial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Qu’est-ce qui doit être réparé?</a:t>
            </a:r>
          </a:p>
          <a:p>
            <a:pPr marL="285750" indent="-285750">
              <a:buFont typeface="Arial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b="1" dirty="0" smtClean="0">
                <a:solidFill>
                  <a:schemeClr val="tx1"/>
                </a:solidFill>
              </a:rPr>
              <a:t>2- Julien s’installa sur la selle, mit son casque et démarra.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Que fait Julien?</a:t>
            </a:r>
          </a:p>
          <a:p>
            <a:pPr marL="285750" indent="-285750">
              <a:buFont typeface="Arial"/>
              <a:buChar char="•"/>
            </a:pPr>
            <a:endParaRPr lang="fr-FR" dirty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endParaRPr lang="fr-FR" dirty="0" smtClean="0">
              <a:solidFill>
                <a:schemeClr val="tx1"/>
              </a:solidFill>
            </a:endParaRPr>
          </a:p>
          <a:p>
            <a:r>
              <a:rPr lang="fr-FR" b="1" dirty="0" smtClean="0">
                <a:solidFill>
                  <a:schemeClr val="tx1"/>
                </a:solidFill>
              </a:rPr>
              <a:t>3- « Maman, j’ai fait une grosse bêtise… »</a:t>
            </a:r>
          </a:p>
          <a:p>
            <a:r>
              <a:rPr lang="fr-FR" b="1" dirty="0" smtClean="0">
                <a:solidFill>
                  <a:schemeClr val="tx1"/>
                </a:solidFill>
              </a:rPr>
              <a:t>Maman rentra dans le salon et soupira en voyant le verre cassé, l’eau renversé et les fleurs sur le carrelage.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Quelle bêtise a faite cet enfant?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3466210" y="2160689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3466210" y="2765666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2160546" y="4146188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3466210" y="6087889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Image 10" descr="logoretz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997" y="6292280"/>
            <a:ext cx="347043" cy="56572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7891038" y="6428794"/>
            <a:ext cx="125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C.LE.O. CE1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997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avec un coin du même côté 3"/>
          <p:cNvSpPr/>
          <p:nvPr/>
        </p:nvSpPr>
        <p:spPr>
          <a:xfrm>
            <a:off x="0" y="0"/>
            <a:ext cx="9144000" cy="1155783"/>
          </a:xfrm>
          <a:prstGeom prst="round2SameRect">
            <a:avLst/>
          </a:prstGeom>
          <a:solidFill>
            <a:schemeClr val="accent2">
              <a:lumMod val="40000"/>
              <a:lumOff val="60000"/>
            </a:schemeClr>
          </a:solidFill>
          <a:ln w="38100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4000" dirty="0" smtClean="0">
                <a:solidFill>
                  <a:schemeClr val="accent2"/>
                </a:solidFill>
                <a:latin typeface="Arial Rounded MT Bold"/>
                <a:cs typeface="Arial Rounded MT Bold"/>
              </a:rPr>
              <a:t>Atelier de lecture				</a:t>
            </a:r>
          </a:p>
          <a:p>
            <a:r>
              <a:rPr lang="fr-FR" sz="2800" i="1" dirty="0">
                <a:solidFill>
                  <a:schemeClr val="accent2"/>
                </a:solidFill>
                <a:latin typeface="Arial Rounded MT Bold"/>
                <a:cs typeface="Arial Rounded MT Bold"/>
              </a:rPr>
              <a:t>C</a:t>
            </a:r>
            <a:r>
              <a:rPr lang="fr-FR" sz="2800" i="1" dirty="0" smtClean="0">
                <a:solidFill>
                  <a:schemeClr val="accent2"/>
                </a:solidFill>
                <a:latin typeface="Arial Rounded MT Bold"/>
                <a:cs typeface="Arial Rounded MT Bold"/>
              </a:rPr>
              <a:t>omprendre  ce qui est « caché » dans un texte.</a:t>
            </a:r>
            <a:endParaRPr lang="fr-FR" sz="2800" dirty="0">
              <a:solidFill>
                <a:schemeClr val="accent2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155783"/>
            <a:ext cx="9144000" cy="5702217"/>
          </a:xfrm>
          <a:prstGeom prst="rect">
            <a:avLst/>
          </a:prstGeom>
          <a:noFill/>
          <a:ln w="38100" cmpd="sng"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b="1" dirty="0">
                <a:solidFill>
                  <a:schemeClr val="tx1"/>
                </a:solidFill>
              </a:rPr>
              <a:t>4</a:t>
            </a:r>
            <a:r>
              <a:rPr lang="fr-FR" b="1" dirty="0" smtClean="0">
                <a:solidFill>
                  <a:schemeClr val="tx1"/>
                </a:solidFill>
              </a:rPr>
              <a:t>- Pour lui faire plaisir, donne-lui un peu de salade. Mais si tu touches à ses cornes, il rentre dans sa coquille!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De qui parle ce petit texte?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b="1" dirty="0">
                <a:solidFill>
                  <a:schemeClr val="tx1"/>
                </a:solidFill>
              </a:rPr>
              <a:t>5</a:t>
            </a:r>
            <a:r>
              <a:rPr lang="fr-FR" b="1" dirty="0" smtClean="0">
                <a:solidFill>
                  <a:schemeClr val="tx1"/>
                </a:solidFill>
              </a:rPr>
              <a:t>- Frédéric descendit de son vélo et dit bonjour à Madame Dupré en lui tendant deux lettres et une carte postale.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Quel est le métier de Frédéric?</a:t>
            </a:r>
          </a:p>
          <a:p>
            <a:endParaRPr lang="fr-FR" dirty="0" smtClean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  <a:p>
            <a:r>
              <a:rPr lang="fr-FR" b="1" dirty="0" smtClean="0">
                <a:solidFill>
                  <a:schemeClr val="tx1"/>
                </a:solidFill>
              </a:rPr>
              <a:t>6- «  Quand j’ai ouvert la boîte, j’ai vu qu’ils étaient tous cassé!</a:t>
            </a:r>
          </a:p>
          <a:p>
            <a:r>
              <a:rPr lang="fr-FR" b="1" dirty="0" smtClean="0">
                <a:solidFill>
                  <a:schemeClr val="tx1"/>
                </a:solidFill>
              </a:rPr>
              <a:t>- Et bien, on mangera une omelette ce soir! »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Qu’est-ce qui est cassé?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3466210" y="2277483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3466210" y="3860609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3466210" y="5460118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Image 10" descr="logoretz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233" y="6292280"/>
            <a:ext cx="332445" cy="56572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7891038" y="6428794"/>
            <a:ext cx="125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C.LE.O. CE1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3951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avec un coin du même côté 3"/>
          <p:cNvSpPr/>
          <p:nvPr/>
        </p:nvSpPr>
        <p:spPr>
          <a:xfrm>
            <a:off x="0" y="0"/>
            <a:ext cx="9144000" cy="1155783"/>
          </a:xfrm>
          <a:prstGeom prst="round2SameRect">
            <a:avLst/>
          </a:prstGeom>
          <a:solidFill>
            <a:schemeClr val="accent2">
              <a:lumMod val="40000"/>
              <a:lumOff val="60000"/>
            </a:schemeClr>
          </a:solidFill>
          <a:ln w="38100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4000" dirty="0" smtClean="0">
                <a:solidFill>
                  <a:schemeClr val="accent2"/>
                </a:solidFill>
                <a:latin typeface="Arial Rounded MT Bold"/>
                <a:cs typeface="Arial Rounded MT Bold"/>
              </a:rPr>
              <a:t>Atelier de lecture				</a:t>
            </a:r>
          </a:p>
          <a:p>
            <a:r>
              <a:rPr lang="fr-FR" sz="2800" i="1" dirty="0">
                <a:solidFill>
                  <a:schemeClr val="accent2"/>
                </a:solidFill>
                <a:latin typeface="Arial Rounded MT Bold"/>
                <a:cs typeface="Arial Rounded MT Bold"/>
              </a:rPr>
              <a:t>C</a:t>
            </a:r>
            <a:r>
              <a:rPr lang="fr-FR" sz="2800" i="1" dirty="0" smtClean="0">
                <a:solidFill>
                  <a:schemeClr val="accent2"/>
                </a:solidFill>
                <a:latin typeface="Arial Rounded MT Bold"/>
                <a:cs typeface="Arial Rounded MT Bold"/>
              </a:rPr>
              <a:t>omprendre  ce qui est « caché » dans un texte.</a:t>
            </a:r>
            <a:endParaRPr lang="fr-FR" sz="2800" dirty="0">
              <a:solidFill>
                <a:schemeClr val="accent2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155783"/>
            <a:ext cx="9144000" cy="5702217"/>
          </a:xfrm>
          <a:prstGeom prst="rect">
            <a:avLst/>
          </a:prstGeom>
          <a:noFill/>
          <a:ln w="38100" cmpd="sng"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sz="1600" b="1" dirty="0" smtClean="0">
                <a:solidFill>
                  <a:schemeClr val="tx1"/>
                </a:solidFill>
              </a:rPr>
              <a:t>7-  « Je l’ai vu en ville début septembre: toute bronzée, en pleine forme! Elle était en train de garer sa voiture. »</a:t>
            </a:r>
          </a:p>
          <a:p>
            <a:endParaRPr lang="fr-FR" sz="1600" b="1" dirty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De qui parle ce petit texte? </a:t>
            </a:r>
          </a:p>
          <a:p>
            <a:r>
              <a:rPr lang="fr-FR" sz="1600" dirty="0">
                <a:solidFill>
                  <a:schemeClr val="tx1"/>
                </a:solidFill>
              </a:rPr>
              <a:t>d</a:t>
            </a:r>
            <a:r>
              <a:rPr lang="fr-FR" sz="1600" dirty="0" smtClean="0">
                <a:solidFill>
                  <a:schemeClr val="tx1"/>
                </a:solidFill>
              </a:rPr>
              <a:t>’un petit garçon, d’une petite fille, </a:t>
            </a:r>
          </a:p>
          <a:p>
            <a:r>
              <a:rPr lang="fr-FR" sz="1600" dirty="0" smtClean="0">
                <a:solidFill>
                  <a:schemeClr val="tx1"/>
                </a:solidFill>
              </a:rPr>
              <a:t>d’un monsieur, ou d’une dame?</a:t>
            </a:r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  <a:p>
            <a:r>
              <a:rPr lang="fr-FR" sz="1600" b="1" dirty="0" smtClean="0">
                <a:solidFill>
                  <a:schemeClr val="tx1"/>
                </a:solidFill>
              </a:rPr>
              <a:t>8- Maman alluma le four et sortit la pizza du congélateur.</a:t>
            </a:r>
          </a:p>
          <a:p>
            <a:endParaRPr lang="fr-FR" sz="1600" b="1" dirty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Où se trouve maman?</a:t>
            </a:r>
          </a:p>
          <a:p>
            <a:pPr marL="285750" indent="-285750">
              <a:buFont typeface="Arial"/>
              <a:buChar char="•"/>
            </a:pPr>
            <a:endParaRPr lang="fr-FR" sz="1600" dirty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Quelle </a:t>
            </a:r>
            <a:r>
              <a:rPr lang="fr-FR" sz="1600" dirty="0" smtClean="0">
                <a:solidFill>
                  <a:schemeClr val="tx1"/>
                </a:solidFill>
              </a:rPr>
              <a:t>heure </a:t>
            </a:r>
            <a:r>
              <a:rPr lang="fr-FR" sz="1600" dirty="0" smtClean="0">
                <a:solidFill>
                  <a:schemeClr val="tx1"/>
                </a:solidFill>
              </a:rPr>
              <a:t>est-il? </a:t>
            </a:r>
          </a:p>
          <a:p>
            <a:r>
              <a:rPr lang="fr-FR" sz="1600" dirty="0" smtClean="0">
                <a:solidFill>
                  <a:schemeClr val="tx1"/>
                </a:solidFill>
              </a:rPr>
              <a:t>7 heures du matin, 4 heures de</a:t>
            </a:r>
          </a:p>
          <a:p>
            <a:r>
              <a:rPr lang="fr-FR" sz="1600" dirty="0" smtClean="0">
                <a:solidFill>
                  <a:schemeClr val="tx1"/>
                </a:solidFill>
              </a:rPr>
              <a:t> l’après-midi ou 7 heures du soir.</a:t>
            </a:r>
          </a:p>
          <a:p>
            <a:endParaRPr lang="fr-FR" sz="1600" dirty="0" smtClean="0">
              <a:solidFill>
                <a:schemeClr val="tx1"/>
              </a:solidFill>
            </a:endParaRPr>
          </a:p>
          <a:p>
            <a:endParaRPr lang="fr-FR" sz="1600" dirty="0" smtClean="0">
              <a:solidFill>
                <a:schemeClr val="tx1"/>
              </a:solidFill>
            </a:endParaRPr>
          </a:p>
          <a:p>
            <a:r>
              <a:rPr lang="fr-FR" sz="1600" b="1" dirty="0" smtClean="0">
                <a:solidFill>
                  <a:schemeClr val="tx1"/>
                </a:solidFill>
              </a:rPr>
              <a:t>9- Fifi tremblait de tout son corps. Coincée au fond de son trou, elle voyait les griffes de Minou qui essayaient de l’attraper…</a:t>
            </a:r>
          </a:p>
          <a:p>
            <a:endParaRPr lang="fr-FR" sz="1600" b="1" dirty="0">
              <a:solidFill>
                <a:schemeClr val="tx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Qui est Fifi?</a:t>
            </a:r>
          </a:p>
          <a:p>
            <a:pPr marL="285750" indent="-285750">
              <a:buFont typeface="Arial"/>
              <a:buChar char="•"/>
            </a:pPr>
            <a:r>
              <a:rPr lang="fr-FR" sz="1600" dirty="0" smtClean="0">
                <a:solidFill>
                  <a:schemeClr val="tx1"/>
                </a:solidFill>
              </a:rPr>
              <a:t>Pourquoi tremble-t-elle?</a:t>
            </a:r>
            <a:endParaRPr lang="fr-FR" sz="1600" dirty="0">
              <a:solidFill>
                <a:schemeClr val="tx1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3670586" y="2496471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3670586" y="3583223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3670586" y="4350575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Image 10" descr="logoretz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003" y="6298684"/>
            <a:ext cx="337525" cy="56572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7891038" y="6428794"/>
            <a:ext cx="125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C.LE.O. CE1</a:t>
            </a:r>
            <a:endParaRPr lang="fr-FR" dirty="0"/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2640525" y="5977500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2640525" y="6284085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640525" y="6619867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3236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avec un coin du même côté 3"/>
          <p:cNvSpPr/>
          <p:nvPr/>
        </p:nvSpPr>
        <p:spPr>
          <a:xfrm>
            <a:off x="0" y="0"/>
            <a:ext cx="9144000" cy="1155783"/>
          </a:xfrm>
          <a:prstGeom prst="round2SameRect">
            <a:avLst/>
          </a:prstGeom>
          <a:solidFill>
            <a:schemeClr val="accent2">
              <a:lumMod val="40000"/>
              <a:lumOff val="60000"/>
            </a:schemeClr>
          </a:solidFill>
          <a:ln w="38100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4000" dirty="0" smtClean="0">
                <a:solidFill>
                  <a:schemeClr val="accent2"/>
                </a:solidFill>
                <a:latin typeface="Arial Rounded MT Bold"/>
                <a:cs typeface="Arial Rounded MT Bold"/>
              </a:rPr>
              <a:t>Atelier de lecture				</a:t>
            </a:r>
          </a:p>
          <a:p>
            <a:r>
              <a:rPr lang="fr-FR" sz="2800" i="1" dirty="0">
                <a:solidFill>
                  <a:schemeClr val="accent2"/>
                </a:solidFill>
                <a:latin typeface="Arial Rounded MT Bold"/>
                <a:cs typeface="Arial Rounded MT Bold"/>
              </a:rPr>
              <a:t>C</a:t>
            </a:r>
            <a:r>
              <a:rPr lang="fr-FR" sz="2800" i="1" dirty="0" smtClean="0">
                <a:solidFill>
                  <a:schemeClr val="accent2"/>
                </a:solidFill>
                <a:latin typeface="Arial Rounded MT Bold"/>
                <a:cs typeface="Arial Rounded MT Bold"/>
              </a:rPr>
              <a:t>omprendre  ce qui est « caché » dans un texte.</a:t>
            </a:r>
            <a:endParaRPr lang="fr-FR" sz="2800" dirty="0">
              <a:solidFill>
                <a:schemeClr val="accent2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155783"/>
            <a:ext cx="9144000" cy="5702217"/>
          </a:xfrm>
          <a:prstGeom prst="rect">
            <a:avLst/>
          </a:prstGeom>
          <a:noFill/>
          <a:ln w="38100" cmpd="sng"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dirty="0" smtClean="0">
                <a:solidFill>
                  <a:schemeClr val="tx1"/>
                </a:solidFill>
              </a:rPr>
              <a:t>10. </a:t>
            </a:r>
            <a:r>
              <a:rPr lang="fr-FR" b="1" dirty="0" smtClean="0">
                <a:solidFill>
                  <a:schemeClr val="tx1"/>
                </a:solidFill>
              </a:rPr>
              <a:t>En entendant la porte s’ouvrir, Inès cacha vite son livre sous le lit, et ferma les yeux pour faire semblant de dormir.</a:t>
            </a:r>
          </a:p>
          <a:p>
            <a:r>
              <a:rPr lang="fr-FR" b="1" dirty="0" smtClean="0">
                <a:solidFill>
                  <a:schemeClr val="tx1"/>
                </a:solidFill>
              </a:rPr>
              <a:t>« Tu ne dors pas encore? J’en ai assez de te répéter toujours la m</a:t>
            </a:r>
            <a:r>
              <a:rPr lang="fr-FR" b="1" dirty="0" smtClean="0">
                <a:solidFill>
                  <a:schemeClr val="tx1"/>
                </a:solidFill>
              </a:rPr>
              <a:t>ême chose! »</a:t>
            </a:r>
          </a:p>
          <a:p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Où se passe cette scène?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Qui parle à Inès?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11</a:t>
            </a:r>
            <a:r>
              <a:rPr lang="fr-FR" b="1" dirty="0" smtClean="0">
                <a:solidFill>
                  <a:schemeClr val="tx1"/>
                </a:solidFill>
              </a:rPr>
              <a:t>. Des indiens, des cow-boys, une princesse, une, fée, deux sorcières, un Zorro, trois clowns et un policier! Cette année encore, quel beau défilé!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Que font toutes ces personnes?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12. </a:t>
            </a:r>
            <a:r>
              <a:rPr lang="fr-FR" b="1" dirty="0" smtClean="0">
                <a:solidFill>
                  <a:schemeClr val="tx1"/>
                </a:solidFill>
              </a:rPr>
              <a:t>Le gardien fronça les sourcils quand Zoé approcha la main pour toucher la statue.</a:t>
            </a:r>
          </a:p>
          <a:p>
            <a:r>
              <a:rPr lang="fr-FR" b="1" dirty="0" smtClean="0">
                <a:solidFill>
                  <a:schemeClr val="tx1"/>
                </a:solidFill>
              </a:rPr>
              <a:t>« On touche avec les yeux! » dit-il d’un air sévère.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Où se passe cette scène?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Que veut dire le gardien?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3466210" y="2461077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3466210" y="4151299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3466210" y="5518813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Image 10" descr="logoretz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997" y="6292280"/>
            <a:ext cx="347043" cy="56572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7891038" y="6428794"/>
            <a:ext cx="125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C.LE.O. CE1</a:t>
            </a:r>
            <a:endParaRPr lang="fr-FR" dirty="0"/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3466210" y="2827670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3466210" y="6040904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3236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avec un coin du même côté 3"/>
          <p:cNvSpPr/>
          <p:nvPr/>
        </p:nvSpPr>
        <p:spPr>
          <a:xfrm>
            <a:off x="0" y="0"/>
            <a:ext cx="9144000" cy="1155783"/>
          </a:xfrm>
          <a:prstGeom prst="round2SameRect">
            <a:avLst/>
          </a:prstGeom>
          <a:solidFill>
            <a:schemeClr val="accent2">
              <a:lumMod val="40000"/>
              <a:lumOff val="60000"/>
            </a:schemeClr>
          </a:solidFill>
          <a:ln w="38100" cmpd="sng">
            <a:solidFill>
              <a:schemeClr val="accent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4000" dirty="0" smtClean="0">
                <a:solidFill>
                  <a:schemeClr val="accent2"/>
                </a:solidFill>
                <a:latin typeface="Arial Rounded MT Bold"/>
                <a:cs typeface="Arial Rounded MT Bold"/>
              </a:rPr>
              <a:t>Atelier de lecture				</a:t>
            </a:r>
          </a:p>
          <a:p>
            <a:r>
              <a:rPr lang="fr-FR" sz="2800" i="1" dirty="0">
                <a:solidFill>
                  <a:schemeClr val="accent2"/>
                </a:solidFill>
                <a:latin typeface="Arial Rounded MT Bold"/>
                <a:cs typeface="Arial Rounded MT Bold"/>
              </a:rPr>
              <a:t>C</a:t>
            </a:r>
            <a:r>
              <a:rPr lang="fr-FR" sz="2800" i="1" dirty="0" smtClean="0">
                <a:solidFill>
                  <a:schemeClr val="accent2"/>
                </a:solidFill>
                <a:latin typeface="Arial Rounded MT Bold"/>
                <a:cs typeface="Arial Rounded MT Bold"/>
              </a:rPr>
              <a:t>omprendre  ce qui est « caché » dans un texte.</a:t>
            </a:r>
            <a:endParaRPr lang="fr-FR" sz="2800" dirty="0">
              <a:solidFill>
                <a:schemeClr val="accent2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155783"/>
            <a:ext cx="9144000" cy="5702217"/>
          </a:xfrm>
          <a:prstGeom prst="rect">
            <a:avLst/>
          </a:prstGeom>
          <a:noFill/>
          <a:ln w="38100" cmpd="sng">
            <a:solidFill>
              <a:srgbClr val="C0504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fr-FR" dirty="0" smtClean="0">
                <a:solidFill>
                  <a:schemeClr val="tx1"/>
                </a:solidFill>
              </a:rPr>
              <a:t>13. </a:t>
            </a:r>
            <a:r>
              <a:rPr lang="fr-FR" b="1" dirty="0" smtClean="0">
                <a:solidFill>
                  <a:schemeClr val="tx1"/>
                </a:solidFill>
              </a:rPr>
              <a:t>« Tu peux te rhabiller maintenant….Madame, c’est une bonne grippe! Pas d’école avant une semaine! »</a:t>
            </a:r>
            <a:endParaRPr lang="fr-FR" b="1" dirty="0" smtClean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Qui parle?</a:t>
            </a:r>
          </a:p>
          <a:p>
            <a:endParaRPr lang="fr-FR" dirty="0" smtClean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Qui est malade?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14</a:t>
            </a:r>
            <a:r>
              <a:rPr lang="fr-FR" b="1" dirty="0" smtClean="0">
                <a:solidFill>
                  <a:schemeClr val="tx1"/>
                </a:solidFill>
              </a:rPr>
              <a:t>. « Coucou Papy, je suis caché dans l’arbre.</a:t>
            </a:r>
          </a:p>
          <a:p>
            <a:r>
              <a:rPr lang="fr-FR" b="1" dirty="0" smtClean="0">
                <a:solidFill>
                  <a:schemeClr val="tx1"/>
                </a:solidFill>
              </a:rPr>
              <a:t>- Oh, fais attention, petite fripouille! » 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Qui est dans l’arbre? Sarah ou Fabien?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De quoi Papy a-t-il peur?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15. </a:t>
            </a:r>
            <a:r>
              <a:rPr lang="fr-FR" b="1" dirty="0" smtClean="0">
                <a:solidFill>
                  <a:schemeClr val="tx1"/>
                </a:solidFill>
              </a:rPr>
              <a:t>Basile composa le numéro et attendit un peu.</a:t>
            </a:r>
          </a:p>
          <a:p>
            <a:r>
              <a:rPr lang="fr-FR" b="1" dirty="0" smtClean="0">
                <a:solidFill>
                  <a:schemeClr val="tx1"/>
                </a:solidFill>
              </a:rPr>
              <a:t>« Tiens, on dirait que Jules n’est pas chez lui. » dit-il en raccrochant.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r>
              <a:rPr lang="fr-FR" dirty="0" smtClean="0">
                <a:solidFill>
                  <a:schemeClr val="tx1"/>
                </a:solidFill>
              </a:rPr>
              <a:t>Qu’a fait Basile?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Comment </a:t>
            </a:r>
            <a:r>
              <a:rPr lang="fr-FR" dirty="0" err="1" smtClean="0">
                <a:solidFill>
                  <a:schemeClr val="tx1"/>
                </a:solidFill>
              </a:rPr>
              <a:t>sait-il</a:t>
            </a:r>
            <a:r>
              <a:rPr lang="fr-FR" dirty="0" smtClean="0">
                <a:solidFill>
                  <a:schemeClr val="tx1"/>
                </a:solidFill>
              </a:rPr>
              <a:t> que Jules n’est 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pas chez lui?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3466210" y="2139787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4093533" y="4151299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3466210" y="6428794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Image 10" descr="logoretz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997" y="6292280"/>
            <a:ext cx="347043" cy="56572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7891038" y="6428794"/>
            <a:ext cx="125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C.LE.O. CE1</a:t>
            </a:r>
            <a:endParaRPr lang="fr-FR" dirty="0"/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3466210" y="2827670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3466210" y="6040904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4093533" y="4609689"/>
            <a:ext cx="4525468" cy="14599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7921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146</Words>
  <Application>Microsoft Macintosh PowerPoint</Application>
  <PresentationFormat>Présentation à l'écran (4:3)</PresentationFormat>
  <Paragraphs>100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Valérie Le Hir</dc:creator>
  <cp:lastModifiedBy>Valérie Le Hir</cp:lastModifiedBy>
  <cp:revision>7</cp:revision>
  <cp:lastPrinted>2012-01-05T20:18:12Z</cp:lastPrinted>
  <dcterms:created xsi:type="dcterms:W3CDTF">2011-12-01T19:36:14Z</dcterms:created>
  <dcterms:modified xsi:type="dcterms:W3CDTF">2012-01-05T20:21:18Z</dcterms:modified>
</cp:coreProperties>
</file>