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A3"/>
    <a:srgbClr val="AFFFAF"/>
    <a:srgbClr val="006600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F47CD-C08E-410A-A0C7-6F1FEF34F41D}" v="456" dt="2024-08-13T20:25:44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93" y="77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46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12" Type="http://schemas.microsoft.com/office/2007/relationships/hdphoto" Target="../media/hdphoto1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2.jpg"/><Relationship Id="rId10" Type="http://schemas.openxmlformats.org/officeDocument/2006/relationships/image" Target="../media/image26.jpe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gif"/><Relationship Id="rId7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jpe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10" Type="http://schemas.openxmlformats.org/officeDocument/2006/relationships/image" Target="../media/image42.png"/><Relationship Id="rId4" Type="http://schemas.openxmlformats.org/officeDocument/2006/relationships/image" Target="../media/image37.jp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04444"/>
              </p:ext>
            </p:extLst>
          </p:nvPr>
        </p:nvGraphicFramePr>
        <p:xfrm>
          <a:off x="143639" y="176786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1095381-84C7-4181-87C1-A3BD64DF6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2898" y="3842954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ECB210E-6263-479A-98CA-3EAB5DEEC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9850" y="3842954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4C35314-9E41-0FE2-DA8B-F508D1BBB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40284" y="3829887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2F1EF1B-66C6-03EB-DAA4-FF2B6D8C6C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6012" y="3854844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9B5847B-7B16-6E2A-5276-4E5BCF6B29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63854" y="3861191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B3005FF-025D-6154-18BE-0722F98704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89173" y="3849385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1FBAB9B-28DE-D065-12F0-665A6C142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60612" y="3849385"/>
            <a:ext cx="844486" cy="797695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6900456-6DBA-A404-7033-574641CDD39A}"/>
              </a:ext>
            </a:extLst>
          </p:cNvPr>
          <p:cNvSpPr txBox="1"/>
          <p:nvPr/>
        </p:nvSpPr>
        <p:spPr>
          <a:xfrm>
            <a:off x="3946298" y="5791754"/>
            <a:ext cx="5624790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w Cen MT Condensed Extra Bold" panose="020B0803020202020204" pitchFamily="34" charset="0"/>
              </a:rPr>
              <a:t>Vacances de printemps</a:t>
            </a:r>
            <a:r>
              <a:rPr lang="fr-FR" sz="4800" b="1" dirty="0">
                <a:latin typeface="Delius Swash Caps" panose="02000603000000000000" pitchFamily="2" charset="0"/>
              </a:rPr>
              <a:t>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B3A34B-BF86-638F-AF08-4C715C393B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297800" y="3767428"/>
            <a:ext cx="683695" cy="9487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CA51C6-EEA0-751C-596F-BC0B54CF5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68" y="3784147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34DC56-571E-EC22-2E60-4D06C8421F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85" y="3816886"/>
            <a:ext cx="778024" cy="862691"/>
          </a:xfrm>
          <a:prstGeom prst="rect">
            <a:avLst/>
          </a:prstGeom>
        </p:spPr>
      </p:pic>
      <p:pic>
        <p:nvPicPr>
          <p:cNvPr id="1028" name="Picture 4" descr="C'est le printemps abeille et fleurs - image animée GIF">
            <a:extLst>
              <a:ext uri="{FF2B5EF4-FFF2-40B4-BE49-F238E27FC236}">
                <a16:creationId xmlns:a16="http://schemas.microsoft.com/office/drawing/2014/main" id="{E1A4874A-40B3-91B7-01D0-EE14F7F2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90" y="193346"/>
            <a:ext cx="3044554" cy="24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lip Picture Transparent HQ PNG Download | FreePNGImg">
            <a:extLst>
              <a:ext uri="{FF2B5EF4-FFF2-40B4-BE49-F238E27FC236}">
                <a16:creationId xmlns:a16="http://schemas.microsoft.com/office/drawing/2014/main" id="{D8984CC8-756F-8D69-D5F8-281AE3F7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8281">
            <a:off x="471038" y="278662"/>
            <a:ext cx="1603078" cy="27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2204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lways Together" pitchFamily="50" charset="0"/>
                        </a:rPr>
                        <a:t>Fête Nationale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2964192" y="1714859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817F3742-D09D-9DA3-2E9C-D4C40AAA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each PNG">
            <a:extLst>
              <a:ext uri="{FF2B5EF4-FFF2-40B4-BE49-F238E27FC236}">
                <a16:creationId xmlns:a16="http://schemas.microsoft.com/office/drawing/2014/main" id="{53C10C6F-4B88-C7FD-A54B-40713F65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69" y="374815"/>
            <a:ext cx="1502824" cy="12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uitcase PNG Clipart - PNG All | PNG All">
            <a:extLst>
              <a:ext uri="{FF2B5EF4-FFF2-40B4-BE49-F238E27FC236}">
                <a16:creationId xmlns:a16="http://schemas.microsoft.com/office/drawing/2014/main" id="{1F913849-25BA-6D5A-217E-A0681A4A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94" y="490062"/>
            <a:ext cx="1940087" cy="174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4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4542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Always Together" pitchFamily="50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2964192" y="1714859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2B55E078-7C29-BC07-B560-A3EA67F0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each PNG">
            <a:extLst>
              <a:ext uri="{FF2B5EF4-FFF2-40B4-BE49-F238E27FC236}">
                <a16:creationId xmlns:a16="http://schemas.microsoft.com/office/drawing/2014/main" id="{87F25BFC-402A-1082-68CB-E2E0E79AA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01" y="339922"/>
            <a:ext cx="2326440" cy="20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miley Emoticon | PNG All">
            <a:extLst>
              <a:ext uri="{FF2B5EF4-FFF2-40B4-BE49-F238E27FC236}">
                <a16:creationId xmlns:a16="http://schemas.microsoft.com/office/drawing/2014/main" id="{4D767D9C-AA84-46CF-9808-0EFF3B5E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06" y="45411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7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6100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5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4032076" y="1759495"/>
            <a:ext cx="4037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Août  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A208738-43E1-D9F2-BF56-03BB6E9C3F27}"/>
              </a:ext>
            </a:extLst>
          </p:cNvPr>
          <p:cNvCxnSpPr>
            <a:cxnSpLocks/>
          </p:cNvCxnSpPr>
          <p:nvPr/>
        </p:nvCxnSpPr>
        <p:spPr>
          <a:xfrm>
            <a:off x="4221126" y="1562986"/>
            <a:ext cx="10632" cy="11164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A92A112E-7E14-7EFC-2AF3-4A36942F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ategory Archive for ‘-Saziv-’ at Plamtjeli!">
            <a:extLst>
              <a:ext uri="{FF2B5EF4-FFF2-40B4-BE49-F238E27FC236}">
                <a16:creationId xmlns:a16="http://schemas.microsoft.com/office/drawing/2014/main" id="{383D5D00-A6C7-8716-09A7-C1B9D94B1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25" y="236737"/>
            <a:ext cx="2993832" cy="18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u revoir – Blog de NATALIA PROF DE FRANÇAIS">
            <a:extLst>
              <a:ext uri="{FF2B5EF4-FFF2-40B4-BE49-F238E27FC236}">
                <a16:creationId xmlns:a16="http://schemas.microsoft.com/office/drawing/2014/main" id="{466CB019-A9D5-6095-5656-FBF8DBB8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58" y="236737"/>
            <a:ext cx="1888514" cy="16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5BE0E1-B67E-843F-3E88-BF9CF73AD4FC}"/>
              </a:ext>
            </a:extLst>
          </p:cNvPr>
          <p:cNvCxnSpPr>
            <a:cxnSpLocks/>
          </p:cNvCxnSpPr>
          <p:nvPr/>
        </p:nvCxnSpPr>
        <p:spPr>
          <a:xfrm flipH="1">
            <a:off x="2325858" y="1603744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8EDD7E1-A2D8-7FBD-4C37-E823D47C752B}"/>
              </a:ext>
            </a:extLst>
          </p:cNvPr>
          <p:cNvCxnSpPr>
            <a:cxnSpLocks/>
          </p:cNvCxnSpPr>
          <p:nvPr/>
        </p:nvCxnSpPr>
        <p:spPr>
          <a:xfrm flipH="1">
            <a:off x="4027279" y="1592447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ADE5B35-16DB-4DC6-31B2-6F11A83291A7}"/>
              </a:ext>
            </a:extLst>
          </p:cNvPr>
          <p:cNvCxnSpPr>
            <a:cxnSpLocks/>
          </p:cNvCxnSpPr>
          <p:nvPr/>
        </p:nvCxnSpPr>
        <p:spPr>
          <a:xfrm flipH="1">
            <a:off x="143639" y="1583808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7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1970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2025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4963250-093F-4CB1-B046-FA678277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3428" y="3809756"/>
            <a:ext cx="844486" cy="7976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731BA0-1B8B-444B-9D13-4669DBBE7B9D}"/>
              </a:ext>
            </a:extLst>
          </p:cNvPr>
          <p:cNvSpPr txBox="1"/>
          <p:nvPr/>
        </p:nvSpPr>
        <p:spPr>
          <a:xfrm>
            <a:off x="3033842" y="5822544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5A2E5E0-79E4-47D7-97B3-BAA7C2250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51" y="4643176"/>
            <a:ext cx="1296060" cy="12960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F585F80-810C-4A80-8240-2E848A87C8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6773" y="3835095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411A0D8-FA5C-42ED-35E5-42EBC382B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59" y="3764253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C66292B-482A-04F5-E370-9D69A0D2F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4696" y="3829807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AF13D67-7984-3190-7D68-4BDB476400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358" y="3845481"/>
            <a:ext cx="844486" cy="797695"/>
          </a:xfrm>
          <a:prstGeom prst="rect">
            <a:avLst/>
          </a:prstGeom>
        </p:spPr>
      </p:pic>
      <p:pic>
        <p:nvPicPr>
          <p:cNvPr id="6146" name="Picture 2" descr="Earth Day Best Practices | Six Degrees Uptown Minneapolis">
            <a:extLst>
              <a:ext uri="{FF2B5EF4-FFF2-40B4-BE49-F238E27FC236}">
                <a16:creationId xmlns:a16="http://schemas.microsoft.com/office/drawing/2014/main" id="{B9D8E859-E3E5-10B1-0E56-73C1C367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4" y="251761"/>
            <a:ext cx="2547349" cy="22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7F921F-10C1-3B64-FBAE-698F3599F6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53111" y="3829807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5974317-760D-EEDA-6BBE-EA3B49D70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2391" y="3815672"/>
            <a:ext cx="844486" cy="7976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280EEDE-28AD-BDFB-13C0-84F5AC975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09777" y="3829807"/>
            <a:ext cx="844486" cy="7976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AAD76D7-ED4F-2447-3391-B30BB961A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2074" y="3845481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D18B4E4-03C8-AB26-F7EB-616F6D93AA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4371" y="3829807"/>
            <a:ext cx="844486" cy="797695"/>
          </a:xfrm>
          <a:prstGeom prst="rect">
            <a:avLst/>
          </a:prstGeom>
        </p:spPr>
      </p:pic>
      <p:pic>
        <p:nvPicPr>
          <p:cNvPr id="19" name="Picture 2" descr="Page 1">
            <a:extLst>
              <a:ext uri="{FF2B5EF4-FFF2-40B4-BE49-F238E27FC236}">
                <a16:creationId xmlns:a16="http://schemas.microsoft.com/office/drawing/2014/main" id="{E1C5AE29-32E1-45CC-8306-D6D1B37C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42" y="4770264"/>
            <a:ext cx="916994" cy="9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CBAF55C-6FCD-49EA-CB3F-B9E0BDD4DA82}"/>
              </a:ext>
            </a:extLst>
          </p:cNvPr>
          <p:cNvSpPr txBox="1"/>
          <p:nvPr/>
        </p:nvSpPr>
        <p:spPr>
          <a:xfrm>
            <a:off x="2189747" y="4755456"/>
            <a:ext cx="103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omic Sans MS" panose="030F0702030302020204" pitchFamily="66" charset="0"/>
              </a:rPr>
              <a:t>Lundi de Pâques</a:t>
            </a:r>
          </a:p>
        </p:txBody>
      </p:sp>
      <p:pic>
        <p:nvPicPr>
          <p:cNvPr id="2050" name="Picture 2" descr="Easter Basket Image Transparent HQ PNG Download | FreePNGImg">
            <a:extLst>
              <a:ext uri="{FF2B5EF4-FFF2-40B4-BE49-F238E27FC236}">
                <a16:creationId xmlns:a16="http://schemas.microsoft.com/office/drawing/2014/main" id="{7DAB4A90-4737-4471-95EE-45FC974E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8" y="276109"/>
            <a:ext cx="2547349" cy="283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1615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MAI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MAI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72085" y="31421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64" y="4814641"/>
            <a:ext cx="931909" cy="8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28617-77FD-41D5-B7DC-DBBF10F46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92" y="5908630"/>
            <a:ext cx="1038225" cy="1143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7EE9B12-DBFE-4F80-B98E-CF517B4F8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40940" y="3805353"/>
            <a:ext cx="844486" cy="79769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0AC1CD2-FE68-4F08-8830-D27EB4B4C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5203" y="3807355"/>
            <a:ext cx="844486" cy="79769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C698F32-69D0-4D9E-AC6D-0F632DA35D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5378" y="3788711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1C4553-E43B-5167-EA83-FA94538EF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49" y="3807355"/>
            <a:ext cx="832656" cy="8929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42E30AA-7E24-F744-C8C1-CA7486D859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0" y="3802495"/>
            <a:ext cx="778024" cy="8626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814C865-A32D-892F-5FE7-74254DCAD4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02" y="3769997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279873C-12F3-D736-D2DD-9F099DA549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228" y="3798872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26CF1C2-AB3D-CCE8-04CC-8D123904EB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85" y="3766099"/>
            <a:ext cx="778024" cy="862691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43AA052-1494-63D4-373D-7618425FE697}"/>
              </a:ext>
            </a:extLst>
          </p:cNvPr>
          <p:cNvCxnSpPr>
            <a:cxnSpLocks/>
          </p:cNvCxnSpPr>
          <p:nvPr/>
        </p:nvCxnSpPr>
        <p:spPr>
          <a:xfrm>
            <a:off x="2196790" y="1583473"/>
            <a:ext cx="526" cy="11245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0E65ED6C-5338-250B-81B1-75B33D00EA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85" y="3761187"/>
            <a:ext cx="730249" cy="9453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E3974C-A655-112F-3659-99BBA16D6A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634" y="3816963"/>
            <a:ext cx="844486" cy="797695"/>
          </a:xfrm>
          <a:prstGeom prst="rect">
            <a:avLst/>
          </a:prstGeom>
        </p:spPr>
      </p:pic>
      <p:pic>
        <p:nvPicPr>
          <p:cNvPr id="19" name="Picture 34" descr="http://www.herault-tribune.com/rep/rep_article/ar_16779.jpg">
            <a:extLst>
              <a:ext uri="{FF2B5EF4-FFF2-40B4-BE49-F238E27FC236}">
                <a16:creationId xmlns:a16="http://schemas.microsoft.com/office/drawing/2014/main" id="{274DA115-AAA1-C757-D9CA-42FB8544A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9059612" y="5234498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og de los niños: Poemas de lunas y colores">
            <a:extLst>
              <a:ext uri="{FF2B5EF4-FFF2-40B4-BE49-F238E27FC236}">
                <a16:creationId xmlns:a16="http://schemas.microsoft.com/office/drawing/2014/main" id="{CF9D6A43-AD5C-82AF-26E2-A25EE331F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0" y="327450"/>
            <a:ext cx="1463953" cy="23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rmistice 8 mai 1945">
            <a:extLst>
              <a:ext uri="{FF2B5EF4-FFF2-40B4-BE49-F238E27FC236}">
                <a16:creationId xmlns:a16="http://schemas.microsoft.com/office/drawing/2014/main" id="{8F4FA883-54E0-9C0D-5B56-67C87761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53" y="186330"/>
            <a:ext cx="2691067" cy="239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8042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76644" y="36651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DCFB41-EA54-4F55-B111-7A8D457E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0" y="4784163"/>
            <a:ext cx="942198" cy="90516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07592F-8A22-48DE-9A0D-20458A855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49" y="3792396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4BC6FAA-DA15-40C3-AC04-F4763C589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78" y="3784516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96EEBCD-136C-4831-92E9-0465E5B0B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5" y="3820950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9663E8-333E-4BFE-97DE-8CEF99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96673" y="3831759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AA0DD72-287E-49D2-B9FB-9AA337A7C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12" y="3718347"/>
            <a:ext cx="785753" cy="9405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280AAF5-6224-C5FC-8A3F-A0750DAE0A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6209" y="3861929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40AE97-4317-4FD6-75E4-B0D2C1F622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0012" y="3837381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7B4E67-3689-A974-8000-F5EA3CB050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5932" y="3870804"/>
            <a:ext cx="844486" cy="7976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5ED513-F6D9-2258-F804-A05A628638FB}"/>
              </a:ext>
            </a:extLst>
          </p:cNvPr>
          <p:cNvSpPr txBox="1"/>
          <p:nvPr/>
        </p:nvSpPr>
        <p:spPr>
          <a:xfrm>
            <a:off x="403265" y="674290"/>
            <a:ext cx="2620700" cy="4099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ways Together" pitchFamily="50" charset="0"/>
              </a:rPr>
              <a:t>Unie dans la diversité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C6957DA-4C3D-2AE7-F08D-E4CF89152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36" y="3796933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1B867D6-4D21-23DA-3DD7-197066AB1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0" y="3778565"/>
            <a:ext cx="778024" cy="862691"/>
          </a:xfrm>
          <a:prstGeom prst="rect">
            <a:avLst/>
          </a:prstGeom>
        </p:spPr>
      </p:pic>
      <p:pic>
        <p:nvPicPr>
          <p:cNvPr id="4098" name="Picture 2" descr="La devise de l'Union européenne : « Unie dans la diversité » - Le Taurillon">
            <a:extLst>
              <a:ext uri="{FF2B5EF4-FFF2-40B4-BE49-F238E27FC236}">
                <a16:creationId xmlns:a16="http://schemas.microsoft.com/office/drawing/2014/main" id="{F3AE90A2-C0AA-F07F-5C12-C81747DA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6" y="953840"/>
            <a:ext cx="2075322" cy="116873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uropean Union flag with grunge texture 12057214 PNG">
            <a:extLst>
              <a:ext uri="{FF2B5EF4-FFF2-40B4-BE49-F238E27FC236}">
                <a16:creationId xmlns:a16="http://schemas.microsoft.com/office/drawing/2014/main" id="{25C9480A-023C-584B-45C5-D8074E58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51" y="674290"/>
            <a:ext cx="2856202" cy="16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7719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512930-C821-4A85-9C44-EA62175EEEBA}"/>
              </a:ext>
            </a:extLst>
          </p:cNvPr>
          <p:cNvSpPr txBox="1"/>
          <p:nvPr/>
        </p:nvSpPr>
        <p:spPr>
          <a:xfrm>
            <a:off x="307549" y="593800"/>
            <a:ext cx="25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Fête de la nature</a:t>
            </a:r>
          </a:p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du 21 au 25 mai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9A74FADA-9D9C-4CEC-95A3-AD088EF00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26" y="3787434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B7FE05-4FF5-4A51-A36D-0D6C2A800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25" y="4830931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1C7F0A-32FB-44BA-9FF9-FD8EB5B57B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2972" y="3860007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2935CD-BEE2-43BD-B456-306311D17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70" y="3815311"/>
            <a:ext cx="832656" cy="8929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73E5ECB-00E2-4BCD-82CB-66970E320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42" y="3833471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61E955C-09B7-45E4-9D10-8AACB7AFD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67" y="3808589"/>
            <a:ext cx="778024" cy="862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B5F089-4D87-9DB4-705D-E584AB6621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71192" y="3841088"/>
            <a:ext cx="844486" cy="7976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E140E4-8004-F88A-6562-F334B6A132C4}"/>
              </a:ext>
            </a:extLst>
          </p:cNvPr>
          <p:cNvSpPr txBox="1"/>
          <p:nvPr/>
        </p:nvSpPr>
        <p:spPr>
          <a:xfrm>
            <a:off x="6211538" y="551957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mères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010AFEE-2A7B-6967-2DD7-340B29009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86" y="6007679"/>
            <a:ext cx="589352" cy="5893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5C7D4E8-40F3-4DFA-B677-862579C39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6" y="3815311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101EB21-367A-C0E4-CD08-9AE1BE318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88" y="3815311"/>
            <a:ext cx="778024" cy="8626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C2E4C63-E91C-E2A3-1A74-5277F9679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37" y="3770858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6CA9F42-D3FD-893C-BFB8-7DCF74B73B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39" y="3792352"/>
            <a:ext cx="821669" cy="915873"/>
          </a:xfrm>
          <a:prstGeom prst="rect">
            <a:avLst/>
          </a:prstGeom>
        </p:spPr>
      </p:pic>
      <p:pic>
        <p:nvPicPr>
          <p:cNvPr id="5124" name="Picture 4" descr="UICN comité français | Un monde juste qui valorise et conserve la nature">
            <a:extLst>
              <a:ext uri="{FF2B5EF4-FFF2-40B4-BE49-F238E27FC236}">
                <a16:creationId xmlns:a16="http://schemas.microsoft.com/office/drawing/2014/main" id="{EFC1C46A-B105-846D-0FFB-5ED26974B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7" b="9262"/>
          <a:stretch/>
        </p:blipFill>
        <p:spPr bwMode="auto">
          <a:xfrm>
            <a:off x="6990489" y="347110"/>
            <a:ext cx="1305658" cy="7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D9B98B2C-2D00-E0F9-1907-657D41224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09" y="1625432"/>
            <a:ext cx="1609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ACEAD45A-F0F6-3236-B4CF-A09D9EBF7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15" y="1880789"/>
            <a:ext cx="2002144" cy="7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2DD5C30-98E2-75FD-16F6-C13D50796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9333" l="10000" r="90000">
                        <a14:foregroundMark x1="13333" y1="64667" x2="26667" y2="80667"/>
                        <a14:foregroundMark x1="26667" y1="80667" x2="46000" y2="86667"/>
                        <a14:foregroundMark x1="46000" y1="86667" x2="66667" y2="86667"/>
                        <a14:foregroundMark x1="66667" y1="86667" x2="84667" y2="52000"/>
                        <a14:foregroundMark x1="33333" y1="86667" x2="32667" y2="95333"/>
                        <a14:foregroundMark x1="32667" y1="96000" x2="33333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6" t="8317" r="6397" b="2121"/>
          <a:stretch/>
        </p:blipFill>
        <p:spPr bwMode="auto">
          <a:xfrm>
            <a:off x="8183748" y="207191"/>
            <a:ext cx="2115360" cy="21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35C3E838-A9BB-E81F-D687-B4191D96F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7" y="1312553"/>
            <a:ext cx="1406435" cy="6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05F30CD-1EB0-A739-2F80-78D779FA9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96" y="4830930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C0D9AD-03BD-F3CD-4EF2-AB0947C58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69" y="4789527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A7F2B6-4CB6-F264-9AF8-36F25CEA0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52" y="4830929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186F26-DBCD-E550-57E0-E085F150F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26" y="4818980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58D414C2-AA6A-A56D-C8DB-7177361B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7" y="2008321"/>
            <a:ext cx="1449470" cy="6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28697"/>
              </p:ext>
            </p:extLst>
          </p:nvPr>
        </p:nvGraphicFramePr>
        <p:xfrm>
          <a:off x="143639" y="186049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Juin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Juin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26615" y="269446"/>
            <a:ext cx="355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 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DB3DED2-B435-474F-B24A-87B70B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2688" y="3868936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484E3B2-3D63-4088-BE7F-A9AA0CB96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34" y="3788157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01FD05-6C13-4E32-81EF-8811589D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9184" y="3857617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430049F-AD0E-47A8-9EDA-4B88E8C97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07" y="3792620"/>
            <a:ext cx="778024" cy="862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14C048C-C3A1-8DF3-4648-975C26FDE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97" y="3821326"/>
            <a:ext cx="832656" cy="8929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1A18F13-C7D3-BCE0-F6B4-1A86BB07B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19" y="3857617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6F71781-F550-4D7F-954B-DBDA9202D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7016" y="388404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A00A6D-06DB-4B6E-B750-C2793A653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96177" y="3871030"/>
            <a:ext cx="844486" cy="79769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FA59669-3B98-41FF-9769-9F9BC2D3A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08" y="3851549"/>
            <a:ext cx="778024" cy="8626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E891182-6338-8B3E-980A-D48521B8E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1353" y="3871030"/>
            <a:ext cx="844486" cy="7976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286FA19-C9B6-C48D-1627-8891749F686B}"/>
              </a:ext>
            </a:extLst>
          </p:cNvPr>
          <p:cNvSpPr txBox="1"/>
          <p:nvPr/>
        </p:nvSpPr>
        <p:spPr>
          <a:xfrm>
            <a:off x="179477" y="4830234"/>
            <a:ext cx="1031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omic Sans MS" panose="030F0702030302020204" pitchFamily="66" charset="0"/>
              </a:rPr>
              <a:t>Ascension</a:t>
            </a:r>
          </a:p>
        </p:txBody>
      </p:sp>
      <p:pic>
        <p:nvPicPr>
          <p:cNvPr id="6146" name="Picture 2" descr="Image de Jour J">
            <a:extLst>
              <a:ext uri="{FF2B5EF4-FFF2-40B4-BE49-F238E27FC236}">
                <a16:creationId xmlns:a16="http://schemas.microsoft.com/office/drawing/2014/main" id="{E750FC1A-A493-AE73-DE5C-1542EAA7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25" y="358657"/>
            <a:ext cx="2714324" cy="174965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6 Juin 1944 Débarquement : Le Debarquement De Normandie 6 Juin 1944 ...">
            <a:extLst>
              <a:ext uri="{FF2B5EF4-FFF2-40B4-BE49-F238E27FC236}">
                <a16:creationId xmlns:a16="http://schemas.microsoft.com/office/drawing/2014/main" id="{585D1ECD-4C8A-B067-FF73-8FCBEB85E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3" y="269446"/>
            <a:ext cx="2995129" cy="169250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5946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Delius Swash Cap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74" name="Picture 6" descr="Garfield Cartoon Free HD Image Transparent HQ PNG Download | FreePNGImg">
            <a:extLst>
              <a:ext uri="{FF2B5EF4-FFF2-40B4-BE49-F238E27FC236}">
                <a16:creationId xmlns:a16="http://schemas.microsoft.com/office/drawing/2014/main" id="{DD9CFE0B-F9D5-5AE7-40B5-7E66D66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6" y="158638"/>
            <a:ext cx="3361329" cy="25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DF580C8-A156-45BE-9EAB-E4050CC0E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01" y="3782111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854B1AF-8CD4-432F-A34C-0AA8E612A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20" y="3798793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01F6848-BEFE-4EF5-85C3-BD6C942579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6545" y="3810826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CFD964-E560-49A7-81D0-BACDA746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48220" y="3851876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1844F-F236-47F1-8842-9C210A71A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78" y="3778326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43B446-23EB-442C-A53A-A69CCFA54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66" y="3810826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D1A9A4E-E66D-4D25-A8C6-EF20377FC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28" y="3778327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9C3CF14-5E86-4CE8-A1A4-687A6CC968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20" y="3653978"/>
            <a:ext cx="1143000" cy="1143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350EFDD-2AD4-F02F-1EFB-3CF27B87EF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8570" y="3849942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F30B10-80FC-6ECE-B8E2-1CEB39568C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3771" y="3839745"/>
            <a:ext cx="844486" cy="79769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457ED66-10C2-673C-2C11-9F2F74479C25}"/>
              </a:ext>
            </a:extLst>
          </p:cNvPr>
          <p:cNvSpPr txBox="1"/>
          <p:nvPr/>
        </p:nvSpPr>
        <p:spPr>
          <a:xfrm>
            <a:off x="1098963" y="481302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Lundi de Pentecôte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62A24E4-2ED5-98A8-B2FB-61ECC9271B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79" y1="37500" x2="67341" y2="48106"/>
                        <a14:foregroundMark x1="34393" y1="16288" x2="32081" y2="96212"/>
                        <a14:foregroundMark x1="5202" y1="56439" x2="69942" y2="51515"/>
                        <a14:foregroundMark x1="13873" y1="16667" x2="66763" y2="32197"/>
                        <a14:foregroundMark x1="50867" y1="13636" x2="40462" y2="61742"/>
                        <a14:foregroundMark x1="7803" y1="22727" x2="22543" y2="44697"/>
                        <a14:foregroundMark x1="91908" y1="4924" x2="94509" y2="12879"/>
                        <a14:foregroundMark x1="86994" y1="13258" x2="90173" y2="1894"/>
                        <a14:foregroundMark x1="61850" y1="31818" x2="62717" y2="41288"/>
                        <a14:foregroundMark x1="44509" y1="12500" x2="44509" y2="12500"/>
                        <a14:foregroundMark x1="20809" y1="13258" x2="20809" y2="13258"/>
                        <a14:foregroundMark x1="47110" y1="55303" x2="64740" y2="62879"/>
                        <a14:foregroundMark x1="11850" y1="32576" x2="3699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12" y="4796978"/>
            <a:ext cx="1274709" cy="9726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6925E4D-08E4-5E2A-9B0E-F5D08844B683}"/>
              </a:ext>
            </a:extLst>
          </p:cNvPr>
          <p:cNvSpPr txBox="1"/>
          <p:nvPr/>
        </p:nvSpPr>
        <p:spPr>
          <a:xfrm>
            <a:off x="9208502" y="1817936"/>
            <a:ext cx="1140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lways Together" pitchFamily="50" charset="0"/>
              </a:rPr>
              <a:t>19 juin 1978</a:t>
            </a:r>
          </a:p>
        </p:txBody>
      </p:sp>
      <p:pic>
        <p:nvPicPr>
          <p:cNvPr id="7176" name="Picture 8" descr="Happy Birthday PNG">
            <a:extLst>
              <a:ext uri="{FF2B5EF4-FFF2-40B4-BE49-F238E27FC236}">
                <a16:creationId xmlns:a16="http://schemas.microsoft.com/office/drawing/2014/main" id="{BEDC5E58-E701-300E-EAD6-9732F561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66" y="353749"/>
            <a:ext cx="1256790" cy="73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fficher l’image source">
            <a:extLst>
              <a:ext uri="{FF2B5EF4-FFF2-40B4-BE49-F238E27FC236}">
                <a16:creationId xmlns:a16="http://schemas.microsoft.com/office/drawing/2014/main" id="{09EB90CF-FE39-5F3A-56CE-267BA393B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9748" r="4664" b="10208"/>
          <a:stretch/>
        </p:blipFill>
        <p:spPr bwMode="auto">
          <a:xfrm>
            <a:off x="290918" y="342306"/>
            <a:ext cx="2423499" cy="20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92359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Fête de la Musique</a:t>
                      </a:r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883BB7-77B7-4914-BC94-2DC37E487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25" y="3773037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859FBD-3509-41A5-AAAE-A015647A8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66" y="3781924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92EDB2-9929-46BB-A560-B276BC226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89" y="3827735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0DBD3E-0C9C-48CA-9B08-37DCEACA3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8440" y="3814423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812067-3DAB-427F-A793-229496848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9" y="3778807"/>
            <a:ext cx="914513" cy="91451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CA3F94-D4A1-4B70-9075-BC260F530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82" y="333412"/>
            <a:ext cx="1926336" cy="93573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47EA42B-8AE6-4641-8207-05484D071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7376" y="3814423"/>
            <a:ext cx="844486" cy="79769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40BAAA2-BF48-E958-2CA8-92508C415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36" y="3789945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D046D7-915D-B239-CB89-0B0B512C9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84" y="3790336"/>
            <a:ext cx="778024" cy="8626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CFE85C-3165-9273-D74D-F7392FB8B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27" y="3773037"/>
            <a:ext cx="778024" cy="8626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00AD73-1620-4572-BD7B-6568F18D38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7467378" y="3746917"/>
            <a:ext cx="683695" cy="948745"/>
          </a:xfrm>
          <a:prstGeom prst="rect">
            <a:avLst/>
          </a:prstGeom>
        </p:spPr>
      </p:pic>
      <p:pic>
        <p:nvPicPr>
          <p:cNvPr id="5122" name="Picture 2" descr="Le jardin en été">
            <a:extLst>
              <a:ext uri="{FF2B5EF4-FFF2-40B4-BE49-F238E27FC236}">
                <a16:creationId xmlns:a16="http://schemas.microsoft.com/office/drawing/2014/main" id="{CEC7FE0A-DE12-1373-2735-0EB1522D4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8475" y="6209736"/>
            <a:ext cx="1002288" cy="100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sic Png Transparent Images - Music Note Background Free Clipart ...">
            <a:extLst>
              <a:ext uri="{FF2B5EF4-FFF2-40B4-BE49-F238E27FC236}">
                <a16:creationId xmlns:a16="http://schemas.microsoft.com/office/drawing/2014/main" id="{71D60B5D-06AE-F24C-B92D-2B7645D9D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947" y="1520539"/>
            <a:ext cx="735001" cy="188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AF1E7F4-6895-4F59-AD7D-86A102015F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637">
            <a:off x="647475" y="333567"/>
            <a:ext cx="1810772" cy="2348830"/>
          </a:xfrm>
          <a:prstGeom prst="rect">
            <a:avLst/>
          </a:prstGeom>
        </p:spPr>
      </p:pic>
      <p:pic>
        <p:nvPicPr>
          <p:cNvPr id="8194" name="Picture 2" descr="here are some nice png notes">
            <a:extLst>
              <a:ext uri="{FF2B5EF4-FFF2-40B4-BE49-F238E27FC236}">
                <a16:creationId xmlns:a16="http://schemas.microsoft.com/office/drawing/2014/main" id="{B1BFE4BE-B899-4174-38B2-449D6ADAF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925" y="868598"/>
            <a:ext cx="1609879" cy="14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6204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618855" y="361498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4385A41-58DD-4D49-AC8A-F4DA1F666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36" y="3813710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CA9655-C06C-42A7-9000-C6A0D781B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70" y="3817296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7335" y="3824475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40703" y="3835030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E79C438-1027-4485-9054-94DC350B1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28" y="3866892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E5D6AE1-B961-4446-878D-8287F7F88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91" y="3813710"/>
            <a:ext cx="821669" cy="915873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4114760" y="1692352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AF7934A-9830-7442-BAB0-9249F4DCB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20" y="3820915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732239-3886-167B-2D7E-18D84381D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1770" y="3830040"/>
            <a:ext cx="844486" cy="79769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03FFAC7-854A-C937-E804-7A29DA8B1575}"/>
              </a:ext>
            </a:extLst>
          </p:cNvPr>
          <p:cNvCxnSpPr>
            <a:cxnSpLocks/>
          </p:cNvCxnSpPr>
          <p:nvPr/>
        </p:nvCxnSpPr>
        <p:spPr>
          <a:xfrm flipH="1" flipV="1">
            <a:off x="3187591" y="1579610"/>
            <a:ext cx="11285" cy="10631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5CE508D-7B6B-45F1-9E77-9B4CCED6EA3A}"/>
              </a:ext>
            </a:extLst>
          </p:cNvPr>
          <p:cNvSpPr txBox="1"/>
          <p:nvPr/>
        </p:nvSpPr>
        <p:spPr>
          <a:xfrm>
            <a:off x="6248132" y="6496355"/>
            <a:ext cx="10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Dernier jour d’école </a:t>
            </a:r>
            <a:r>
              <a:rPr lang="fr-FR" sz="14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10" name="Picture 2" descr="VOCABULAIRE - DOSSIER : L'école CP / CE1 / CE2 • ReCreatisse">
            <a:extLst>
              <a:ext uri="{FF2B5EF4-FFF2-40B4-BE49-F238E27FC236}">
                <a16:creationId xmlns:a16="http://schemas.microsoft.com/office/drawing/2014/main" id="{944758AA-804E-654A-3135-DD05E352C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55" y="5576002"/>
            <a:ext cx="1850839" cy="8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6994EA4-750C-406B-CC70-934577FF7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6075" y="3835030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CF6F1A5-6916-D2C1-D813-D66ED2253F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7784" y="3844967"/>
            <a:ext cx="844486" cy="797695"/>
          </a:xfrm>
          <a:prstGeom prst="rect">
            <a:avLst/>
          </a:prstGeom>
        </p:spPr>
      </p:pic>
      <p:pic>
        <p:nvPicPr>
          <p:cNvPr id="9218" name="Picture 2" descr="Beach PNG">
            <a:extLst>
              <a:ext uri="{FF2B5EF4-FFF2-40B4-BE49-F238E27FC236}">
                <a16:creationId xmlns:a16="http://schemas.microsoft.com/office/drawing/2014/main" id="{5899EFA0-9DD3-87ED-C280-855747D6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432" y="339844"/>
            <a:ext cx="2141193" cy="18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haggy Transparent Background">
            <a:extLst>
              <a:ext uri="{FF2B5EF4-FFF2-40B4-BE49-F238E27FC236}">
                <a16:creationId xmlns:a16="http://schemas.microsoft.com/office/drawing/2014/main" id="{22EB8CF0-5CA2-9938-23B4-309FCEC7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7" y="484999"/>
            <a:ext cx="1809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B939931-8773-FBDC-A30F-671DF31E694E}"/>
              </a:ext>
            </a:extLst>
          </p:cNvPr>
          <p:cNvSpPr txBox="1"/>
          <p:nvPr/>
        </p:nvSpPr>
        <p:spPr>
          <a:xfrm>
            <a:off x="2085189" y="1377378"/>
            <a:ext cx="29761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Script MT Bold" panose="03040602040607080904" pitchFamily="66" charset="0"/>
              </a:rPr>
              <a:t>L ’école est finie !</a:t>
            </a:r>
          </a:p>
        </p:txBody>
      </p:sp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214</Words>
  <Application>Microsoft Office PowerPoint</Application>
  <PresentationFormat>Personnalisé</PresentationFormat>
  <Paragraphs>170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Always Together</vt:lpstr>
      <vt:lpstr>Arial</vt:lpstr>
      <vt:lpstr>Arial Rounded MT Bold</vt:lpstr>
      <vt:lpstr>Calibri</vt:lpstr>
      <vt:lpstr>Comic Sans MS</vt:lpstr>
      <vt:lpstr>Delius Swash Caps</vt:lpstr>
      <vt:lpstr>Pictchou</vt:lpstr>
      <vt:lpstr>Script MT Bold</vt:lpstr>
      <vt:lpstr>Tw Cen MT Condensed Extra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287</cp:revision>
  <cp:lastPrinted>2017-07-27T12:32:29Z</cp:lastPrinted>
  <dcterms:created xsi:type="dcterms:W3CDTF">2015-08-24T11:07:16Z</dcterms:created>
  <dcterms:modified xsi:type="dcterms:W3CDTF">2024-08-14T19:18:59Z</dcterms:modified>
</cp:coreProperties>
</file>