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2" r:id="rId5"/>
    <p:sldId id="263" r:id="rId6"/>
    <p:sldId id="264" r:id="rId7"/>
    <p:sldId id="265" r:id="rId8"/>
    <p:sldId id="268" r:id="rId9"/>
    <p:sldId id="270" r:id="rId10"/>
    <p:sldId id="269" r:id="rId11"/>
    <p:sldId id="267" r:id="rId12"/>
    <p:sldId id="271" r:id="rId13"/>
    <p:sldId id="273" r:id="rId14"/>
    <p:sldId id="274" r:id="rId15"/>
    <p:sldId id="275" r:id="rId16"/>
    <p:sldId id="276" r:id="rId17"/>
    <p:sldId id="272" r:id="rId18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4660"/>
  </p:normalViewPr>
  <p:slideViewPr>
    <p:cSldViewPr snapToGrid="0">
      <p:cViewPr>
        <p:scale>
          <a:sx n="66" d="100"/>
          <a:sy n="66" d="100"/>
        </p:scale>
        <p:origin x="241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B87A3-ADF9-4659-B689-A4C8D3D6000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318B4-77A9-464C-ABC4-3B089599B79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4554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0A297-5281-4B84-B47B-4F98B7363FA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4894B-1F2F-4F54-B241-724A95F19D4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64053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07A31-BC29-492F-B9EE-8702E10CA01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9B45B-A1DB-449B-9001-650EA792AC0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9424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E80D6-983A-4BE4-BC16-6E6525E723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EB99F-F84C-4C79-B9BB-84BDB55A12C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67949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2A7A6-3B88-4AA9-AA1F-ED56D88C19B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E84F-7A40-4B45-9E3C-9E9CF8D88C9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32217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83F2C-AAA4-4490-9208-B3A1397482B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07595-A159-456C-B929-C759787C3B0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6744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FCF37-0BD7-47A8-B7EA-C60D5FAFD54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F8D5A-892E-4A6F-9C6C-58EA4E21B1C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686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4470C-2E98-4EC8-8185-3D0EE533AA6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AC001-7AF0-4EFD-84A4-80F4994AE29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9195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3EF94-52ED-4E4D-9554-5960247D733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4DFA3-8322-4DF4-A757-98BFBFD305F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4390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E8339-EA74-486E-9AA7-47347DD078C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45EE5-34AF-4AC0-A075-B6B65B0E2F2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4323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0E921-606A-4F7B-B95B-F0E5C69585A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C68F6-E9D5-40FD-BE3F-8EE31D71C1E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15606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42900" y="397272"/>
            <a:ext cx="6172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064DCC-DA4C-4DFD-8879-EFAE5AC5C4A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5137AE-89E1-4575-9528-61F0E8285EFA}" type="slidenum">
              <a:rPr lang="fr-FR" altLang="fr-F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74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6856" y="552766"/>
            <a:ext cx="3744912" cy="360362"/>
          </a:xfr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Numération CE1 </a:t>
            </a:r>
            <a:r>
              <a:rPr lang="fr-FR" sz="2000" b="1" dirty="0">
                <a:solidFill>
                  <a:schemeClr val="accent3">
                    <a:lumMod val="50000"/>
                  </a:schemeClr>
                </a:solidFill>
              </a:rPr>
              <a:t>: Bilan 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n°1</a:t>
            </a:r>
            <a:endParaRPr lang="fr-F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9698" y="227968"/>
            <a:ext cx="1800225" cy="1444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prstClr val="black"/>
                </a:solidFill>
              </a:rPr>
              <a:t>Prénom : …………………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88914" y="1281114"/>
            <a:ext cx="6480175" cy="2016125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buFontTx/>
              <a:buAutoNum type="arabicPeriod"/>
              <a:defRPr/>
            </a:pPr>
            <a:r>
              <a:rPr lang="fr-FR" sz="1400" b="1" u="sng" dirty="0">
                <a:solidFill>
                  <a:prstClr val="black"/>
                </a:solidFill>
              </a:rPr>
              <a:t>Ecris la suite des nombres :</a:t>
            </a:r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569472"/>
              </p:ext>
            </p:extLst>
          </p:nvPr>
        </p:nvGraphicFramePr>
        <p:xfrm>
          <a:off x="404813" y="1712913"/>
          <a:ext cx="3744910" cy="365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91"/>
                <a:gridCol w="374491"/>
                <a:gridCol w="374491"/>
                <a:gridCol w="374491"/>
                <a:gridCol w="374491"/>
                <a:gridCol w="374491"/>
                <a:gridCol w="374491"/>
                <a:gridCol w="374491"/>
                <a:gridCol w="374491"/>
                <a:gridCol w="374491"/>
              </a:tblGrid>
              <a:tr h="365125">
                <a:tc>
                  <a:txBody>
                    <a:bodyPr/>
                    <a:lstStyle/>
                    <a:p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au 18"/>
          <p:cNvGraphicFramePr>
            <a:graphicFrameLocks noGrp="1"/>
          </p:cNvGraphicFramePr>
          <p:nvPr/>
        </p:nvGraphicFramePr>
        <p:xfrm>
          <a:off x="4149725" y="1706563"/>
          <a:ext cx="2246316" cy="365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386"/>
                <a:gridCol w="374386"/>
                <a:gridCol w="374386"/>
                <a:gridCol w="374386"/>
                <a:gridCol w="374386"/>
                <a:gridCol w="374386"/>
              </a:tblGrid>
              <a:tr h="365125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08702"/>
              </p:ext>
            </p:extLst>
          </p:nvPr>
        </p:nvGraphicFramePr>
        <p:xfrm>
          <a:off x="404813" y="2216150"/>
          <a:ext cx="3744910" cy="365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91"/>
                <a:gridCol w="374491"/>
                <a:gridCol w="374491"/>
                <a:gridCol w="388893"/>
                <a:gridCol w="360089"/>
                <a:gridCol w="374491"/>
                <a:gridCol w="374491"/>
                <a:gridCol w="374491"/>
                <a:gridCol w="374491"/>
                <a:gridCol w="374491"/>
              </a:tblGrid>
              <a:tr h="365125">
                <a:tc>
                  <a:txBody>
                    <a:bodyPr/>
                    <a:lstStyle/>
                    <a:p>
                      <a:r>
                        <a:rPr lang="fr-FR" sz="1300" b="1" dirty="0" smtClean="0">
                          <a:solidFill>
                            <a:schemeClr val="tx1"/>
                          </a:solidFill>
                        </a:rPr>
                        <a:t> 8</a:t>
                      </a:r>
                      <a:endParaRPr lang="fr-FR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1" dirty="0" smtClean="0">
                          <a:solidFill>
                            <a:schemeClr val="tx1"/>
                          </a:solidFill>
                        </a:rPr>
                        <a:t> 9</a:t>
                      </a:r>
                      <a:endParaRPr lang="fr-FR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au 20"/>
          <p:cNvGraphicFramePr>
            <a:graphicFrameLocks noGrp="1"/>
          </p:cNvGraphicFramePr>
          <p:nvPr/>
        </p:nvGraphicFramePr>
        <p:xfrm>
          <a:off x="4149725" y="2216150"/>
          <a:ext cx="2246316" cy="365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386"/>
                <a:gridCol w="374386"/>
                <a:gridCol w="374386"/>
                <a:gridCol w="374386"/>
                <a:gridCol w="374386"/>
                <a:gridCol w="374386"/>
              </a:tblGrid>
              <a:tr h="365125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au 21"/>
          <p:cNvGraphicFramePr>
            <a:graphicFrameLocks noGrp="1"/>
          </p:cNvGraphicFramePr>
          <p:nvPr/>
        </p:nvGraphicFramePr>
        <p:xfrm>
          <a:off x="404813" y="2720975"/>
          <a:ext cx="3744910" cy="365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91"/>
                <a:gridCol w="374491"/>
                <a:gridCol w="374491"/>
                <a:gridCol w="388893"/>
                <a:gridCol w="360089"/>
                <a:gridCol w="374491"/>
                <a:gridCol w="374491"/>
                <a:gridCol w="374491"/>
                <a:gridCol w="374491"/>
                <a:gridCol w="374491"/>
              </a:tblGrid>
              <a:tr h="365125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au 22"/>
          <p:cNvGraphicFramePr>
            <a:graphicFrameLocks noGrp="1"/>
          </p:cNvGraphicFramePr>
          <p:nvPr/>
        </p:nvGraphicFramePr>
        <p:xfrm>
          <a:off x="4149725" y="2720975"/>
          <a:ext cx="2246316" cy="365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386"/>
                <a:gridCol w="374386"/>
                <a:gridCol w="374386"/>
                <a:gridCol w="374386"/>
                <a:gridCol w="374386"/>
                <a:gridCol w="374386"/>
              </a:tblGrid>
              <a:tr h="365125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188914" y="3440113"/>
            <a:ext cx="6480175" cy="989012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r>
              <a:rPr lang="fr-FR" sz="1400" b="1" u="sng" dirty="0">
                <a:solidFill>
                  <a:prstClr val="black"/>
                </a:solidFill>
              </a:rPr>
              <a:t>Calcule rapidement :</a:t>
            </a: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 8 + 8 = …………. 	     20 + 20 = …………. 	            12 + 12 = ………….</a:t>
            </a: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30 + 30 =  	 …………. 	     43 + 43 = ………….    	            50 + 50 = ………….</a:t>
            </a: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100 + 100 = ………….            25 + 25 = …………. 	            40 = 40 = ………….</a:t>
            </a: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</a:t>
            </a: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8914" y="4592639"/>
            <a:ext cx="6480175" cy="1512887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fr-FR" sz="1400" b="1" u="sng" dirty="0">
                <a:solidFill>
                  <a:prstClr val="black"/>
                </a:solidFill>
              </a:rPr>
              <a:t>                                                                                                      </a:t>
            </a:r>
          </a:p>
          <a:p>
            <a:pPr marL="342900" indent="-342900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8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r>
              <a:rPr lang="fr-FR" sz="1400" b="1" u="sng" dirty="0">
                <a:solidFill>
                  <a:prstClr val="black"/>
                </a:solidFill>
              </a:rPr>
              <a:t>3. Ecris ces nombres en chiffres :</a:t>
            </a:r>
          </a:p>
          <a:p>
            <a:pPr marL="342900" indent="-342900" algn="ctr">
              <a:defRPr/>
            </a:pPr>
            <a:endParaRPr lang="fr-FR" sz="600" b="1" u="sng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  seize  :  </a:t>
            </a:r>
            <a:r>
              <a:rPr lang="fr-FR" sz="1100" b="1" dirty="0">
                <a:solidFill>
                  <a:prstClr val="black"/>
                </a:solidFill>
              </a:rPr>
              <a:t>……………………….……</a:t>
            </a:r>
            <a:r>
              <a:rPr lang="fr-FR" sz="1400" b="1" dirty="0">
                <a:solidFill>
                  <a:prstClr val="black"/>
                </a:solidFill>
              </a:rPr>
              <a:t>		quarante  : ……………………….……</a:t>
            </a: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  soixante-douze :  </a:t>
            </a:r>
            <a:r>
              <a:rPr lang="fr-FR" sz="1100" b="1" dirty="0">
                <a:solidFill>
                  <a:prstClr val="black"/>
                </a:solidFill>
              </a:rPr>
              <a:t>……………………….……</a:t>
            </a:r>
            <a:r>
              <a:rPr lang="fr-FR" sz="1400" b="1" dirty="0">
                <a:solidFill>
                  <a:prstClr val="black"/>
                </a:solidFill>
              </a:rPr>
              <a:t>	                  trente-deux  : ……………………….……</a:t>
            </a: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 quatre-vingt-treize:  </a:t>
            </a:r>
            <a:r>
              <a:rPr lang="fr-FR" sz="1100" b="1" dirty="0">
                <a:solidFill>
                  <a:prstClr val="black"/>
                </a:solidFill>
              </a:rPr>
              <a:t>……………………….……</a:t>
            </a:r>
            <a:r>
              <a:rPr lang="fr-FR" sz="1400" b="1" dirty="0">
                <a:solidFill>
                  <a:prstClr val="black"/>
                </a:solidFill>
              </a:rPr>
              <a:t>                         vingt-six: ……………………….…… cinquante-huit:  </a:t>
            </a:r>
            <a:r>
              <a:rPr lang="fr-FR" sz="1100" b="1" dirty="0">
                <a:solidFill>
                  <a:prstClr val="black"/>
                </a:solidFill>
              </a:rPr>
              <a:t>……………………….……</a:t>
            </a:r>
            <a:r>
              <a:rPr lang="fr-FR" sz="1400" b="1" dirty="0">
                <a:solidFill>
                  <a:prstClr val="black"/>
                </a:solidFill>
              </a:rPr>
              <a:t>	        quatre-vingt-sept  : ……………………….……</a:t>
            </a: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  </a:t>
            </a: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8914" y="6321425"/>
            <a:ext cx="6480175" cy="1511300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r>
              <a:rPr lang="fr-FR" sz="1400" b="1" u="sng" dirty="0">
                <a:solidFill>
                  <a:prstClr val="black"/>
                </a:solidFill>
              </a:rPr>
              <a:t>4. Ecris ces nombres en lettres :</a:t>
            </a: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r>
              <a:rPr lang="fr-FR" sz="1600" b="1" dirty="0">
                <a:solidFill>
                  <a:prstClr val="black"/>
                </a:solidFill>
              </a:rPr>
              <a:t>14</a:t>
            </a:r>
            <a:r>
              <a:rPr lang="fr-FR" sz="1400" b="1" dirty="0">
                <a:solidFill>
                  <a:prstClr val="black"/>
                </a:solidFill>
              </a:rPr>
              <a:t> :  </a:t>
            </a:r>
            <a:r>
              <a:rPr lang="fr-FR" sz="1100" b="1" dirty="0">
                <a:solidFill>
                  <a:prstClr val="black"/>
                </a:solidFill>
              </a:rPr>
              <a:t>……………………….………………………………….</a:t>
            </a:r>
            <a:r>
              <a:rPr lang="fr-FR" sz="1400" b="1" dirty="0">
                <a:solidFill>
                  <a:prstClr val="black"/>
                </a:solidFill>
              </a:rPr>
              <a:t>	      </a:t>
            </a:r>
            <a:r>
              <a:rPr lang="fr-FR" sz="1600" b="1" dirty="0">
                <a:solidFill>
                  <a:prstClr val="black"/>
                </a:solidFill>
              </a:rPr>
              <a:t>93</a:t>
            </a:r>
            <a:r>
              <a:rPr lang="fr-FR" sz="1400" b="1" dirty="0">
                <a:solidFill>
                  <a:prstClr val="black"/>
                </a:solidFill>
              </a:rPr>
              <a:t> :  ……………………….……………………………….       </a:t>
            </a:r>
          </a:p>
          <a:p>
            <a:pPr marL="342900" indent="-342900" algn="ctr">
              <a:defRPr/>
            </a:pPr>
            <a:r>
              <a:rPr lang="fr-FR" sz="1600" b="1" dirty="0">
                <a:solidFill>
                  <a:prstClr val="black"/>
                </a:solidFill>
              </a:rPr>
              <a:t>38</a:t>
            </a:r>
            <a:r>
              <a:rPr lang="fr-FR" sz="1400" b="1" dirty="0">
                <a:solidFill>
                  <a:prstClr val="black"/>
                </a:solidFill>
              </a:rPr>
              <a:t> :  </a:t>
            </a:r>
            <a:r>
              <a:rPr lang="fr-FR" sz="1100" b="1" dirty="0">
                <a:solidFill>
                  <a:prstClr val="black"/>
                </a:solidFill>
              </a:rPr>
              <a:t>……………………….………………………………….</a:t>
            </a:r>
            <a:r>
              <a:rPr lang="fr-FR" sz="1400" b="1" dirty="0">
                <a:solidFill>
                  <a:prstClr val="black"/>
                </a:solidFill>
              </a:rPr>
              <a:t>	      </a:t>
            </a:r>
            <a:r>
              <a:rPr lang="fr-FR" sz="1600" b="1" dirty="0">
                <a:solidFill>
                  <a:prstClr val="black"/>
                </a:solidFill>
              </a:rPr>
              <a:t>59</a:t>
            </a:r>
            <a:r>
              <a:rPr lang="fr-FR" sz="1400" b="1" dirty="0">
                <a:solidFill>
                  <a:prstClr val="black"/>
                </a:solidFill>
              </a:rPr>
              <a:t> :  ……………………….……………………………….</a:t>
            </a:r>
            <a:r>
              <a:rPr lang="fr-FR" sz="1600" b="1" dirty="0">
                <a:solidFill>
                  <a:prstClr val="black"/>
                </a:solidFill>
              </a:rPr>
              <a:t> </a:t>
            </a:r>
          </a:p>
          <a:p>
            <a:pPr marL="342900" indent="-342900" algn="ctr">
              <a:defRPr/>
            </a:pPr>
            <a:r>
              <a:rPr lang="fr-FR" sz="1600" b="1" dirty="0">
                <a:solidFill>
                  <a:prstClr val="black"/>
                </a:solidFill>
              </a:rPr>
              <a:t>82</a:t>
            </a:r>
            <a:r>
              <a:rPr lang="fr-FR" sz="1400" b="1" dirty="0">
                <a:solidFill>
                  <a:prstClr val="black"/>
                </a:solidFill>
              </a:rPr>
              <a:t> :  </a:t>
            </a:r>
            <a:r>
              <a:rPr lang="fr-FR" sz="1100" b="1" dirty="0">
                <a:solidFill>
                  <a:prstClr val="black"/>
                </a:solidFill>
              </a:rPr>
              <a:t>……………………….………………………………….</a:t>
            </a:r>
            <a:r>
              <a:rPr lang="fr-FR" sz="1400" b="1" dirty="0">
                <a:solidFill>
                  <a:prstClr val="black"/>
                </a:solidFill>
              </a:rPr>
              <a:t>	      </a:t>
            </a:r>
            <a:r>
              <a:rPr lang="fr-FR" sz="1600" b="1" dirty="0">
                <a:solidFill>
                  <a:prstClr val="black"/>
                </a:solidFill>
              </a:rPr>
              <a:t>43</a:t>
            </a:r>
            <a:r>
              <a:rPr lang="fr-FR" sz="1400" b="1" dirty="0">
                <a:solidFill>
                  <a:prstClr val="black"/>
                </a:solidFill>
              </a:rPr>
              <a:t> :  ……………………….……………………………….</a:t>
            </a: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  </a:t>
            </a: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665" y="8012111"/>
            <a:ext cx="3343597" cy="1680527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r>
              <a:rPr lang="fr-FR" sz="1400" b="1" u="sng" dirty="0" smtClean="0">
                <a:solidFill>
                  <a:prstClr val="black"/>
                </a:solidFill>
              </a:rPr>
              <a:t>5. Dessine 18 croix dans le cadre</a:t>
            </a: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  </a:t>
            </a: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4814" y="3622676"/>
            <a:ext cx="1800225" cy="754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1 </a:t>
            </a:r>
            <a:r>
              <a:rPr lang="fr-FR" sz="1200" dirty="0">
                <a:solidFill>
                  <a:prstClr val="black"/>
                </a:solidFill>
              </a:rPr>
              <a:t>+ </a:t>
            </a:r>
            <a:r>
              <a:rPr lang="fr-FR" sz="1200" dirty="0" smtClean="0">
                <a:solidFill>
                  <a:prstClr val="black"/>
                </a:solidFill>
              </a:rPr>
              <a:t>2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>
                <a:solidFill>
                  <a:prstClr val="black"/>
                </a:solidFill>
              </a:rPr>
              <a:t>4</a:t>
            </a:r>
            <a:r>
              <a:rPr lang="fr-FR" sz="1200" dirty="0" smtClean="0">
                <a:solidFill>
                  <a:prstClr val="black"/>
                </a:solidFill>
              </a:rPr>
              <a:t> </a:t>
            </a:r>
            <a:r>
              <a:rPr lang="fr-FR" sz="1200" dirty="0">
                <a:solidFill>
                  <a:prstClr val="black"/>
                </a:solidFill>
              </a:rPr>
              <a:t>+ </a:t>
            </a:r>
            <a:r>
              <a:rPr lang="fr-FR" sz="1200" dirty="0" smtClean="0">
                <a:solidFill>
                  <a:prstClr val="black"/>
                </a:solidFill>
              </a:rPr>
              <a:t>3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>
                <a:solidFill>
                  <a:prstClr val="black"/>
                </a:solidFill>
              </a:rPr>
              <a:t>5</a:t>
            </a:r>
            <a:r>
              <a:rPr lang="fr-FR" sz="1200" dirty="0" smtClean="0">
                <a:solidFill>
                  <a:prstClr val="black"/>
                </a:solidFill>
              </a:rPr>
              <a:t> </a:t>
            </a:r>
            <a:r>
              <a:rPr lang="fr-FR" sz="1200" dirty="0">
                <a:solidFill>
                  <a:prstClr val="black"/>
                </a:solidFill>
              </a:rPr>
              <a:t>+ </a:t>
            </a:r>
            <a:r>
              <a:rPr lang="fr-FR" sz="1200" dirty="0" smtClean="0">
                <a:solidFill>
                  <a:prstClr val="black"/>
                </a:solidFill>
              </a:rPr>
              <a:t>4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21164" y="3622676"/>
            <a:ext cx="1800225" cy="754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>
                <a:solidFill>
                  <a:prstClr val="black"/>
                </a:solidFill>
              </a:rPr>
              <a:t>6</a:t>
            </a:r>
            <a:r>
              <a:rPr lang="fr-FR" sz="1200" dirty="0" smtClean="0">
                <a:solidFill>
                  <a:prstClr val="black"/>
                </a:solidFill>
              </a:rPr>
              <a:t> </a:t>
            </a:r>
            <a:r>
              <a:rPr lang="fr-FR" sz="1200" dirty="0">
                <a:solidFill>
                  <a:prstClr val="black"/>
                </a:solidFill>
              </a:rPr>
              <a:t>+ 5 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>
                <a:solidFill>
                  <a:prstClr val="black"/>
                </a:solidFill>
              </a:rPr>
              <a:t>4 + 10 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>
                <a:solidFill>
                  <a:prstClr val="black"/>
                </a:solidFill>
              </a:rPr>
              <a:t>2</a:t>
            </a:r>
            <a:r>
              <a:rPr lang="fr-FR" sz="1200" dirty="0" smtClean="0">
                <a:solidFill>
                  <a:prstClr val="black"/>
                </a:solidFill>
              </a:rPr>
              <a:t> </a:t>
            </a:r>
            <a:r>
              <a:rPr lang="fr-FR" sz="1200" dirty="0">
                <a:solidFill>
                  <a:prstClr val="black"/>
                </a:solidFill>
              </a:rPr>
              <a:t>+ 4 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12989" y="3630613"/>
            <a:ext cx="1800225" cy="755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>
                <a:solidFill>
                  <a:prstClr val="black"/>
                </a:solidFill>
              </a:rPr>
              <a:t>10 + 3 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>
                <a:solidFill>
                  <a:prstClr val="black"/>
                </a:solidFill>
              </a:rPr>
              <a:t>5</a:t>
            </a:r>
            <a:r>
              <a:rPr lang="fr-FR" sz="1200" dirty="0" smtClean="0">
                <a:solidFill>
                  <a:prstClr val="black"/>
                </a:solidFill>
              </a:rPr>
              <a:t> </a:t>
            </a:r>
            <a:r>
              <a:rPr lang="fr-FR" sz="1200" dirty="0">
                <a:solidFill>
                  <a:prstClr val="black"/>
                </a:solidFill>
              </a:rPr>
              <a:t>+ </a:t>
            </a:r>
            <a:r>
              <a:rPr lang="fr-FR" sz="1200" dirty="0" smtClean="0">
                <a:solidFill>
                  <a:prstClr val="black"/>
                </a:solidFill>
              </a:rPr>
              <a:t>2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>
                <a:solidFill>
                  <a:prstClr val="black"/>
                </a:solidFill>
              </a:rPr>
              <a:t>8</a:t>
            </a:r>
            <a:r>
              <a:rPr lang="fr-FR" sz="1200" dirty="0" smtClean="0">
                <a:solidFill>
                  <a:prstClr val="black"/>
                </a:solidFill>
              </a:rPr>
              <a:t> </a:t>
            </a:r>
            <a:r>
              <a:rPr lang="fr-FR" sz="1200" dirty="0">
                <a:solidFill>
                  <a:prstClr val="black"/>
                </a:solidFill>
              </a:rPr>
              <a:t>+ </a:t>
            </a:r>
            <a:r>
              <a:rPr lang="fr-FR" sz="1200" dirty="0" smtClean="0">
                <a:solidFill>
                  <a:prstClr val="black"/>
                </a:solidFill>
              </a:rPr>
              <a:t>1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91490" y="2795137"/>
            <a:ext cx="217170" cy="18312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1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851851" y="2795135"/>
            <a:ext cx="217170" cy="18312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3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1249043" y="2795135"/>
            <a:ext cx="217170" cy="18312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491490" y="4944424"/>
            <a:ext cx="909954" cy="156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 </a:t>
            </a:r>
            <a:r>
              <a:rPr lang="fr-FR" sz="1400" b="1" dirty="0" smtClean="0">
                <a:solidFill>
                  <a:schemeClr val="tx1"/>
                </a:solidFill>
              </a:rPr>
              <a:t> huit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17511" y="5165089"/>
            <a:ext cx="1228409" cy="182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douze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4813" y="5400355"/>
            <a:ext cx="1458276" cy="127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d</a:t>
            </a:r>
            <a:r>
              <a:rPr lang="fr-FR" sz="1400" b="1" dirty="0" smtClean="0">
                <a:solidFill>
                  <a:schemeClr val="tx1"/>
                </a:solidFill>
              </a:rPr>
              <a:t>ix-huit : 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9886" y="5560698"/>
            <a:ext cx="1370333" cy="2381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quatre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654422" y="4969668"/>
            <a:ext cx="1136655" cy="162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onze :   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654423" y="5132070"/>
            <a:ext cx="1139828" cy="212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q</a:t>
            </a:r>
            <a:r>
              <a:rPr lang="fr-FR" sz="1400" b="1" dirty="0" smtClean="0">
                <a:solidFill>
                  <a:schemeClr val="tx1"/>
                </a:solidFill>
              </a:rPr>
              <a:t>uinze : 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500438" y="5344797"/>
            <a:ext cx="1290639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    treize : 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02942" y="5640622"/>
            <a:ext cx="1588136" cy="135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        vingt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0351" y="6913242"/>
            <a:ext cx="591500" cy="25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10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41764" y="7181998"/>
            <a:ext cx="591500" cy="25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8</a:t>
            </a:r>
            <a:r>
              <a:rPr lang="fr-FR" sz="1400" b="1" dirty="0" smtClean="0">
                <a:solidFill>
                  <a:schemeClr val="tx1"/>
                </a:solidFill>
              </a:rPr>
              <a:t>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3993" y="7408225"/>
            <a:ext cx="591500" cy="25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17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153562" y="6928630"/>
            <a:ext cx="591500" cy="25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19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165791" y="7184698"/>
            <a:ext cx="591500" cy="25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6</a:t>
            </a:r>
            <a:r>
              <a:rPr lang="fr-FR" sz="1400" b="1" dirty="0" smtClean="0">
                <a:solidFill>
                  <a:schemeClr val="tx1"/>
                </a:solidFill>
              </a:rPr>
              <a:t>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178020" y="7419331"/>
            <a:ext cx="591500" cy="25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16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88419" y="8424542"/>
            <a:ext cx="3240087" cy="11374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3430908" y="8012110"/>
            <a:ext cx="3324222" cy="1680527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r>
              <a:rPr lang="fr-FR" sz="1400" b="1" u="sng" dirty="0" smtClean="0">
                <a:solidFill>
                  <a:prstClr val="black"/>
                </a:solidFill>
              </a:rPr>
              <a:t>6. Dessine 12 </a:t>
            </a:r>
            <a:r>
              <a:rPr lang="fr-FR" sz="1400" b="1" u="sng" dirty="0" err="1" smtClean="0">
                <a:solidFill>
                  <a:prstClr val="black"/>
                </a:solidFill>
              </a:rPr>
              <a:t>coeurs</a:t>
            </a:r>
            <a:r>
              <a:rPr lang="fr-FR" sz="1400" b="1" u="sng" dirty="0" smtClean="0">
                <a:solidFill>
                  <a:prstClr val="black"/>
                </a:solidFill>
              </a:rPr>
              <a:t> dans le cadre</a:t>
            </a: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  </a:t>
            </a: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</p:txBody>
      </p:sp>
      <p:sp>
        <p:nvSpPr>
          <p:cNvPr id="47" name="Rectangle à coins arrondis 46"/>
          <p:cNvSpPr/>
          <p:nvPr/>
        </p:nvSpPr>
        <p:spPr>
          <a:xfrm>
            <a:off x="3449312" y="8424542"/>
            <a:ext cx="3240087" cy="11374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639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350" y="200026"/>
            <a:ext cx="1800225" cy="1444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/>
              <a:t>Prénom : …………………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089026" y="428082"/>
            <a:ext cx="4679950" cy="36036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fr-FR" sz="2000" b="1" dirty="0" smtClean="0">
                <a:solidFill>
                  <a:schemeClr val="tx2"/>
                </a:solidFill>
              </a:rPr>
              <a:t>Numération : </a:t>
            </a:r>
            <a:r>
              <a:rPr lang="fr-FR" sz="2000" b="1" dirty="0">
                <a:solidFill>
                  <a:schemeClr val="tx2"/>
                </a:solidFill>
              </a:rPr>
              <a:t>Les </a:t>
            </a:r>
            <a:r>
              <a:rPr lang="fr-FR" sz="2000" b="1" dirty="0" smtClean="0">
                <a:solidFill>
                  <a:schemeClr val="tx2"/>
                </a:solidFill>
              </a:rPr>
              <a:t>trombones 2 </a:t>
            </a:r>
            <a:endParaRPr lang="fr-FR" sz="2000" b="1" dirty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0350" y="950813"/>
            <a:ext cx="6408737" cy="45965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buAutoNum type="arabicPeriod"/>
              <a:defRPr/>
            </a:pPr>
            <a:r>
              <a:rPr lang="fr-FR" sz="1400" b="1" u="sng" dirty="0" smtClean="0">
                <a:solidFill>
                  <a:prstClr val="black"/>
                </a:solidFill>
              </a:rPr>
              <a:t>Combien y </a:t>
            </a:r>
            <a:r>
              <a:rPr lang="fr-FR" sz="1400" b="1" u="sng" dirty="0" err="1" smtClean="0">
                <a:solidFill>
                  <a:prstClr val="black"/>
                </a:solidFill>
              </a:rPr>
              <a:t>a-t-il</a:t>
            </a:r>
            <a:r>
              <a:rPr lang="fr-FR" sz="1400" b="1" u="sng" dirty="0" smtClean="0">
                <a:solidFill>
                  <a:prstClr val="black"/>
                </a:solidFill>
              </a:rPr>
              <a:t> de trombones  ?</a:t>
            </a:r>
          </a:p>
          <a:p>
            <a:pPr marL="342900" indent="-342900" algn="ctr">
              <a:buAutoNum type="arabicPeriod"/>
              <a:defRPr/>
            </a:pPr>
            <a:endParaRPr lang="fr-FR" sz="1200" b="1" u="sng" dirty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2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200" b="1" u="sng" dirty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2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2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2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2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2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2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2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2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2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2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2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2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2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2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2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2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2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2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2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r>
              <a:rPr lang="fr-FR" sz="1200" b="1" u="sng" dirty="0" smtClean="0">
                <a:solidFill>
                  <a:prstClr val="black"/>
                </a:solidFill>
              </a:rPr>
              <a:t> </a:t>
            </a:r>
            <a:endParaRPr lang="fr-FR" sz="1200" b="1" u="sng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0472" y="5759028"/>
            <a:ext cx="6609144" cy="40215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fr-FR" sz="1400" b="1" u="sng" dirty="0" smtClean="0">
                <a:solidFill>
                  <a:prstClr val="black"/>
                </a:solidFill>
              </a:rPr>
              <a:t>2. Voici le nombre de trombones de la classe de CE1 et de CE2. Aide les maitresses à compter en dessinant les sachets, colliers et trombones  </a:t>
            </a:r>
          </a:p>
          <a:p>
            <a:pPr algn="ctr"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4296" y="1320774"/>
            <a:ext cx="2909570" cy="23344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3910" r="65985"/>
          <a:stretch/>
        </p:blipFill>
        <p:spPr>
          <a:xfrm>
            <a:off x="316872" y="1989848"/>
            <a:ext cx="640080" cy="99068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18652" y="2433571"/>
            <a:ext cx="1589147" cy="70170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243" y="1492931"/>
            <a:ext cx="1156332" cy="46511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/>
          <a:srcRect l="3910" r="65985"/>
          <a:stretch/>
        </p:blipFill>
        <p:spPr>
          <a:xfrm>
            <a:off x="942173" y="2095157"/>
            <a:ext cx="640080" cy="9906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95062" y="1462157"/>
            <a:ext cx="1131892" cy="1402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 ………… sachets de 100.</a:t>
            </a:r>
          </a:p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………. colliers de 10 .</a:t>
            </a:r>
          </a:p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………..trombones seuls.</a:t>
            </a:r>
          </a:p>
          <a:p>
            <a:pPr algn="ctr"/>
            <a:endParaRPr lang="fr-FR" sz="1000" dirty="0" smtClean="0">
              <a:solidFill>
                <a:schemeClr val="tx1"/>
              </a:solidFill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= ……………..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3566629" y="1246864"/>
            <a:ext cx="2909570" cy="23344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679914" y="3049430"/>
            <a:ext cx="3608863" cy="23344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632471" y="2005820"/>
            <a:ext cx="1589147" cy="701701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208145" y="3923781"/>
            <a:ext cx="1589147" cy="70170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724" y="1691584"/>
            <a:ext cx="1156332" cy="46511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446" y="3519080"/>
            <a:ext cx="1156332" cy="465117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2"/>
          <a:srcRect l="3910" r="65985"/>
          <a:stretch/>
        </p:blipFill>
        <p:spPr>
          <a:xfrm>
            <a:off x="4258711" y="2116256"/>
            <a:ext cx="640080" cy="990686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2"/>
          <a:srcRect l="3910" r="65985"/>
          <a:stretch/>
        </p:blipFill>
        <p:spPr>
          <a:xfrm>
            <a:off x="2025028" y="3994209"/>
            <a:ext cx="640080" cy="990686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2"/>
          <a:srcRect l="4865" t="37768" r="83666"/>
          <a:stretch/>
        </p:blipFill>
        <p:spPr>
          <a:xfrm>
            <a:off x="2538715" y="4610938"/>
            <a:ext cx="243840" cy="616527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2"/>
          <a:srcRect l="4865" t="37768" r="83666"/>
          <a:stretch/>
        </p:blipFill>
        <p:spPr>
          <a:xfrm>
            <a:off x="2857451" y="4617486"/>
            <a:ext cx="243840" cy="616527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2"/>
          <a:srcRect l="4865" t="37768" r="83666"/>
          <a:stretch/>
        </p:blipFill>
        <p:spPr>
          <a:xfrm>
            <a:off x="2663530" y="4195865"/>
            <a:ext cx="243840" cy="616527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2"/>
          <a:srcRect l="4865" t="37768" r="83666"/>
          <a:stretch/>
        </p:blipFill>
        <p:spPr>
          <a:xfrm>
            <a:off x="2822499" y="4076943"/>
            <a:ext cx="243840" cy="616527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2"/>
          <a:srcRect l="4865" t="37768" r="83666"/>
          <a:stretch/>
        </p:blipFill>
        <p:spPr>
          <a:xfrm>
            <a:off x="4578751" y="2723498"/>
            <a:ext cx="243840" cy="616527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3"/>
          <a:srcRect r="68963"/>
          <a:stretch/>
        </p:blipFill>
        <p:spPr>
          <a:xfrm rot="16200000">
            <a:off x="3120958" y="4333816"/>
            <a:ext cx="493222" cy="701701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3"/>
          <a:srcRect r="68963"/>
          <a:stretch/>
        </p:blipFill>
        <p:spPr>
          <a:xfrm rot="16200000">
            <a:off x="4445676" y="3576294"/>
            <a:ext cx="493222" cy="701701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3"/>
          <a:srcRect r="68963"/>
          <a:stretch/>
        </p:blipFill>
        <p:spPr>
          <a:xfrm rot="16200000">
            <a:off x="3170579" y="4764530"/>
            <a:ext cx="493222" cy="701701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3"/>
          <a:srcRect r="68963"/>
          <a:stretch/>
        </p:blipFill>
        <p:spPr>
          <a:xfrm rot="16200000">
            <a:off x="3190647" y="3887995"/>
            <a:ext cx="493222" cy="701701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3"/>
          <a:srcRect r="68963"/>
          <a:stretch/>
        </p:blipFill>
        <p:spPr>
          <a:xfrm rot="16200000">
            <a:off x="5854232" y="2134341"/>
            <a:ext cx="493222" cy="701701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4"/>
          <a:srcRect l="1757" t="2185" r="62055" b="-2185"/>
          <a:stretch/>
        </p:blipFill>
        <p:spPr>
          <a:xfrm>
            <a:off x="4186076" y="1586050"/>
            <a:ext cx="418458" cy="465117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4"/>
          <a:srcRect l="1757" t="2185" r="62055" b="-2185"/>
          <a:stretch/>
        </p:blipFill>
        <p:spPr>
          <a:xfrm>
            <a:off x="4034869" y="2123876"/>
            <a:ext cx="418458" cy="465117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4"/>
          <a:srcRect l="1757" t="2185" r="62055" b="-2185"/>
          <a:stretch/>
        </p:blipFill>
        <p:spPr>
          <a:xfrm>
            <a:off x="2487758" y="3304305"/>
            <a:ext cx="418458" cy="465117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4"/>
          <a:srcRect l="1757" t="2185" r="62055" b="-2185"/>
          <a:stretch/>
        </p:blipFill>
        <p:spPr>
          <a:xfrm>
            <a:off x="4679485" y="1291302"/>
            <a:ext cx="418458" cy="465117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 rotWithShape="1">
          <a:blip r:embed="rId4"/>
          <a:srcRect l="1757" t="2185" r="62055" b="-2185"/>
          <a:stretch/>
        </p:blipFill>
        <p:spPr>
          <a:xfrm>
            <a:off x="3195279" y="3141415"/>
            <a:ext cx="418458" cy="465117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740401" y="570678"/>
            <a:ext cx="1048824" cy="16679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 ………… sachets de 100.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………. colliers de 10 .</a:t>
            </a:r>
          </a:p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……..</a:t>
            </a:r>
            <a:r>
              <a:rPr lang="fr-FR" sz="1000" dirty="0">
                <a:solidFill>
                  <a:schemeClr val="tx1"/>
                </a:solidFill>
              </a:rPr>
              <a:t>trombones seuls.</a:t>
            </a:r>
          </a:p>
          <a:p>
            <a:pPr algn="ctr"/>
            <a:endParaRPr lang="fr-FR" sz="1000" dirty="0">
              <a:solidFill>
                <a:schemeClr val="tx1"/>
              </a:solidFill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= ……………..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468071" y="4076943"/>
            <a:ext cx="1029594" cy="14688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 </a:t>
            </a:r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sz="1000" dirty="0">
              <a:solidFill>
                <a:schemeClr val="tx1"/>
              </a:solidFill>
            </a:endParaRPr>
          </a:p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………… </a:t>
            </a:r>
            <a:r>
              <a:rPr lang="fr-FR" sz="1000" dirty="0">
                <a:solidFill>
                  <a:schemeClr val="tx1"/>
                </a:solidFill>
              </a:rPr>
              <a:t>sachets de 100.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………. colliers de 10 .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………..trombones seuls.</a:t>
            </a: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= ……………..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150472" y="6226978"/>
            <a:ext cx="3175121" cy="30630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3472973" y="6223546"/>
            <a:ext cx="3178987" cy="29792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1272143" y="9113808"/>
            <a:ext cx="885983" cy="5698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435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54951" y="9110676"/>
            <a:ext cx="885983" cy="5698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282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16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60351" y="207964"/>
            <a:ext cx="1800225" cy="1444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prstClr val="black"/>
                </a:solidFill>
              </a:rPr>
              <a:t>Prénom : …………………</a:t>
            </a:r>
          </a:p>
        </p:txBody>
      </p:sp>
      <p:sp>
        <p:nvSpPr>
          <p:cNvPr id="23" name="Sous-titre 2"/>
          <p:cNvSpPr txBox="1">
            <a:spLocks/>
          </p:cNvSpPr>
          <p:nvPr/>
        </p:nvSpPr>
        <p:spPr>
          <a:xfrm>
            <a:off x="1568764" y="442840"/>
            <a:ext cx="4191956" cy="339480"/>
          </a:xfrm>
          <a:prstGeom prst="rect">
            <a:avLst/>
          </a:prstGeom>
          <a:ln w="3810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   Nombres et calculs CE1 : Bilan n° 3</a:t>
            </a:r>
            <a:endParaRPr lang="fr-F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6475" y="907776"/>
            <a:ext cx="6480175" cy="1596417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r>
              <a:rPr lang="fr-FR" sz="1400" b="1" u="sng" dirty="0">
                <a:solidFill>
                  <a:prstClr val="black"/>
                </a:solidFill>
              </a:rPr>
              <a:t>1</a:t>
            </a:r>
            <a:r>
              <a:rPr lang="fr-FR" sz="1400" b="1" u="sng" dirty="0" smtClean="0">
                <a:solidFill>
                  <a:prstClr val="black"/>
                </a:solidFill>
              </a:rPr>
              <a:t>. </a:t>
            </a:r>
            <a:r>
              <a:rPr lang="fr-FR" sz="1400" b="1" u="sng" dirty="0">
                <a:solidFill>
                  <a:prstClr val="black"/>
                </a:solidFill>
              </a:rPr>
              <a:t>Ecris ces nombres en lettres </a:t>
            </a: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r>
              <a:rPr lang="fr-FR" sz="1600" b="1" dirty="0" smtClean="0">
                <a:solidFill>
                  <a:prstClr val="black"/>
                </a:solidFill>
              </a:rPr>
              <a:t>67</a:t>
            </a:r>
            <a:r>
              <a:rPr lang="fr-FR" sz="1400" b="1" dirty="0" smtClean="0">
                <a:solidFill>
                  <a:prstClr val="black"/>
                </a:solidFill>
              </a:rPr>
              <a:t> </a:t>
            </a:r>
            <a:r>
              <a:rPr lang="fr-FR" sz="1400" b="1" dirty="0">
                <a:solidFill>
                  <a:prstClr val="black"/>
                </a:solidFill>
              </a:rPr>
              <a:t>:  </a:t>
            </a:r>
            <a:r>
              <a:rPr lang="fr-FR" sz="1100" b="1" dirty="0">
                <a:solidFill>
                  <a:prstClr val="black"/>
                </a:solidFill>
              </a:rPr>
              <a:t>……………………….………………………………….</a:t>
            </a:r>
            <a:r>
              <a:rPr lang="fr-FR" sz="1400" b="1" dirty="0">
                <a:solidFill>
                  <a:prstClr val="black"/>
                </a:solidFill>
              </a:rPr>
              <a:t>	      </a:t>
            </a:r>
            <a:r>
              <a:rPr lang="fr-FR" sz="1600" b="1" dirty="0" smtClean="0">
                <a:solidFill>
                  <a:prstClr val="black"/>
                </a:solidFill>
              </a:rPr>
              <a:t>23</a:t>
            </a:r>
            <a:r>
              <a:rPr lang="fr-FR" sz="1400" b="1" dirty="0" smtClean="0">
                <a:solidFill>
                  <a:prstClr val="black"/>
                </a:solidFill>
              </a:rPr>
              <a:t> </a:t>
            </a:r>
            <a:r>
              <a:rPr lang="fr-FR" sz="1400" b="1" dirty="0">
                <a:solidFill>
                  <a:prstClr val="black"/>
                </a:solidFill>
              </a:rPr>
              <a:t>:  ……………………….……………………………….       </a:t>
            </a:r>
          </a:p>
          <a:p>
            <a:pPr marL="342900" indent="-342900" algn="ctr">
              <a:defRPr/>
            </a:pPr>
            <a:r>
              <a:rPr lang="fr-FR" sz="1600" b="1" dirty="0" smtClean="0">
                <a:solidFill>
                  <a:prstClr val="black"/>
                </a:solidFill>
              </a:rPr>
              <a:t>89</a:t>
            </a:r>
            <a:r>
              <a:rPr lang="fr-FR" sz="1400" b="1" dirty="0" smtClean="0">
                <a:solidFill>
                  <a:prstClr val="black"/>
                </a:solidFill>
              </a:rPr>
              <a:t> </a:t>
            </a:r>
            <a:r>
              <a:rPr lang="fr-FR" sz="1400" b="1" dirty="0">
                <a:solidFill>
                  <a:prstClr val="black"/>
                </a:solidFill>
              </a:rPr>
              <a:t>:  </a:t>
            </a:r>
            <a:r>
              <a:rPr lang="fr-FR" sz="1100" b="1" dirty="0">
                <a:solidFill>
                  <a:prstClr val="black"/>
                </a:solidFill>
              </a:rPr>
              <a:t>……………………….………………………………….</a:t>
            </a:r>
            <a:r>
              <a:rPr lang="fr-FR" sz="1400" b="1" dirty="0">
                <a:solidFill>
                  <a:prstClr val="black"/>
                </a:solidFill>
              </a:rPr>
              <a:t>	      </a:t>
            </a:r>
            <a:r>
              <a:rPr lang="fr-FR" sz="1600" b="1" dirty="0" smtClean="0">
                <a:solidFill>
                  <a:prstClr val="black"/>
                </a:solidFill>
              </a:rPr>
              <a:t>45</a:t>
            </a:r>
            <a:r>
              <a:rPr lang="fr-FR" sz="1400" b="1" dirty="0" smtClean="0">
                <a:solidFill>
                  <a:prstClr val="black"/>
                </a:solidFill>
              </a:rPr>
              <a:t> </a:t>
            </a:r>
            <a:r>
              <a:rPr lang="fr-FR" sz="1400" b="1" dirty="0">
                <a:solidFill>
                  <a:prstClr val="black"/>
                </a:solidFill>
              </a:rPr>
              <a:t>:  ……………………….……………………………….</a:t>
            </a:r>
            <a:r>
              <a:rPr lang="fr-FR" sz="1600" b="1" dirty="0">
                <a:solidFill>
                  <a:prstClr val="black"/>
                </a:solidFill>
              </a:rPr>
              <a:t> </a:t>
            </a:r>
          </a:p>
          <a:p>
            <a:pPr marL="342900" indent="-342900" algn="ctr">
              <a:defRPr/>
            </a:pPr>
            <a:r>
              <a:rPr lang="fr-FR" sz="1600" b="1" dirty="0" smtClean="0">
                <a:solidFill>
                  <a:prstClr val="black"/>
                </a:solidFill>
              </a:rPr>
              <a:t>31</a:t>
            </a:r>
            <a:r>
              <a:rPr lang="fr-FR" sz="1400" b="1" dirty="0" smtClean="0">
                <a:solidFill>
                  <a:prstClr val="black"/>
                </a:solidFill>
              </a:rPr>
              <a:t> </a:t>
            </a:r>
            <a:r>
              <a:rPr lang="fr-FR" sz="1400" b="1" dirty="0">
                <a:solidFill>
                  <a:prstClr val="black"/>
                </a:solidFill>
              </a:rPr>
              <a:t>:  </a:t>
            </a:r>
            <a:r>
              <a:rPr lang="fr-FR" sz="1100" b="1" dirty="0" smtClean="0">
                <a:solidFill>
                  <a:prstClr val="black"/>
                </a:solidFill>
              </a:rPr>
              <a:t>……………………….………………………………….</a:t>
            </a:r>
            <a:r>
              <a:rPr lang="fr-FR" sz="1400" b="1" dirty="0">
                <a:solidFill>
                  <a:prstClr val="black"/>
                </a:solidFill>
              </a:rPr>
              <a:t>	      </a:t>
            </a:r>
            <a:r>
              <a:rPr lang="fr-FR" sz="1600" b="1" dirty="0" smtClean="0">
                <a:solidFill>
                  <a:prstClr val="black"/>
                </a:solidFill>
              </a:rPr>
              <a:t>92</a:t>
            </a:r>
            <a:r>
              <a:rPr lang="fr-FR" sz="1400" b="1" dirty="0" smtClean="0">
                <a:solidFill>
                  <a:prstClr val="black"/>
                </a:solidFill>
              </a:rPr>
              <a:t> </a:t>
            </a:r>
            <a:r>
              <a:rPr lang="fr-FR" sz="1400" b="1" dirty="0">
                <a:solidFill>
                  <a:prstClr val="black"/>
                </a:solidFill>
              </a:rPr>
              <a:t>:  ……………………….……………………………….</a:t>
            </a: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  </a:t>
            </a: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5279" y="4350768"/>
            <a:ext cx="591500" cy="25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12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96069" y="4636673"/>
            <a:ext cx="591500" cy="25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19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79402" y="4892408"/>
            <a:ext cx="591500" cy="25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16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204688" y="4414132"/>
            <a:ext cx="591500" cy="25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14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23898" y="4675653"/>
            <a:ext cx="591500" cy="25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13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223898" y="4873774"/>
            <a:ext cx="591500" cy="25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11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15279" y="4139416"/>
            <a:ext cx="591500" cy="213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20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204688" y="4155793"/>
            <a:ext cx="591500" cy="25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15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338" y="4138914"/>
            <a:ext cx="2741434" cy="249221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64" y="4191547"/>
            <a:ext cx="2226524" cy="202411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1" y="5437255"/>
            <a:ext cx="6858000" cy="45586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>
              <a:defRPr/>
            </a:pPr>
            <a:endParaRPr lang="fr-FR" sz="1400" b="1" u="sng" dirty="0" smtClean="0"/>
          </a:p>
          <a:p>
            <a:pPr algn="ctr" fontAlgn="t">
              <a:defRPr/>
            </a:pPr>
            <a:endParaRPr lang="fr-FR" sz="1400" b="1" u="sng" dirty="0"/>
          </a:p>
          <a:p>
            <a:pPr algn="ctr" fontAlgn="t">
              <a:defRPr/>
            </a:pPr>
            <a:endParaRPr lang="fr-FR" sz="1400" b="1" u="sng" dirty="0" smtClean="0"/>
          </a:p>
          <a:p>
            <a:pPr algn="ctr" fontAlgn="t">
              <a:defRPr/>
            </a:pPr>
            <a:endParaRPr lang="fr-FR" sz="1400" b="1" u="sng" dirty="0"/>
          </a:p>
          <a:p>
            <a:pPr algn="ctr" fontAlgn="t">
              <a:defRPr/>
            </a:pPr>
            <a:r>
              <a:rPr lang="fr-FR" sz="1400" b="1" u="sng" dirty="0"/>
              <a:t>3</a:t>
            </a:r>
            <a:r>
              <a:rPr lang="fr-FR" sz="1400" b="1" u="sng" dirty="0" smtClean="0"/>
              <a:t>. </a:t>
            </a:r>
            <a:r>
              <a:rPr lang="fr-FR" sz="1400" b="1" u="sng" dirty="0" smtClean="0"/>
              <a:t>Complète comme l’exemple:</a:t>
            </a:r>
          </a:p>
          <a:p>
            <a:pPr algn="ctr" fontAlgn="t">
              <a:defRPr/>
            </a:pPr>
            <a:endParaRPr lang="fr-FR" sz="1400" b="1" u="sng" dirty="0"/>
          </a:p>
          <a:p>
            <a:pPr algn="ctr" fontAlgn="t">
              <a:defRPr/>
            </a:pPr>
            <a:endParaRPr lang="fr-FR" sz="1400" b="1" u="sng" dirty="0" smtClean="0"/>
          </a:p>
          <a:p>
            <a:pPr algn="ctr" fontAlgn="t">
              <a:defRPr/>
            </a:pPr>
            <a:endParaRPr lang="fr-FR" sz="1400" b="1" u="sng" dirty="0"/>
          </a:p>
          <a:p>
            <a:pPr algn="ctr" fontAlgn="t">
              <a:defRPr/>
            </a:pPr>
            <a:endParaRPr lang="fr-FR" sz="1400" b="1" u="sng" dirty="0" smtClean="0"/>
          </a:p>
          <a:p>
            <a:pPr algn="ctr" fontAlgn="t">
              <a:defRPr/>
            </a:pPr>
            <a:endParaRPr lang="fr-FR" sz="1400" b="1" u="sng" dirty="0"/>
          </a:p>
          <a:p>
            <a:pPr algn="ctr" fontAlgn="t">
              <a:defRPr/>
            </a:pPr>
            <a:endParaRPr lang="fr-FR" sz="1400" b="1" u="sng" dirty="0" smtClean="0"/>
          </a:p>
          <a:p>
            <a:pPr marL="342900" indent="-342900" algn="ctr" fontAlgn="t">
              <a:buAutoNum type="arabicPeriod"/>
              <a:defRPr/>
            </a:pPr>
            <a:endParaRPr lang="fr-FR" b="1" u="sng" dirty="0"/>
          </a:p>
          <a:p>
            <a:pPr marL="342900" indent="-342900" algn="ctr" fontAlgn="t">
              <a:buAutoNum type="arabicPeriod"/>
              <a:defRPr/>
            </a:pPr>
            <a:endParaRPr lang="fr-FR" b="1" u="sng" dirty="0" smtClean="0"/>
          </a:p>
          <a:p>
            <a:pPr marL="342900" indent="-342900" algn="ctr" fontAlgn="t">
              <a:buAutoNum type="arabicPeriod"/>
              <a:defRPr/>
            </a:pPr>
            <a:endParaRPr lang="fr-FR" b="1" u="sng" dirty="0"/>
          </a:p>
          <a:p>
            <a:pPr marL="342900" indent="-342900" algn="ctr" fontAlgn="t">
              <a:buAutoNum type="arabicPeriod"/>
              <a:defRPr/>
            </a:pPr>
            <a:endParaRPr lang="fr-FR" b="1" u="sng" dirty="0" smtClean="0"/>
          </a:p>
          <a:p>
            <a:pPr marL="342900" indent="-342900" algn="ctr" fontAlgn="t">
              <a:buAutoNum type="arabicPeriod"/>
              <a:defRPr/>
            </a:pPr>
            <a:endParaRPr lang="fr-FR" b="1" u="sng" dirty="0"/>
          </a:p>
          <a:p>
            <a:pPr marL="342900" indent="-342900" algn="ctr" fontAlgn="t">
              <a:buAutoNum type="arabicPeriod"/>
              <a:defRPr/>
            </a:pPr>
            <a:endParaRPr lang="fr-FR" b="1" u="sng" dirty="0" smtClean="0"/>
          </a:p>
          <a:p>
            <a:pPr marL="342900" indent="-342900" algn="ctr" fontAlgn="t">
              <a:buAutoNum type="arabicPeriod"/>
              <a:defRPr/>
            </a:pPr>
            <a:endParaRPr lang="fr-FR" b="1" u="sng" dirty="0"/>
          </a:p>
          <a:p>
            <a:pPr marL="342900" indent="-342900" algn="ctr" fontAlgn="t">
              <a:buAutoNum type="arabicPeriod"/>
              <a:defRPr/>
            </a:pPr>
            <a:endParaRPr lang="fr-FR" b="1" u="sng" dirty="0" smtClean="0"/>
          </a:p>
          <a:p>
            <a:pPr marL="342900" indent="-342900" algn="ctr" fontAlgn="t">
              <a:buAutoNum type="arabicPeriod"/>
              <a:defRPr/>
            </a:pPr>
            <a:endParaRPr lang="fr-FR" b="1" u="sng" dirty="0"/>
          </a:p>
          <a:p>
            <a:pPr marL="342900" indent="-342900" algn="ctr" fontAlgn="t">
              <a:buAutoNum type="arabicPeriod"/>
              <a:defRPr/>
            </a:pPr>
            <a:endParaRPr lang="fr-FR" b="1" u="sng" dirty="0" smtClean="0"/>
          </a:p>
          <a:p>
            <a:pPr marL="342900" indent="-342900" algn="ctr" fontAlgn="t">
              <a:buAutoNum type="arabicPeriod"/>
              <a:defRPr/>
            </a:pPr>
            <a:endParaRPr lang="fr-FR" b="1" u="sng" dirty="0"/>
          </a:p>
          <a:p>
            <a:pPr marL="342900" indent="-342900" algn="ctr" fontAlgn="t">
              <a:buAutoNum type="arabicPeriod"/>
              <a:defRPr/>
            </a:pPr>
            <a:endParaRPr lang="fr-FR" b="1" u="sng" dirty="0" smtClean="0"/>
          </a:p>
          <a:p>
            <a:pPr marL="342900" indent="-342900" algn="ctr" fontAlgn="t">
              <a:buAutoNum type="arabicPeriod"/>
              <a:defRPr/>
            </a:pPr>
            <a:endParaRPr lang="fr-FR" b="1" u="sng" dirty="0"/>
          </a:p>
          <a:p>
            <a:pPr marL="342900" indent="-342900" algn="ctr" fontAlgn="t">
              <a:buAutoNum type="arabicPeriod"/>
              <a:defRPr/>
            </a:pPr>
            <a:endParaRPr lang="fr-FR" b="1" u="sng" dirty="0"/>
          </a:p>
        </p:txBody>
      </p:sp>
      <p:sp>
        <p:nvSpPr>
          <p:cNvPr id="59" name="Rectangle 58"/>
          <p:cNvSpPr/>
          <p:nvPr/>
        </p:nvSpPr>
        <p:spPr>
          <a:xfrm>
            <a:off x="100145" y="2568465"/>
            <a:ext cx="6669088" cy="27527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>
              <a:defRPr/>
            </a:pPr>
            <a:r>
              <a:rPr lang="fr-FR" sz="1400" b="1" u="sng" dirty="0" smtClean="0"/>
              <a:t>2. Complète les étiquettes :</a:t>
            </a:r>
          </a:p>
          <a:p>
            <a:pPr algn="ctr" fontAlgn="t">
              <a:defRPr/>
            </a:pPr>
            <a:endParaRPr lang="fr-FR" sz="1400" b="1" u="sng" dirty="0"/>
          </a:p>
          <a:p>
            <a:pPr algn="ctr" fontAlgn="t">
              <a:defRPr/>
            </a:pPr>
            <a:endParaRPr lang="fr-FR" sz="1400" b="1" u="sng" dirty="0" smtClean="0"/>
          </a:p>
          <a:p>
            <a:pPr algn="ctr" fontAlgn="t">
              <a:defRPr/>
            </a:pPr>
            <a:endParaRPr lang="fr-FR" sz="1400" b="1" u="sng" dirty="0"/>
          </a:p>
          <a:p>
            <a:pPr algn="ctr" fontAlgn="t">
              <a:defRPr/>
            </a:pPr>
            <a:endParaRPr lang="fr-FR" sz="1400" b="1" u="sng" dirty="0" smtClean="0"/>
          </a:p>
          <a:p>
            <a:pPr algn="ctr" fontAlgn="t">
              <a:defRPr/>
            </a:pPr>
            <a:endParaRPr lang="fr-FR" sz="1400" b="1" u="sng" dirty="0"/>
          </a:p>
          <a:p>
            <a:pPr algn="ctr" fontAlgn="t">
              <a:defRPr/>
            </a:pPr>
            <a:r>
              <a:rPr lang="fr-FR" sz="1400" b="1" u="sng" dirty="0" smtClean="0"/>
              <a:t> </a:t>
            </a:r>
          </a:p>
          <a:p>
            <a:pPr algn="ctr" fontAlgn="t">
              <a:defRPr/>
            </a:pPr>
            <a:endParaRPr lang="fr-FR" sz="1400" b="1" u="sng" dirty="0" smtClean="0"/>
          </a:p>
          <a:p>
            <a:pPr algn="ctr" fontAlgn="t">
              <a:defRPr/>
            </a:pPr>
            <a:endParaRPr lang="fr-FR" sz="1400" b="1" u="sng" dirty="0"/>
          </a:p>
          <a:p>
            <a:pPr algn="ctr" fontAlgn="t">
              <a:defRPr/>
            </a:pPr>
            <a:endParaRPr lang="fr-FR" sz="1400" b="1" u="sng" dirty="0" smtClean="0"/>
          </a:p>
          <a:p>
            <a:pPr algn="ctr" fontAlgn="t">
              <a:defRPr/>
            </a:pPr>
            <a:endParaRPr lang="fr-FR" sz="1400" b="1" u="sng" dirty="0"/>
          </a:p>
        </p:txBody>
      </p:sp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3" t="33916" r="30473" b="16043"/>
          <a:stretch>
            <a:fillRect/>
          </a:stretch>
        </p:blipFill>
        <p:spPr bwMode="auto">
          <a:xfrm>
            <a:off x="1810858" y="2856160"/>
            <a:ext cx="156734" cy="8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3" t="33916" r="30473" b="16043"/>
          <a:stretch>
            <a:fillRect/>
          </a:stretch>
        </p:blipFill>
        <p:spPr bwMode="auto">
          <a:xfrm>
            <a:off x="1982209" y="2868747"/>
            <a:ext cx="156734" cy="8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3" t="33916" r="30473" b="16043"/>
          <a:stretch>
            <a:fillRect/>
          </a:stretch>
        </p:blipFill>
        <p:spPr bwMode="auto">
          <a:xfrm>
            <a:off x="2157879" y="2880775"/>
            <a:ext cx="156734" cy="8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5" t="58936" r="3970" b="30341"/>
          <a:stretch>
            <a:fillRect/>
          </a:stretch>
        </p:blipFill>
        <p:spPr bwMode="auto">
          <a:xfrm>
            <a:off x="2364378" y="3396784"/>
            <a:ext cx="1428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à coins arrondis 56"/>
          <p:cNvSpPr/>
          <p:nvPr/>
        </p:nvSpPr>
        <p:spPr>
          <a:xfrm>
            <a:off x="259118" y="4050382"/>
            <a:ext cx="2586334" cy="5852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568764" y="465274"/>
            <a:ext cx="2868766" cy="287518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Numération CE1 :</a:t>
            </a:r>
            <a:endParaRPr lang="fr-F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89630" y="507410"/>
            <a:ext cx="471090" cy="245382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7</a:t>
            </a:r>
            <a:endParaRPr lang="fr-FR" b="1" dirty="0"/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" r="73499" b="66043"/>
          <a:stretch>
            <a:fillRect/>
          </a:stretch>
        </p:blipFill>
        <p:spPr bwMode="auto">
          <a:xfrm>
            <a:off x="260351" y="2985993"/>
            <a:ext cx="719137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" r="73499" b="66043"/>
          <a:stretch>
            <a:fillRect/>
          </a:stretch>
        </p:blipFill>
        <p:spPr bwMode="auto">
          <a:xfrm>
            <a:off x="952796" y="2976204"/>
            <a:ext cx="719137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3" t="33916" r="30473" b="16043"/>
          <a:stretch>
            <a:fillRect/>
          </a:stretch>
        </p:blipFill>
        <p:spPr bwMode="auto">
          <a:xfrm>
            <a:off x="6071148" y="2891585"/>
            <a:ext cx="156734" cy="8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3" t="33916" r="30473" b="16043"/>
          <a:stretch>
            <a:fillRect/>
          </a:stretch>
        </p:blipFill>
        <p:spPr bwMode="auto">
          <a:xfrm>
            <a:off x="5184026" y="2909500"/>
            <a:ext cx="156734" cy="8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3" t="33916" r="30473" b="16043"/>
          <a:stretch>
            <a:fillRect/>
          </a:stretch>
        </p:blipFill>
        <p:spPr bwMode="auto">
          <a:xfrm>
            <a:off x="5398058" y="2909499"/>
            <a:ext cx="156734" cy="8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3" t="33916" r="30473" b="16043"/>
          <a:stretch>
            <a:fillRect/>
          </a:stretch>
        </p:blipFill>
        <p:spPr bwMode="auto">
          <a:xfrm>
            <a:off x="5670217" y="2891585"/>
            <a:ext cx="156734" cy="8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3" t="33916" r="30473" b="16043"/>
          <a:stretch>
            <a:fillRect/>
          </a:stretch>
        </p:blipFill>
        <p:spPr bwMode="auto">
          <a:xfrm>
            <a:off x="5892025" y="2901640"/>
            <a:ext cx="156734" cy="8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739" y="5711211"/>
            <a:ext cx="6740524" cy="5651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                           =  </a:t>
            </a:r>
            <a:r>
              <a:rPr lang="fr-FR" sz="2400" b="1" dirty="0" smtClean="0">
                <a:solidFill>
                  <a:srgbClr val="FF0000"/>
                </a:solidFill>
              </a:rPr>
              <a:t>100</a:t>
            </a:r>
            <a:r>
              <a:rPr lang="fr-FR" sz="2400" b="1" dirty="0" smtClean="0"/>
              <a:t> + </a:t>
            </a:r>
            <a:r>
              <a:rPr lang="fr-FR" sz="2400" b="1" dirty="0" smtClean="0">
                <a:solidFill>
                  <a:srgbClr val="00B0F0"/>
                </a:solidFill>
              </a:rPr>
              <a:t>20</a:t>
            </a:r>
            <a:r>
              <a:rPr lang="fr-FR" sz="2400" b="1" dirty="0" smtClean="0"/>
              <a:t> + </a:t>
            </a:r>
            <a:r>
              <a:rPr lang="fr-FR" sz="2400" b="1" dirty="0" smtClean="0">
                <a:solidFill>
                  <a:srgbClr val="00B050"/>
                </a:solidFill>
              </a:rPr>
              <a:t>3</a:t>
            </a:r>
            <a:r>
              <a:rPr lang="fr-FR" sz="2400" b="1" dirty="0" smtClean="0"/>
              <a:t>         </a:t>
            </a:r>
            <a:r>
              <a:rPr lang="fr-FR" sz="2400" dirty="0" smtClean="0"/>
              <a:t>= </a:t>
            </a:r>
            <a:r>
              <a:rPr lang="fr-FR" sz="2400" b="1" dirty="0" smtClean="0">
                <a:solidFill>
                  <a:srgbClr val="FF0000"/>
                </a:solidFill>
              </a:rPr>
              <a:t>1</a:t>
            </a:r>
            <a:r>
              <a:rPr lang="fr-FR" sz="2400" b="1" dirty="0" smtClean="0">
                <a:solidFill>
                  <a:srgbClr val="00B0F0"/>
                </a:solidFill>
              </a:rPr>
              <a:t>2</a:t>
            </a:r>
            <a:r>
              <a:rPr lang="fr-FR" sz="2400" b="1" dirty="0" smtClean="0">
                <a:solidFill>
                  <a:srgbClr val="00B050"/>
                </a:solidFill>
              </a:rPr>
              <a:t>3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6" name="Pentagone 5"/>
          <p:cNvSpPr/>
          <p:nvPr/>
        </p:nvSpPr>
        <p:spPr>
          <a:xfrm>
            <a:off x="166475" y="5790085"/>
            <a:ext cx="762426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Pentagone 74"/>
          <p:cNvSpPr/>
          <p:nvPr/>
        </p:nvSpPr>
        <p:spPr>
          <a:xfrm>
            <a:off x="1736322" y="5787663"/>
            <a:ext cx="432608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Pentagone 73"/>
          <p:cNvSpPr/>
          <p:nvPr/>
        </p:nvSpPr>
        <p:spPr>
          <a:xfrm>
            <a:off x="968414" y="5787663"/>
            <a:ext cx="655158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fr-FR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8739" y="6436418"/>
            <a:ext cx="6740524" cy="5651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                           =  </a:t>
            </a:r>
            <a:r>
              <a:rPr lang="fr-FR" sz="2400" b="1" dirty="0" smtClean="0">
                <a:solidFill>
                  <a:srgbClr val="FF0000"/>
                </a:solidFill>
              </a:rPr>
              <a:t>……</a:t>
            </a:r>
            <a:r>
              <a:rPr lang="fr-FR" sz="2400" b="1" dirty="0" smtClean="0"/>
              <a:t>+ </a:t>
            </a:r>
            <a:r>
              <a:rPr lang="fr-FR" sz="2400" b="1" dirty="0" smtClean="0">
                <a:solidFill>
                  <a:srgbClr val="00B0F0"/>
                </a:solidFill>
              </a:rPr>
              <a:t>…….</a:t>
            </a:r>
            <a:r>
              <a:rPr lang="fr-FR" sz="2400" b="1" dirty="0" smtClean="0"/>
              <a:t> + </a:t>
            </a:r>
            <a:r>
              <a:rPr lang="fr-FR" sz="2400" b="1" dirty="0" smtClean="0">
                <a:solidFill>
                  <a:srgbClr val="00B050"/>
                </a:solidFill>
              </a:rPr>
              <a:t>…… </a:t>
            </a:r>
            <a:r>
              <a:rPr lang="fr-FR" sz="2400" b="1" dirty="0" smtClean="0"/>
              <a:t>        </a:t>
            </a:r>
            <a:r>
              <a:rPr lang="fr-FR" sz="2400" dirty="0" smtClean="0"/>
              <a:t>=  </a:t>
            </a:r>
            <a:r>
              <a:rPr lang="fr-FR" sz="2400" b="1" dirty="0" smtClean="0">
                <a:solidFill>
                  <a:srgbClr val="FF0000"/>
                </a:solidFill>
              </a:rPr>
              <a:t>... </a:t>
            </a:r>
            <a:r>
              <a:rPr lang="fr-FR" sz="2400" b="1" dirty="0" smtClean="0">
                <a:solidFill>
                  <a:srgbClr val="00B0F0"/>
                </a:solidFill>
              </a:rPr>
              <a:t>… </a:t>
            </a:r>
            <a:r>
              <a:rPr lang="fr-FR" sz="2400" b="1" dirty="0" smtClean="0">
                <a:solidFill>
                  <a:srgbClr val="00B050"/>
                </a:solidFill>
              </a:rPr>
              <a:t>…</a:t>
            </a:r>
            <a:endParaRPr lang="fr-FR" sz="2400" b="1" dirty="0">
              <a:solidFill>
                <a:srgbClr val="92D050"/>
              </a:solidFill>
            </a:endParaRPr>
          </a:p>
        </p:txBody>
      </p:sp>
      <p:sp>
        <p:nvSpPr>
          <p:cNvPr id="78" name="Pentagone 77"/>
          <p:cNvSpPr/>
          <p:nvPr/>
        </p:nvSpPr>
        <p:spPr>
          <a:xfrm>
            <a:off x="1022487" y="6516423"/>
            <a:ext cx="655158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fr-F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FR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Pentagone 78"/>
          <p:cNvSpPr/>
          <p:nvPr/>
        </p:nvSpPr>
        <p:spPr>
          <a:xfrm>
            <a:off x="1772430" y="6508972"/>
            <a:ext cx="432608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fr-F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8739" y="7098374"/>
            <a:ext cx="6740524" cy="5651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                           =  </a:t>
            </a:r>
            <a:r>
              <a:rPr lang="fr-FR" sz="2400" b="1" dirty="0" smtClean="0">
                <a:solidFill>
                  <a:srgbClr val="FF0000"/>
                </a:solidFill>
              </a:rPr>
              <a:t>……</a:t>
            </a:r>
            <a:r>
              <a:rPr lang="fr-FR" sz="2400" b="1" dirty="0" smtClean="0"/>
              <a:t>+ </a:t>
            </a:r>
            <a:r>
              <a:rPr lang="fr-FR" sz="2400" b="1" dirty="0" smtClean="0">
                <a:solidFill>
                  <a:srgbClr val="00B0F0"/>
                </a:solidFill>
              </a:rPr>
              <a:t>…….</a:t>
            </a:r>
            <a:r>
              <a:rPr lang="fr-FR" sz="2400" b="1" dirty="0" smtClean="0"/>
              <a:t> + </a:t>
            </a:r>
            <a:r>
              <a:rPr lang="fr-FR" sz="2400" b="1" dirty="0" smtClean="0">
                <a:solidFill>
                  <a:srgbClr val="00B050"/>
                </a:solidFill>
              </a:rPr>
              <a:t>…… </a:t>
            </a:r>
            <a:r>
              <a:rPr lang="fr-FR" sz="2400" b="1" dirty="0" smtClean="0"/>
              <a:t>        </a:t>
            </a:r>
            <a:r>
              <a:rPr lang="fr-FR" sz="2400" dirty="0" smtClean="0"/>
              <a:t>=  </a:t>
            </a:r>
            <a:r>
              <a:rPr lang="fr-FR" sz="2400" b="1" dirty="0" smtClean="0">
                <a:solidFill>
                  <a:srgbClr val="FF0000"/>
                </a:solidFill>
              </a:rPr>
              <a:t>... </a:t>
            </a:r>
            <a:r>
              <a:rPr lang="fr-FR" sz="2400" b="1" dirty="0" smtClean="0">
                <a:solidFill>
                  <a:srgbClr val="00B0F0"/>
                </a:solidFill>
              </a:rPr>
              <a:t>… </a:t>
            </a:r>
            <a:r>
              <a:rPr lang="fr-FR" sz="2400" b="1" dirty="0" smtClean="0">
                <a:solidFill>
                  <a:srgbClr val="00B050"/>
                </a:solidFill>
              </a:rPr>
              <a:t>…</a:t>
            </a:r>
            <a:endParaRPr lang="fr-FR" sz="2400" b="1" dirty="0">
              <a:solidFill>
                <a:srgbClr val="92D05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8739" y="7779575"/>
            <a:ext cx="6740524" cy="5651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                           =  </a:t>
            </a:r>
            <a:r>
              <a:rPr lang="fr-FR" sz="2400" b="1" dirty="0" smtClean="0">
                <a:solidFill>
                  <a:srgbClr val="FF0000"/>
                </a:solidFill>
              </a:rPr>
              <a:t>……</a:t>
            </a:r>
            <a:r>
              <a:rPr lang="fr-FR" sz="2400" b="1" dirty="0" smtClean="0"/>
              <a:t>+ </a:t>
            </a:r>
            <a:r>
              <a:rPr lang="fr-FR" sz="2400" b="1" dirty="0" smtClean="0">
                <a:solidFill>
                  <a:srgbClr val="00B0F0"/>
                </a:solidFill>
              </a:rPr>
              <a:t>…….</a:t>
            </a:r>
            <a:r>
              <a:rPr lang="fr-FR" sz="2400" b="1" dirty="0" smtClean="0"/>
              <a:t> + </a:t>
            </a:r>
            <a:r>
              <a:rPr lang="fr-FR" sz="2400" b="1" dirty="0" smtClean="0">
                <a:solidFill>
                  <a:srgbClr val="00B050"/>
                </a:solidFill>
              </a:rPr>
              <a:t>…… </a:t>
            </a:r>
            <a:r>
              <a:rPr lang="fr-FR" sz="2400" b="1" dirty="0" smtClean="0"/>
              <a:t>        </a:t>
            </a:r>
            <a:r>
              <a:rPr lang="fr-FR" sz="2400" dirty="0" smtClean="0"/>
              <a:t>=  </a:t>
            </a:r>
            <a:r>
              <a:rPr lang="fr-FR" sz="2400" b="1" dirty="0" smtClean="0">
                <a:solidFill>
                  <a:srgbClr val="FF0000"/>
                </a:solidFill>
              </a:rPr>
              <a:t>... </a:t>
            </a:r>
            <a:r>
              <a:rPr lang="fr-FR" sz="2400" b="1" dirty="0" smtClean="0">
                <a:solidFill>
                  <a:srgbClr val="00B0F0"/>
                </a:solidFill>
              </a:rPr>
              <a:t>… </a:t>
            </a:r>
            <a:r>
              <a:rPr lang="fr-FR" sz="2400" b="1" dirty="0" smtClean="0">
                <a:solidFill>
                  <a:srgbClr val="00B050"/>
                </a:solidFill>
              </a:rPr>
              <a:t>…</a:t>
            </a:r>
            <a:endParaRPr lang="fr-FR" sz="2400" b="1" dirty="0">
              <a:solidFill>
                <a:srgbClr val="92D05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1741" y="8460776"/>
            <a:ext cx="6740524" cy="5651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                           =  </a:t>
            </a:r>
            <a:r>
              <a:rPr lang="fr-FR" sz="2400" b="1" dirty="0" smtClean="0">
                <a:solidFill>
                  <a:srgbClr val="FF0000"/>
                </a:solidFill>
              </a:rPr>
              <a:t>……</a:t>
            </a:r>
            <a:r>
              <a:rPr lang="fr-FR" sz="2400" b="1" dirty="0" smtClean="0"/>
              <a:t>+ </a:t>
            </a:r>
            <a:r>
              <a:rPr lang="fr-FR" sz="2400" b="1" dirty="0" smtClean="0">
                <a:solidFill>
                  <a:srgbClr val="00B0F0"/>
                </a:solidFill>
              </a:rPr>
              <a:t>…….</a:t>
            </a:r>
            <a:r>
              <a:rPr lang="fr-FR" sz="2400" b="1" dirty="0" smtClean="0"/>
              <a:t> + </a:t>
            </a:r>
            <a:r>
              <a:rPr lang="fr-FR" sz="2400" b="1" dirty="0" smtClean="0">
                <a:solidFill>
                  <a:srgbClr val="00B050"/>
                </a:solidFill>
              </a:rPr>
              <a:t>…… </a:t>
            </a:r>
            <a:r>
              <a:rPr lang="fr-FR" sz="2400" b="1" dirty="0" smtClean="0"/>
              <a:t>        </a:t>
            </a:r>
            <a:r>
              <a:rPr lang="fr-FR" sz="2400" dirty="0" smtClean="0"/>
              <a:t>=  </a:t>
            </a:r>
            <a:r>
              <a:rPr lang="fr-FR" sz="2400" b="1" dirty="0" smtClean="0">
                <a:solidFill>
                  <a:srgbClr val="FF0000"/>
                </a:solidFill>
              </a:rPr>
              <a:t>... </a:t>
            </a:r>
            <a:r>
              <a:rPr lang="fr-FR" sz="2400" b="1" dirty="0" smtClean="0">
                <a:solidFill>
                  <a:srgbClr val="00B0F0"/>
                </a:solidFill>
              </a:rPr>
              <a:t>… </a:t>
            </a:r>
            <a:r>
              <a:rPr lang="fr-FR" sz="2400" b="1" dirty="0" smtClean="0">
                <a:solidFill>
                  <a:srgbClr val="00B050"/>
                </a:solidFill>
              </a:rPr>
              <a:t>…</a:t>
            </a:r>
            <a:endParaRPr lang="fr-FR" sz="2400" b="1" dirty="0">
              <a:solidFill>
                <a:srgbClr val="92D05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00145" y="9206249"/>
            <a:ext cx="6740524" cy="5651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                           =  </a:t>
            </a:r>
            <a:r>
              <a:rPr lang="fr-FR" sz="2400" b="1" dirty="0" smtClean="0">
                <a:solidFill>
                  <a:srgbClr val="FF0000"/>
                </a:solidFill>
              </a:rPr>
              <a:t>……</a:t>
            </a:r>
            <a:r>
              <a:rPr lang="fr-FR" sz="2400" b="1" dirty="0" smtClean="0"/>
              <a:t>+ </a:t>
            </a:r>
            <a:r>
              <a:rPr lang="fr-FR" sz="2400" b="1" dirty="0" smtClean="0">
                <a:solidFill>
                  <a:srgbClr val="00B0F0"/>
                </a:solidFill>
              </a:rPr>
              <a:t>…….</a:t>
            </a:r>
            <a:r>
              <a:rPr lang="fr-FR" sz="2400" b="1" dirty="0" smtClean="0"/>
              <a:t> + </a:t>
            </a:r>
            <a:r>
              <a:rPr lang="fr-FR" sz="2400" b="1" dirty="0" smtClean="0">
                <a:solidFill>
                  <a:srgbClr val="00B050"/>
                </a:solidFill>
              </a:rPr>
              <a:t>…… </a:t>
            </a:r>
            <a:r>
              <a:rPr lang="fr-FR" sz="2400" b="1" dirty="0" smtClean="0"/>
              <a:t>        </a:t>
            </a:r>
            <a:r>
              <a:rPr lang="fr-FR" sz="2400" dirty="0" smtClean="0"/>
              <a:t>=  </a:t>
            </a:r>
            <a:r>
              <a:rPr lang="fr-FR" sz="2400" b="1" dirty="0" smtClean="0">
                <a:solidFill>
                  <a:srgbClr val="FF0000"/>
                </a:solidFill>
              </a:rPr>
              <a:t>... </a:t>
            </a:r>
            <a:r>
              <a:rPr lang="fr-FR" sz="2400" b="1" dirty="0" smtClean="0">
                <a:solidFill>
                  <a:srgbClr val="00B0F0"/>
                </a:solidFill>
              </a:rPr>
              <a:t>… </a:t>
            </a:r>
            <a:r>
              <a:rPr lang="fr-FR" sz="2400" b="1" dirty="0" smtClean="0">
                <a:solidFill>
                  <a:srgbClr val="00B050"/>
                </a:solidFill>
              </a:rPr>
              <a:t>…</a:t>
            </a:r>
            <a:endParaRPr lang="fr-FR" sz="2400" b="1" dirty="0">
              <a:solidFill>
                <a:srgbClr val="92D050"/>
              </a:solidFill>
            </a:endParaRPr>
          </a:p>
        </p:txBody>
      </p:sp>
      <p:sp>
        <p:nvSpPr>
          <p:cNvPr id="84" name="Pentagone 83"/>
          <p:cNvSpPr/>
          <p:nvPr/>
        </p:nvSpPr>
        <p:spPr>
          <a:xfrm>
            <a:off x="152581" y="7147839"/>
            <a:ext cx="762426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Pentagone 84"/>
          <p:cNvSpPr/>
          <p:nvPr/>
        </p:nvSpPr>
        <p:spPr>
          <a:xfrm>
            <a:off x="134038" y="7843847"/>
            <a:ext cx="762426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Pentagone 86"/>
          <p:cNvSpPr/>
          <p:nvPr/>
        </p:nvSpPr>
        <p:spPr>
          <a:xfrm>
            <a:off x="166475" y="9286254"/>
            <a:ext cx="762426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Pentagone 87"/>
          <p:cNvSpPr/>
          <p:nvPr/>
        </p:nvSpPr>
        <p:spPr>
          <a:xfrm>
            <a:off x="979488" y="7146002"/>
            <a:ext cx="655158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fr-FR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Pentagone 89"/>
          <p:cNvSpPr/>
          <p:nvPr/>
        </p:nvSpPr>
        <p:spPr>
          <a:xfrm>
            <a:off x="951049" y="8536306"/>
            <a:ext cx="655158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fr-FR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Pentagone 90"/>
          <p:cNvSpPr/>
          <p:nvPr/>
        </p:nvSpPr>
        <p:spPr>
          <a:xfrm>
            <a:off x="982407" y="9280077"/>
            <a:ext cx="655158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fr-FR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Pentagone 91"/>
          <p:cNvSpPr/>
          <p:nvPr/>
        </p:nvSpPr>
        <p:spPr>
          <a:xfrm>
            <a:off x="1772430" y="7134407"/>
            <a:ext cx="432608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fr-F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Pentagone 92"/>
          <p:cNvSpPr/>
          <p:nvPr/>
        </p:nvSpPr>
        <p:spPr>
          <a:xfrm>
            <a:off x="1736140" y="7821300"/>
            <a:ext cx="432608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Pentagone 93"/>
          <p:cNvSpPr/>
          <p:nvPr/>
        </p:nvSpPr>
        <p:spPr>
          <a:xfrm>
            <a:off x="1708526" y="8517053"/>
            <a:ext cx="432608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Pentagone 94"/>
          <p:cNvSpPr/>
          <p:nvPr/>
        </p:nvSpPr>
        <p:spPr>
          <a:xfrm>
            <a:off x="1748822" y="9299856"/>
            <a:ext cx="432608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F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Pentagone 95"/>
          <p:cNvSpPr/>
          <p:nvPr/>
        </p:nvSpPr>
        <p:spPr>
          <a:xfrm>
            <a:off x="166475" y="6512911"/>
            <a:ext cx="762426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Pentagone 88"/>
          <p:cNvSpPr/>
          <p:nvPr/>
        </p:nvSpPr>
        <p:spPr>
          <a:xfrm>
            <a:off x="435224" y="4123479"/>
            <a:ext cx="762426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…….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Rectangle à coins arrondis 98"/>
          <p:cNvSpPr/>
          <p:nvPr/>
        </p:nvSpPr>
        <p:spPr>
          <a:xfrm>
            <a:off x="3339128" y="4029210"/>
            <a:ext cx="2709631" cy="5852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6" name="Pentagone 85"/>
          <p:cNvSpPr/>
          <p:nvPr/>
        </p:nvSpPr>
        <p:spPr>
          <a:xfrm>
            <a:off x="3597693" y="4114743"/>
            <a:ext cx="762426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…….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" r="73499" b="66043"/>
          <a:stretch>
            <a:fillRect/>
          </a:stretch>
        </p:blipFill>
        <p:spPr bwMode="auto">
          <a:xfrm>
            <a:off x="4407176" y="2963145"/>
            <a:ext cx="719137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" r="73499" b="66043"/>
          <a:stretch>
            <a:fillRect/>
          </a:stretch>
        </p:blipFill>
        <p:spPr bwMode="auto">
          <a:xfrm>
            <a:off x="3924006" y="3188760"/>
            <a:ext cx="719137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" r="73499" b="66043"/>
          <a:stretch>
            <a:fillRect/>
          </a:stretch>
        </p:blipFill>
        <p:spPr bwMode="auto">
          <a:xfrm>
            <a:off x="3564438" y="3016791"/>
            <a:ext cx="719137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5" t="58936" r="3970" b="30341"/>
          <a:stretch>
            <a:fillRect/>
          </a:stretch>
        </p:blipFill>
        <p:spPr bwMode="auto">
          <a:xfrm>
            <a:off x="6385992" y="3429120"/>
            <a:ext cx="1428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5" t="58936" r="3970" b="30341"/>
          <a:stretch>
            <a:fillRect/>
          </a:stretch>
        </p:blipFill>
        <p:spPr bwMode="auto">
          <a:xfrm>
            <a:off x="6453338" y="3217146"/>
            <a:ext cx="1428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5" t="58936" r="3970" b="30341"/>
          <a:stretch>
            <a:fillRect/>
          </a:stretch>
        </p:blipFill>
        <p:spPr bwMode="auto">
          <a:xfrm>
            <a:off x="6400641" y="3018366"/>
            <a:ext cx="1428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Pentagone 105"/>
          <p:cNvSpPr/>
          <p:nvPr/>
        </p:nvSpPr>
        <p:spPr>
          <a:xfrm>
            <a:off x="4514660" y="4127337"/>
            <a:ext cx="655158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…..</a:t>
            </a:r>
            <a:endParaRPr lang="fr-FR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Pentagone 106"/>
          <p:cNvSpPr/>
          <p:nvPr/>
        </p:nvSpPr>
        <p:spPr>
          <a:xfrm>
            <a:off x="1345788" y="4121486"/>
            <a:ext cx="655158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…..</a:t>
            </a:r>
            <a:endParaRPr lang="fr-FR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" name="Pentagone 107"/>
          <p:cNvSpPr/>
          <p:nvPr/>
        </p:nvSpPr>
        <p:spPr>
          <a:xfrm>
            <a:off x="5300883" y="4120256"/>
            <a:ext cx="432608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fr-F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Pentagone 108"/>
          <p:cNvSpPr/>
          <p:nvPr/>
        </p:nvSpPr>
        <p:spPr>
          <a:xfrm>
            <a:off x="2196540" y="4121486"/>
            <a:ext cx="432608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fr-F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Rectangle à coins arrondis 109"/>
          <p:cNvSpPr/>
          <p:nvPr/>
        </p:nvSpPr>
        <p:spPr>
          <a:xfrm>
            <a:off x="730252" y="4691017"/>
            <a:ext cx="1584361" cy="5852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... </a:t>
            </a:r>
            <a:r>
              <a:rPr lang="fr-FR" sz="2000" b="1" dirty="0">
                <a:solidFill>
                  <a:srgbClr val="00B0F0"/>
                </a:solidFill>
              </a:rPr>
              <a:t>… </a:t>
            </a:r>
            <a:r>
              <a:rPr lang="fr-FR" sz="2000" b="1" dirty="0">
                <a:solidFill>
                  <a:srgbClr val="00B050"/>
                </a:solidFill>
              </a:rPr>
              <a:t>…</a:t>
            </a:r>
            <a:endParaRPr lang="fr-FR" sz="2000" b="1" dirty="0">
              <a:solidFill>
                <a:srgbClr val="92D050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111" name="Rectangle à coins arrondis 110"/>
          <p:cNvSpPr/>
          <p:nvPr/>
        </p:nvSpPr>
        <p:spPr>
          <a:xfrm>
            <a:off x="3892064" y="4659079"/>
            <a:ext cx="1584361" cy="5852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... </a:t>
            </a:r>
            <a:r>
              <a:rPr lang="fr-FR" sz="2000" b="1" dirty="0">
                <a:solidFill>
                  <a:srgbClr val="00B0F0"/>
                </a:solidFill>
              </a:rPr>
              <a:t>… </a:t>
            </a:r>
            <a:r>
              <a:rPr lang="fr-FR" sz="2000" b="1" dirty="0">
                <a:solidFill>
                  <a:srgbClr val="00B050"/>
                </a:solidFill>
              </a:rPr>
              <a:t>…</a:t>
            </a:r>
            <a:endParaRPr lang="fr-FR" sz="2000" b="1" dirty="0">
              <a:solidFill>
                <a:srgbClr val="92D050"/>
              </a:solidFill>
            </a:endParaRP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0049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89085" y="339495"/>
            <a:ext cx="3744912" cy="360362"/>
          </a:xfr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Numération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CE1 </a:t>
            </a:r>
            <a:r>
              <a:rPr lang="fr-FR" sz="2000" b="1" dirty="0">
                <a:solidFill>
                  <a:schemeClr val="accent3">
                    <a:lumMod val="50000"/>
                  </a:schemeClr>
                </a:solidFill>
              </a:rPr>
              <a:t>: Bilan 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n°8</a:t>
            </a:r>
            <a:endParaRPr lang="fr-F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913" y="102883"/>
            <a:ext cx="1800225" cy="1444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prstClr val="black"/>
                </a:solidFill>
              </a:rPr>
              <a:t>Prénom : …………………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88419" y="841342"/>
            <a:ext cx="6580670" cy="1008684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buFontTx/>
              <a:buAutoNum type="arabicPeriod"/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/>
              <a:defRPr/>
            </a:pPr>
            <a:r>
              <a:rPr lang="fr-FR" sz="1400" b="1" u="sng" dirty="0" smtClean="0">
                <a:solidFill>
                  <a:prstClr val="black"/>
                </a:solidFill>
              </a:rPr>
              <a:t>Calcul rapidement :</a:t>
            </a:r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8666" y="1970621"/>
            <a:ext cx="6480175" cy="989012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r>
              <a:rPr lang="fr-FR" sz="1400" b="1" u="sng" dirty="0">
                <a:solidFill>
                  <a:prstClr val="black"/>
                </a:solidFill>
              </a:rPr>
              <a:t>Calcule rapidement </a:t>
            </a:r>
            <a:r>
              <a:rPr lang="fr-FR" sz="1400" b="1" u="sng" dirty="0" smtClean="0">
                <a:solidFill>
                  <a:prstClr val="black"/>
                </a:solidFill>
              </a:rPr>
              <a:t>:</a:t>
            </a: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 </a:t>
            </a: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8914" y="3099091"/>
            <a:ext cx="6480175" cy="1403462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fr-FR" sz="1400" b="1" u="sng" dirty="0">
                <a:solidFill>
                  <a:prstClr val="black"/>
                </a:solidFill>
              </a:rPr>
              <a:t>                                                                                                      </a:t>
            </a:r>
          </a:p>
          <a:p>
            <a:pPr marL="342900" indent="-342900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8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r>
              <a:rPr lang="fr-FR" sz="1400" b="1" u="sng" dirty="0" smtClean="0">
                <a:solidFill>
                  <a:prstClr val="black"/>
                </a:solidFill>
              </a:rPr>
              <a:t>3</a:t>
            </a:r>
            <a:r>
              <a:rPr lang="fr-FR" sz="1400" b="1" u="sng" dirty="0">
                <a:solidFill>
                  <a:prstClr val="black"/>
                </a:solidFill>
              </a:rPr>
              <a:t>. Ecris ces nombres en chiffres :</a:t>
            </a:r>
          </a:p>
          <a:p>
            <a:pPr marL="342900" indent="-342900" algn="ctr">
              <a:defRPr/>
            </a:pPr>
            <a:endParaRPr lang="fr-FR" sz="600" b="1" u="sng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  seize  :  </a:t>
            </a:r>
            <a:r>
              <a:rPr lang="fr-FR" sz="1100" b="1" dirty="0">
                <a:solidFill>
                  <a:prstClr val="black"/>
                </a:solidFill>
              </a:rPr>
              <a:t>……………………….……</a:t>
            </a:r>
            <a:r>
              <a:rPr lang="fr-FR" sz="1400" b="1" dirty="0">
                <a:solidFill>
                  <a:prstClr val="black"/>
                </a:solidFill>
              </a:rPr>
              <a:t>		quarante  : ……………………….……</a:t>
            </a: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  soixante-douze :  </a:t>
            </a:r>
            <a:r>
              <a:rPr lang="fr-FR" sz="1100" b="1" dirty="0">
                <a:solidFill>
                  <a:prstClr val="black"/>
                </a:solidFill>
              </a:rPr>
              <a:t>……………………….……</a:t>
            </a:r>
            <a:r>
              <a:rPr lang="fr-FR" sz="1400" b="1" dirty="0">
                <a:solidFill>
                  <a:prstClr val="black"/>
                </a:solidFill>
              </a:rPr>
              <a:t>	                  trente-deux  : ……………………….……</a:t>
            </a: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 quatre-vingt-treize:  </a:t>
            </a:r>
            <a:r>
              <a:rPr lang="fr-FR" sz="1100" b="1" dirty="0">
                <a:solidFill>
                  <a:prstClr val="black"/>
                </a:solidFill>
              </a:rPr>
              <a:t>……………………….……</a:t>
            </a:r>
            <a:r>
              <a:rPr lang="fr-FR" sz="1400" b="1" dirty="0">
                <a:solidFill>
                  <a:prstClr val="black"/>
                </a:solidFill>
              </a:rPr>
              <a:t>                         vingt-six: ……………………….…… cinquante-huit:  </a:t>
            </a:r>
            <a:r>
              <a:rPr lang="fr-FR" sz="1100" b="1" dirty="0">
                <a:solidFill>
                  <a:prstClr val="black"/>
                </a:solidFill>
              </a:rPr>
              <a:t>……………………….……</a:t>
            </a:r>
            <a:r>
              <a:rPr lang="fr-FR" sz="1400" b="1" dirty="0">
                <a:solidFill>
                  <a:prstClr val="black"/>
                </a:solidFill>
              </a:rPr>
              <a:t>	        quatre-vingt-sept  : ……………………….……</a:t>
            </a: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  </a:t>
            </a: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8420" y="4642011"/>
            <a:ext cx="6671196" cy="5173322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r>
              <a:rPr lang="fr-FR" sz="1400" b="1" u="sng" dirty="0" smtClean="0">
                <a:solidFill>
                  <a:prstClr val="black"/>
                </a:solidFill>
              </a:rPr>
              <a:t>4. Quels sont ces nombres :</a:t>
            </a: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  </a:t>
            </a: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764" y="2126039"/>
            <a:ext cx="1800225" cy="754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10 </a:t>
            </a:r>
            <a:r>
              <a:rPr lang="fr-FR" sz="1200" dirty="0">
                <a:solidFill>
                  <a:prstClr val="black"/>
                </a:solidFill>
              </a:rPr>
              <a:t>+ </a:t>
            </a:r>
            <a:r>
              <a:rPr lang="fr-FR" sz="1200" dirty="0" smtClean="0">
                <a:solidFill>
                  <a:prstClr val="black"/>
                </a:solidFill>
              </a:rPr>
              <a:t>20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30 </a:t>
            </a:r>
            <a:r>
              <a:rPr lang="fr-FR" sz="1200" dirty="0">
                <a:solidFill>
                  <a:prstClr val="black"/>
                </a:solidFill>
              </a:rPr>
              <a:t>+ </a:t>
            </a:r>
            <a:r>
              <a:rPr lang="fr-FR" sz="1200" dirty="0" smtClean="0">
                <a:solidFill>
                  <a:prstClr val="black"/>
                </a:solidFill>
              </a:rPr>
              <a:t>30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50 </a:t>
            </a:r>
            <a:r>
              <a:rPr lang="fr-FR" sz="1200" dirty="0">
                <a:solidFill>
                  <a:prstClr val="black"/>
                </a:solidFill>
              </a:rPr>
              <a:t>+ </a:t>
            </a:r>
            <a:r>
              <a:rPr lang="fr-FR" sz="1200" dirty="0" smtClean="0">
                <a:solidFill>
                  <a:prstClr val="black"/>
                </a:solidFill>
              </a:rPr>
              <a:t>50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56139" y="2165642"/>
            <a:ext cx="1800225" cy="754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20 </a:t>
            </a:r>
            <a:r>
              <a:rPr lang="fr-FR" sz="1200" dirty="0">
                <a:solidFill>
                  <a:prstClr val="black"/>
                </a:solidFill>
              </a:rPr>
              <a:t>+ </a:t>
            </a:r>
            <a:r>
              <a:rPr lang="fr-FR" sz="1200" dirty="0" smtClean="0">
                <a:solidFill>
                  <a:prstClr val="black"/>
                </a:solidFill>
              </a:rPr>
              <a:t>60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10 </a:t>
            </a:r>
            <a:r>
              <a:rPr lang="fr-FR" sz="1200" dirty="0">
                <a:solidFill>
                  <a:prstClr val="black"/>
                </a:solidFill>
              </a:rPr>
              <a:t>+ 10 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40</a:t>
            </a:r>
            <a:r>
              <a:rPr lang="fr-FR" sz="1200" dirty="0" smtClean="0">
                <a:solidFill>
                  <a:prstClr val="black"/>
                </a:solidFill>
              </a:rPr>
              <a:t> </a:t>
            </a:r>
            <a:r>
              <a:rPr lang="fr-FR" sz="1200" dirty="0">
                <a:solidFill>
                  <a:prstClr val="black"/>
                </a:solidFill>
              </a:rPr>
              <a:t>+ </a:t>
            </a:r>
            <a:r>
              <a:rPr lang="fr-FR" sz="1200" dirty="0" smtClean="0">
                <a:solidFill>
                  <a:prstClr val="black"/>
                </a:solidFill>
              </a:rPr>
              <a:t>30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77907" y="2194153"/>
            <a:ext cx="1800225" cy="715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20+ 30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70 + 10= </a:t>
            </a:r>
            <a:r>
              <a:rPr lang="fr-FR" sz="1200" dirty="0">
                <a:solidFill>
                  <a:prstClr val="black"/>
                </a:solidFill>
              </a:rPr>
              <a:t>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40 </a:t>
            </a:r>
            <a:r>
              <a:rPr lang="fr-FR" sz="1200" dirty="0">
                <a:solidFill>
                  <a:prstClr val="black"/>
                </a:solidFill>
              </a:rPr>
              <a:t>+ </a:t>
            </a:r>
            <a:r>
              <a:rPr lang="fr-FR" sz="1200" dirty="0" smtClean="0">
                <a:solidFill>
                  <a:prstClr val="black"/>
                </a:solidFill>
              </a:rPr>
              <a:t>40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33838" y="1048737"/>
            <a:ext cx="1800225" cy="754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10 + 6 = </a:t>
            </a:r>
            <a:r>
              <a:rPr lang="fr-FR" sz="1200" dirty="0">
                <a:solidFill>
                  <a:prstClr val="black"/>
                </a:solidFill>
              </a:rPr>
              <a:t>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30 </a:t>
            </a:r>
            <a:r>
              <a:rPr lang="fr-FR" sz="1200" dirty="0">
                <a:solidFill>
                  <a:prstClr val="black"/>
                </a:solidFill>
              </a:rPr>
              <a:t>+ </a:t>
            </a:r>
            <a:r>
              <a:rPr lang="fr-FR" sz="1200" dirty="0" smtClean="0">
                <a:solidFill>
                  <a:prstClr val="black"/>
                </a:solidFill>
              </a:rPr>
              <a:t>4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50 </a:t>
            </a:r>
            <a:r>
              <a:rPr lang="fr-FR" sz="1200" dirty="0">
                <a:solidFill>
                  <a:prstClr val="black"/>
                </a:solidFill>
              </a:rPr>
              <a:t>+ </a:t>
            </a:r>
            <a:r>
              <a:rPr lang="fr-FR" sz="1200" dirty="0" smtClean="0">
                <a:solidFill>
                  <a:prstClr val="black"/>
                </a:solidFill>
              </a:rPr>
              <a:t>9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402158" y="1048737"/>
            <a:ext cx="1800225" cy="754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70 + 8 = </a:t>
            </a:r>
            <a:r>
              <a:rPr lang="fr-FR" sz="1200" dirty="0">
                <a:solidFill>
                  <a:prstClr val="black"/>
                </a:solidFill>
              </a:rPr>
              <a:t>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60 </a:t>
            </a:r>
            <a:r>
              <a:rPr lang="fr-FR" sz="1200" dirty="0">
                <a:solidFill>
                  <a:prstClr val="black"/>
                </a:solidFill>
              </a:rPr>
              <a:t>+ </a:t>
            </a:r>
            <a:r>
              <a:rPr lang="fr-FR" sz="1200" dirty="0" smtClean="0">
                <a:solidFill>
                  <a:prstClr val="black"/>
                </a:solidFill>
              </a:rPr>
              <a:t>1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20 </a:t>
            </a:r>
            <a:r>
              <a:rPr lang="fr-FR" sz="1200" dirty="0">
                <a:solidFill>
                  <a:prstClr val="black"/>
                </a:solidFill>
              </a:rPr>
              <a:t>+ </a:t>
            </a:r>
            <a:r>
              <a:rPr lang="fr-FR" sz="1200" dirty="0" smtClean="0">
                <a:solidFill>
                  <a:prstClr val="black"/>
                </a:solidFill>
              </a:rPr>
              <a:t>9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459705" y="1022225"/>
            <a:ext cx="1800225" cy="754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40 + 7 = </a:t>
            </a:r>
            <a:r>
              <a:rPr lang="fr-FR" sz="1200" dirty="0">
                <a:solidFill>
                  <a:prstClr val="black"/>
                </a:solidFill>
              </a:rPr>
              <a:t>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80 </a:t>
            </a:r>
            <a:r>
              <a:rPr lang="fr-FR" sz="1200" dirty="0">
                <a:solidFill>
                  <a:prstClr val="black"/>
                </a:solidFill>
              </a:rPr>
              <a:t>+ </a:t>
            </a:r>
            <a:r>
              <a:rPr lang="fr-FR" sz="1200" dirty="0">
                <a:solidFill>
                  <a:prstClr val="black"/>
                </a:solidFill>
              </a:rPr>
              <a:t>2</a:t>
            </a:r>
            <a:r>
              <a:rPr lang="fr-FR" sz="1200" dirty="0" smtClean="0">
                <a:solidFill>
                  <a:prstClr val="black"/>
                </a:solidFill>
              </a:rPr>
              <a:t>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10 </a:t>
            </a:r>
            <a:r>
              <a:rPr lang="fr-FR" sz="1200" dirty="0">
                <a:solidFill>
                  <a:prstClr val="black"/>
                </a:solidFill>
              </a:rPr>
              <a:t>+ </a:t>
            </a:r>
            <a:r>
              <a:rPr lang="fr-FR" sz="1200" dirty="0" smtClean="0">
                <a:solidFill>
                  <a:prstClr val="black"/>
                </a:solidFill>
              </a:rPr>
              <a:t>5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8913" y="4700911"/>
            <a:ext cx="2088994" cy="2047129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defRPr/>
            </a:pPr>
            <a:endParaRPr lang="fr-FR" b="1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b="1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b="1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b="1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b="1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b="1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……………..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24" y="4847493"/>
            <a:ext cx="1547293" cy="1649187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2417044" y="4967130"/>
            <a:ext cx="2088994" cy="2047129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defRPr/>
            </a:pPr>
            <a:endParaRPr lang="fr-FR" b="1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b="1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b="1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b="1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b="1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b="1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……………..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78155" y="7014259"/>
            <a:ext cx="2088994" cy="269323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defRPr/>
            </a:pPr>
            <a:endParaRPr lang="fr-FR" b="1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b="1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b="1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b="1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b="1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b="1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ctr">
              <a:defRPr/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……………..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379521" y="7294538"/>
            <a:ext cx="2088994" cy="235886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defRPr/>
            </a:pPr>
            <a:endParaRPr lang="fr-FR" b="1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b="1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b="1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b="1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b="1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b="1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……………..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580095" y="7014259"/>
            <a:ext cx="2088994" cy="269323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defRPr/>
            </a:pPr>
            <a:endParaRPr lang="fr-FR" b="1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b="1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b="1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b="1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b="1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b="1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ctr">
              <a:defRPr/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……………..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583777" y="4734500"/>
            <a:ext cx="2088994" cy="2047129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defRPr/>
            </a:pPr>
            <a:endParaRPr lang="fr-FR" b="1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b="1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b="1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b="1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b="1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b="1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……………..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724" y="5009029"/>
            <a:ext cx="1699388" cy="173901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963" y="4815515"/>
            <a:ext cx="1454841" cy="171314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245" y="7228672"/>
            <a:ext cx="1530329" cy="1856194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9738" y="7112678"/>
            <a:ext cx="1142364" cy="1925969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8568" y="7522938"/>
            <a:ext cx="1858346" cy="141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1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351" y="560388"/>
            <a:ext cx="1800225" cy="1444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/>
              <a:t>Prénom : …………………</a:t>
            </a:r>
          </a:p>
        </p:txBody>
      </p:sp>
      <p:sp>
        <p:nvSpPr>
          <p:cNvPr id="3" name="Sous-titre 2"/>
          <p:cNvSpPr txBox="1">
            <a:spLocks/>
          </p:cNvSpPr>
          <p:nvPr/>
        </p:nvSpPr>
        <p:spPr>
          <a:xfrm>
            <a:off x="1557338" y="127795"/>
            <a:ext cx="3744912" cy="360362"/>
          </a:xfrm>
          <a:prstGeom prst="rect">
            <a:avLst/>
          </a:prstGeom>
          <a:ln w="3810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Numération CE1 </a:t>
            </a:r>
            <a:r>
              <a:rPr lang="fr-FR" sz="2000" b="1" dirty="0">
                <a:solidFill>
                  <a:schemeClr val="accent3">
                    <a:lumMod val="50000"/>
                  </a:schemeClr>
                </a:solidFill>
              </a:rPr>
              <a:t>: Bilan 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n°9</a:t>
            </a:r>
            <a:endParaRPr lang="fr-F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0662" y="884237"/>
            <a:ext cx="6481763" cy="1512887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900" b="1" u="sng" dirty="0"/>
          </a:p>
          <a:p>
            <a:pPr marL="342900" indent="-342900" algn="ctr">
              <a:defRPr/>
            </a:pPr>
            <a:r>
              <a:rPr lang="fr-FR" sz="1400" b="1" u="sng" dirty="0"/>
              <a:t> </a:t>
            </a:r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800" b="1" u="sng" dirty="0"/>
          </a:p>
          <a:p>
            <a:pPr marL="342900" indent="-342900" algn="ctr">
              <a:defRPr/>
            </a:pPr>
            <a:r>
              <a:rPr lang="fr-FR" sz="1400" dirty="0"/>
              <a:t> 	 </a:t>
            </a:r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>
              <a:defRPr/>
            </a:pPr>
            <a:endParaRPr lang="fr-FR" sz="1400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</p:txBody>
      </p:sp>
      <p:sp>
        <p:nvSpPr>
          <p:cNvPr id="37" name="Rectangle 36"/>
          <p:cNvSpPr/>
          <p:nvPr/>
        </p:nvSpPr>
        <p:spPr>
          <a:xfrm>
            <a:off x="260350" y="2576512"/>
            <a:ext cx="6408738" cy="2232028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900" b="1" u="sng" dirty="0"/>
          </a:p>
          <a:p>
            <a:pPr marL="342900" indent="-342900" algn="ctr">
              <a:defRPr/>
            </a:pPr>
            <a:r>
              <a:rPr lang="fr-FR" sz="1400" b="1" u="sng" dirty="0"/>
              <a:t> </a:t>
            </a:r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800" b="1" u="sng" dirty="0"/>
          </a:p>
          <a:p>
            <a:pPr marL="342900" indent="-342900" algn="ctr">
              <a:defRPr/>
            </a:pPr>
            <a:r>
              <a:rPr lang="fr-FR" sz="1400" dirty="0"/>
              <a:t> 	 </a:t>
            </a:r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>
              <a:defRPr/>
            </a:pPr>
            <a:endParaRPr lang="fr-FR" sz="1400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</p:txBody>
      </p:sp>
      <p:sp>
        <p:nvSpPr>
          <p:cNvPr id="38" name="Rectangle 37"/>
          <p:cNvSpPr/>
          <p:nvPr/>
        </p:nvSpPr>
        <p:spPr>
          <a:xfrm>
            <a:off x="307251" y="4974163"/>
            <a:ext cx="6337300" cy="1546256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900" b="1" u="sng" dirty="0"/>
          </a:p>
          <a:p>
            <a:pPr marL="342900" indent="-342900" algn="ctr">
              <a:defRPr/>
            </a:pPr>
            <a:r>
              <a:rPr lang="fr-FR" sz="1400" b="1" u="sng" dirty="0"/>
              <a:t> </a:t>
            </a:r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800" b="1" u="sng" dirty="0"/>
          </a:p>
          <a:p>
            <a:pPr marL="342900" indent="-342900" algn="ctr">
              <a:defRPr/>
            </a:pPr>
            <a:r>
              <a:rPr lang="fr-FR" sz="1400" dirty="0"/>
              <a:t> 	 </a:t>
            </a:r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>
              <a:defRPr/>
            </a:pPr>
            <a:endParaRPr lang="fr-FR" sz="1400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</p:txBody>
      </p:sp>
      <p:sp>
        <p:nvSpPr>
          <p:cNvPr id="13" name="Rectangle 12"/>
          <p:cNvSpPr/>
          <p:nvPr/>
        </p:nvSpPr>
        <p:spPr>
          <a:xfrm>
            <a:off x="2492376" y="1281114"/>
            <a:ext cx="1871663" cy="1428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28600" indent="-228600" algn="ctr" eaLnBrk="1" hangingPunct="1">
              <a:buAutoNum type="arabicPeriod"/>
              <a:defRPr/>
            </a:pPr>
            <a:r>
              <a:rPr lang="fr-FR" sz="1200" b="1" u="sng" dirty="0" smtClean="0"/>
              <a:t>Complète </a:t>
            </a:r>
            <a:r>
              <a:rPr lang="fr-FR" sz="1200" b="1" u="sng" dirty="0"/>
              <a:t>le tableau</a:t>
            </a:r>
            <a:r>
              <a:rPr lang="fr-FR" sz="1200" b="1" u="sng" dirty="0" smtClean="0"/>
              <a:t>:</a:t>
            </a:r>
          </a:p>
          <a:p>
            <a:pPr marL="228600" indent="-228600" algn="ctr" eaLnBrk="1" hangingPunct="1">
              <a:buAutoNum type="arabicPeriod"/>
              <a:defRPr/>
            </a:pPr>
            <a:endParaRPr lang="fr-FR" sz="1200" b="1" u="sng" dirty="0"/>
          </a:p>
          <a:p>
            <a:pPr marL="228600" indent="-228600" algn="ctr" eaLnBrk="1" hangingPunct="1">
              <a:buAutoNum type="arabicPeriod"/>
              <a:defRPr/>
            </a:pPr>
            <a:endParaRPr lang="fr-FR" sz="1200" b="1" u="sng" dirty="0" smtClean="0"/>
          </a:p>
          <a:p>
            <a:pPr marL="228600" indent="-228600" algn="ctr" eaLnBrk="1" hangingPunct="1">
              <a:buAutoNum type="arabicPeriod"/>
              <a:defRPr/>
            </a:pPr>
            <a:endParaRPr lang="fr-FR" sz="1200" b="1" u="sng" dirty="0"/>
          </a:p>
          <a:p>
            <a:pPr algn="ctr" eaLnBrk="1" hangingPunct="1">
              <a:defRPr/>
            </a:pPr>
            <a:r>
              <a:rPr lang="fr-FR" sz="1200" b="1" u="sng" dirty="0" smtClean="0"/>
              <a:t>  </a:t>
            </a:r>
            <a:endParaRPr lang="fr-FR" sz="1200" b="1" u="sng" dirty="0"/>
          </a:p>
        </p:txBody>
      </p:sp>
      <p:sp>
        <p:nvSpPr>
          <p:cNvPr id="16" name="Rectangle 15"/>
          <p:cNvSpPr/>
          <p:nvPr/>
        </p:nvSpPr>
        <p:spPr>
          <a:xfrm>
            <a:off x="1990725" y="5096670"/>
            <a:ext cx="3311525" cy="1444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u="sng" dirty="0"/>
              <a:t>3. Range ces nombres dans l’ordre croissant :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0350" y="6642926"/>
            <a:ext cx="6481763" cy="1598249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900" b="1" u="sng" dirty="0"/>
          </a:p>
          <a:p>
            <a:pPr marL="342900" indent="-342900" algn="ctr">
              <a:defRPr/>
            </a:pPr>
            <a:r>
              <a:rPr lang="fr-FR" sz="1400" b="1" u="sng" dirty="0"/>
              <a:t> </a:t>
            </a:r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800" b="1" u="sng" dirty="0"/>
          </a:p>
          <a:p>
            <a:pPr marL="342900" indent="-342900" algn="ctr">
              <a:defRPr/>
            </a:pPr>
            <a:r>
              <a:rPr lang="fr-FR" sz="1400" dirty="0"/>
              <a:t> 	 </a:t>
            </a:r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>
              <a:defRPr/>
            </a:pPr>
            <a:endParaRPr lang="fr-FR" sz="1400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</p:txBody>
      </p:sp>
      <p:sp>
        <p:nvSpPr>
          <p:cNvPr id="22" name="Rectangle 21"/>
          <p:cNvSpPr/>
          <p:nvPr/>
        </p:nvSpPr>
        <p:spPr>
          <a:xfrm>
            <a:off x="1804987" y="7588632"/>
            <a:ext cx="3313112" cy="1444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u="sng" dirty="0"/>
              <a:t>4. </a:t>
            </a:r>
            <a:r>
              <a:rPr lang="fr-FR" sz="1200" b="1" u="sng" dirty="0"/>
              <a:t>Range ces nombres dans l’ordre décroissant </a:t>
            </a:r>
            <a:r>
              <a:rPr lang="fr-FR" sz="1200" b="1" u="sng" dirty="0" smtClean="0"/>
              <a:t>:</a:t>
            </a:r>
          </a:p>
          <a:p>
            <a:pPr algn="ctr" eaLnBrk="1" hangingPunct="1">
              <a:defRPr/>
            </a:pPr>
            <a:endParaRPr lang="fr-FR" sz="1200" b="1" u="sng" dirty="0"/>
          </a:p>
          <a:p>
            <a:pPr algn="ctr" eaLnBrk="1" hangingPunct="1">
              <a:defRPr/>
            </a:pPr>
            <a:endParaRPr lang="fr-FR" sz="1200" b="1" u="sng" dirty="0" smtClean="0"/>
          </a:p>
          <a:p>
            <a:pPr algn="ctr" eaLnBrk="1" hangingPunct="1">
              <a:defRPr/>
            </a:pPr>
            <a:endParaRPr lang="fr-FR" sz="1200" b="1" u="sng" dirty="0" smtClean="0"/>
          </a:p>
          <a:p>
            <a:pPr algn="ctr" eaLnBrk="1" hangingPunct="1">
              <a:defRPr/>
            </a:pPr>
            <a:endParaRPr lang="fr-FR" sz="1200" b="1" u="sng" dirty="0"/>
          </a:p>
          <a:p>
            <a:pPr algn="ctr" eaLnBrk="1" hangingPunct="1">
              <a:defRPr/>
            </a:pPr>
            <a:endParaRPr lang="fr-FR" sz="1200" b="1" u="sng" dirty="0" smtClean="0"/>
          </a:p>
          <a:p>
            <a:pPr algn="ctr" eaLnBrk="1" hangingPunct="1">
              <a:defRPr/>
            </a:pPr>
            <a:endParaRPr lang="fr-FR" sz="1200" b="1" u="sng" dirty="0"/>
          </a:p>
          <a:p>
            <a:pPr algn="ctr" eaLnBrk="1" hangingPunct="1">
              <a:defRPr/>
            </a:pPr>
            <a:endParaRPr lang="fr-FR" sz="1200" b="1" u="sng" dirty="0" smtClean="0"/>
          </a:p>
          <a:p>
            <a:pPr algn="ctr" eaLnBrk="1" hangingPunct="1">
              <a:defRPr/>
            </a:pPr>
            <a:endParaRPr lang="fr-FR" sz="1200" b="1" u="sng" dirty="0"/>
          </a:p>
          <a:p>
            <a:pPr algn="ctr" eaLnBrk="1" hangingPunct="1">
              <a:defRPr/>
            </a:pPr>
            <a:endParaRPr lang="fr-FR" sz="1200" b="1" u="sng" dirty="0" smtClean="0"/>
          </a:p>
          <a:p>
            <a:pPr algn="ctr" eaLnBrk="1" hangingPunct="1">
              <a:defRPr/>
            </a:pPr>
            <a:r>
              <a:rPr lang="fr-FR" sz="1200" b="1" u="sng" dirty="0" smtClean="0"/>
              <a:t> </a:t>
            </a:r>
            <a:endParaRPr lang="fr-FR" sz="1200" b="1" u="sng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783" y="1065210"/>
            <a:ext cx="3494848" cy="133191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59" y="2661802"/>
            <a:ext cx="5737270" cy="19970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463" y="5320787"/>
            <a:ext cx="4798524" cy="119963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964" y="6867043"/>
            <a:ext cx="4924023" cy="127345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09689" y="8352638"/>
            <a:ext cx="6434862" cy="1403408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900" b="1" u="sng" dirty="0"/>
          </a:p>
          <a:p>
            <a:pPr marL="342900" indent="-342900" algn="ctr">
              <a:defRPr/>
            </a:pPr>
            <a:r>
              <a:rPr lang="fr-FR" sz="1400" b="1" u="sng" dirty="0"/>
              <a:t> </a:t>
            </a:r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800" b="1" u="sng" dirty="0"/>
          </a:p>
          <a:p>
            <a:pPr marL="342900" indent="-342900" algn="ctr">
              <a:defRPr/>
            </a:pPr>
            <a:r>
              <a:rPr lang="fr-FR" sz="1400" dirty="0"/>
              <a:t> 	 </a:t>
            </a:r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>
              <a:defRPr/>
            </a:pPr>
            <a:endParaRPr lang="fr-FR" sz="1400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251" y="8454683"/>
            <a:ext cx="5943078" cy="114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43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351" y="560388"/>
            <a:ext cx="1800225" cy="1444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/>
              <a:t>Prénom : …………………</a:t>
            </a:r>
          </a:p>
        </p:txBody>
      </p:sp>
      <p:sp>
        <p:nvSpPr>
          <p:cNvPr id="3" name="Sous-titre 2"/>
          <p:cNvSpPr txBox="1">
            <a:spLocks/>
          </p:cNvSpPr>
          <p:nvPr/>
        </p:nvSpPr>
        <p:spPr>
          <a:xfrm>
            <a:off x="1557338" y="127795"/>
            <a:ext cx="3744912" cy="360362"/>
          </a:xfrm>
          <a:prstGeom prst="rect">
            <a:avLst/>
          </a:prstGeom>
          <a:ln w="3810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Numération CE1 </a:t>
            </a:r>
            <a:r>
              <a:rPr lang="fr-FR" sz="2000" b="1" dirty="0">
                <a:solidFill>
                  <a:schemeClr val="accent3">
                    <a:lumMod val="50000"/>
                  </a:schemeClr>
                </a:solidFill>
              </a:rPr>
              <a:t>: Bilan 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n°10</a:t>
            </a:r>
            <a:endParaRPr lang="fr-F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0662" y="884237"/>
            <a:ext cx="6481763" cy="1512887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900" b="1" u="sng" dirty="0"/>
          </a:p>
          <a:p>
            <a:pPr marL="342900" indent="-342900" algn="ctr">
              <a:defRPr/>
            </a:pPr>
            <a:r>
              <a:rPr lang="fr-FR" sz="1400" b="1" u="sng" dirty="0"/>
              <a:t> </a:t>
            </a:r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800" b="1" u="sng" dirty="0"/>
          </a:p>
          <a:p>
            <a:pPr marL="342900" indent="-342900" algn="ctr">
              <a:defRPr/>
            </a:pPr>
            <a:r>
              <a:rPr lang="fr-FR" sz="1400" dirty="0"/>
              <a:t> 	 </a:t>
            </a:r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>
              <a:defRPr/>
            </a:pPr>
            <a:endParaRPr lang="fr-FR" sz="1400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</p:txBody>
      </p:sp>
      <p:sp>
        <p:nvSpPr>
          <p:cNvPr id="37" name="Rectangle 36"/>
          <p:cNvSpPr/>
          <p:nvPr/>
        </p:nvSpPr>
        <p:spPr>
          <a:xfrm>
            <a:off x="260350" y="2576512"/>
            <a:ext cx="6408738" cy="2232028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900" b="1" u="sng" dirty="0"/>
          </a:p>
          <a:p>
            <a:pPr marL="342900" indent="-342900" algn="ctr">
              <a:defRPr/>
            </a:pPr>
            <a:r>
              <a:rPr lang="fr-FR" sz="1400" b="1" u="sng" dirty="0"/>
              <a:t> </a:t>
            </a:r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800" b="1" u="sng" dirty="0"/>
          </a:p>
          <a:p>
            <a:pPr marL="342900" indent="-342900" algn="ctr">
              <a:defRPr/>
            </a:pPr>
            <a:r>
              <a:rPr lang="fr-FR" sz="1400" dirty="0"/>
              <a:t> 	 </a:t>
            </a:r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>
              <a:defRPr/>
            </a:pPr>
            <a:endParaRPr lang="fr-FR" sz="1400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</p:txBody>
      </p:sp>
      <p:sp>
        <p:nvSpPr>
          <p:cNvPr id="38" name="Rectangle 37"/>
          <p:cNvSpPr/>
          <p:nvPr/>
        </p:nvSpPr>
        <p:spPr>
          <a:xfrm>
            <a:off x="307251" y="4974163"/>
            <a:ext cx="6337300" cy="1546256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900" b="1" u="sng" dirty="0"/>
          </a:p>
          <a:p>
            <a:pPr marL="342900" indent="-342900" algn="ctr">
              <a:defRPr/>
            </a:pPr>
            <a:r>
              <a:rPr lang="fr-FR" sz="1400" b="1" u="sng" dirty="0"/>
              <a:t> </a:t>
            </a:r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800" b="1" u="sng" dirty="0"/>
          </a:p>
          <a:p>
            <a:pPr marL="342900" indent="-342900" algn="ctr">
              <a:defRPr/>
            </a:pPr>
            <a:r>
              <a:rPr lang="fr-FR" sz="1400" dirty="0"/>
              <a:t> 	 </a:t>
            </a:r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>
              <a:defRPr/>
            </a:pPr>
            <a:endParaRPr lang="fr-FR" sz="1400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</p:txBody>
      </p:sp>
      <p:sp>
        <p:nvSpPr>
          <p:cNvPr id="13" name="Rectangle 12"/>
          <p:cNvSpPr/>
          <p:nvPr/>
        </p:nvSpPr>
        <p:spPr>
          <a:xfrm>
            <a:off x="2492376" y="1281114"/>
            <a:ext cx="1871663" cy="1428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28600" indent="-228600" algn="ctr" eaLnBrk="1" hangingPunct="1">
              <a:buAutoNum type="arabicPeriod"/>
              <a:defRPr/>
            </a:pPr>
            <a:r>
              <a:rPr lang="fr-FR" sz="1200" b="1" u="sng" dirty="0" smtClean="0"/>
              <a:t>Complète </a:t>
            </a:r>
            <a:r>
              <a:rPr lang="fr-FR" sz="1200" b="1" u="sng" dirty="0"/>
              <a:t>le tableau</a:t>
            </a:r>
            <a:r>
              <a:rPr lang="fr-FR" sz="1200" b="1" u="sng" dirty="0" smtClean="0"/>
              <a:t>:</a:t>
            </a:r>
          </a:p>
          <a:p>
            <a:pPr marL="228600" indent="-228600" algn="ctr" eaLnBrk="1" hangingPunct="1">
              <a:buAutoNum type="arabicPeriod"/>
              <a:defRPr/>
            </a:pPr>
            <a:endParaRPr lang="fr-FR" sz="1200" b="1" u="sng" dirty="0"/>
          </a:p>
          <a:p>
            <a:pPr marL="228600" indent="-228600" algn="ctr" eaLnBrk="1" hangingPunct="1">
              <a:buAutoNum type="arabicPeriod"/>
              <a:defRPr/>
            </a:pPr>
            <a:endParaRPr lang="fr-FR" sz="1200" b="1" u="sng" dirty="0" smtClean="0"/>
          </a:p>
          <a:p>
            <a:pPr marL="228600" indent="-228600" algn="ctr" eaLnBrk="1" hangingPunct="1">
              <a:buAutoNum type="arabicPeriod"/>
              <a:defRPr/>
            </a:pPr>
            <a:endParaRPr lang="fr-FR" sz="1200" b="1" u="sng" dirty="0"/>
          </a:p>
          <a:p>
            <a:pPr algn="ctr" eaLnBrk="1" hangingPunct="1">
              <a:defRPr/>
            </a:pPr>
            <a:r>
              <a:rPr lang="fr-FR" sz="1200" b="1" u="sng" dirty="0" smtClean="0"/>
              <a:t>  </a:t>
            </a:r>
            <a:endParaRPr lang="fr-FR" sz="1200" b="1" u="sng" dirty="0"/>
          </a:p>
        </p:txBody>
      </p:sp>
      <p:sp>
        <p:nvSpPr>
          <p:cNvPr id="16" name="Rectangle 15"/>
          <p:cNvSpPr/>
          <p:nvPr/>
        </p:nvSpPr>
        <p:spPr>
          <a:xfrm>
            <a:off x="1990725" y="5096670"/>
            <a:ext cx="3311525" cy="1444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u="sng" dirty="0"/>
              <a:t>3. Range ces nombres dans l’ordre croissant :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0350" y="6642926"/>
            <a:ext cx="6481763" cy="1598249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900" b="1" u="sng" dirty="0"/>
          </a:p>
          <a:p>
            <a:pPr marL="342900" indent="-342900" algn="ctr">
              <a:defRPr/>
            </a:pPr>
            <a:r>
              <a:rPr lang="fr-FR" sz="1400" b="1" u="sng" dirty="0"/>
              <a:t> </a:t>
            </a:r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800" b="1" u="sng" dirty="0"/>
          </a:p>
          <a:p>
            <a:pPr marL="342900" indent="-342900" algn="ctr">
              <a:defRPr/>
            </a:pPr>
            <a:r>
              <a:rPr lang="fr-FR" sz="1400" dirty="0"/>
              <a:t> 	 </a:t>
            </a:r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>
              <a:defRPr/>
            </a:pPr>
            <a:endParaRPr lang="fr-FR" sz="1400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</p:txBody>
      </p:sp>
      <p:sp>
        <p:nvSpPr>
          <p:cNvPr id="22" name="Rectangle 21"/>
          <p:cNvSpPr/>
          <p:nvPr/>
        </p:nvSpPr>
        <p:spPr>
          <a:xfrm>
            <a:off x="1804987" y="7588632"/>
            <a:ext cx="3313112" cy="1444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u="sng" dirty="0"/>
              <a:t>4. </a:t>
            </a:r>
            <a:r>
              <a:rPr lang="fr-FR" sz="1200" b="1" u="sng" dirty="0"/>
              <a:t>Range ces nombres dans l’ordre décroissant </a:t>
            </a:r>
            <a:r>
              <a:rPr lang="fr-FR" sz="1200" b="1" u="sng" dirty="0" smtClean="0"/>
              <a:t>:</a:t>
            </a:r>
          </a:p>
          <a:p>
            <a:pPr algn="ctr" eaLnBrk="1" hangingPunct="1">
              <a:defRPr/>
            </a:pPr>
            <a:endParaRPr lang="fr-FR" sz="1200" b="1" u="sng" dirty="0"/>
          </a:p>
          <a:p>
            <a:pPr algn="ctr" eaLnBrk="1" hangingPunct="1">
              <a:defRPr/>
            </a:pPr>
            <a:endParaRPr lang="fr-FR" sz="1200" b="1" u="sng" dirty="0" smtClean="0"/>
          </a:p>
          <a:p>
            <a:pPr algn="ctr" eaLnBrk="1" hangingPunct="1">
              <a:defRPr/>
            </a:pPr>
            <a:endParaRPr lang="fr-FR" sz="1200" b="1" u="sng" dirty="0" smtClean="0"/>
          </a:p>
          <a:p>
            <a:pPr algn="ctr" eaLnBrk="1" hangingPunct="1">
              <a:defRPr/>
            </a:pPr>
            <a:endParaRPr lang="fr-FR" sz="1200" b="1" u="sng" dirty="0"/>
          </a:p>
          <a:p>
            <a:pPr algn="ctr" eaLnBrk="1" hangingPunct="1">
              <a:defRPr/>
            </a:pPr>
            <a:endParaRPr lang="fr-FR" sz="1200" b="1" u="sng" dirty="0" smtClean="0"/>
          </a:p>
          <a:p>
            <a:pPr algn="ctr" eaLnBrk="1" hangingPunct="1">
              <a:defRPr/>
            </a:pPr>
            <a:endParaRPr lang="fr-FR" sz="1200" b="1" u="sng" dirty="0"/>
          </a:p>
          <a:p>
            <a:pPr algn="ctr" eaLnBrk="1" hangingPunct="1">
              <a:defRPr/>
            </a:pPr>
            <a:endParaRPr lang="fr-FR" sz="1200" b="1" u="sng" dirty="0" smtClean="0"/>
          </a:p>
          <a:p>
            <a:pPr algn="ctr" eaLnBrk="1" hangingPunct="1">
              <a:defRPr/>
            </a:pPr>
            <a:endParaRPr lang="fr-FR" sz="1200" b="1" u="sng" dirty="0"/>
          </a:p>
          <a:p>
            <a:pPr algn="ctr" eaLnBrk="1" hangingPunct="1">
              <a:defRPr/>
            </a:pPr>
            <a:endParaRPr lang="fr-FR" sz="1200" b="1" u="sng" dirty="0" smtClean="0"/>
          </a:p>
          <a:p>
            <a:pPr algn="ctr" eaLnBrk="1" hangingPunct="1">
              <a:defRPr/>
            </a:pPr>
            <a:r>
              <a:rPr lang="fr-FR" sz="1200" b="1" u="sng" dirty="0" smtClean="0"/>
              <a:t> </a:t>
            </a:r>
            <a:endParaRPr lang="fr-FR" sz="1200" b="1" u="sng" dirty="0"/>
          </a:p>
        </p:txBody>
      </p:sp>
      <p:sp>
        <p:nvSpPr>
          <p:cNvPr id="23" name="Rectangle 22"/>
          <p:cNvSpPr/>
          <p:nvPr/>
        </p:nvSpPr>
        <p:spPr>
          <a:xfrm>
            <a:off x="209689" y="8352638"/>
            <a:ext cx="6434862" cy="1403408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900" b="1" u="sng" dirty="0"/>
          </a:p>
          <a:p>
            <a:pPr marL="342900" indent="-342900" algn="ctr">
              <a:defRPr/>
            </a:pPr>
            <a:r>
              <a:rPr lang="fr-FR" sz="1400" b="1" u="sng" dirty="0"/>
              <a:t> </a:t>
            </a:r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800" b="1" u="sng" dirty="0"/>
          </a:p>
          <a:p>
            <a:pPr marL="342900" indent="-342900" algn="ctr">
              <a:defRPr/>
            </a:pPr>
            <a:r>
              <a:rPr lang="fr-FR" sz="1400" dirty="0"/>
              <a:t> 	 </a:t>
            </a:r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>
              <a:defRPr/>
            </a:pPr>
            <a:endParaRPr lang="fr-FR" sz="1400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8" y="1060738"/>
            <a:ext cx="3413622" cy="130734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88" y="2651037"/>
            <a:ext cx="5894686" cy="206314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896" y="5285237"/>
            <a:ext cx="5150670" cy="115843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49" y="6831493"/>
            <a:ext cx="5815525" cy="135179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888" y="8388820"/>
            <a:ext cx="5276732" cy="114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2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351" y="560388"/>
            <a:ext cx="1800225" cy="1444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/>
              <a:t>Prénom : …………………</a:t>
            </a:r>
          </a:p>
        </p:txBody>
      </p:sp>
      <p:sp>
        <p:nvSpPr>
          <p:cNvPr id="3" name="Sous-titre 2"/>
          <p:cNvSpPr txBox="1">
            <a:spLocks/>
          </p:cNvSpPr>
          <p:nvPr/>
        </p:nvSpPr>
        <p:spPr>
          <a:xfrm>
            <a:off x="1633930" y="13314"/>
            <a:ext cx="3887194" cy="442912"/>
          </a:xfrm>
          <a:prstGeom prst="rect">
            <a:avLst/>
          </a:prstGeom>
          <a:ln w="3810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Numération CE1 </a:t>
            </a:r>
            <a:r>
              <a:rPr lang="fr-FR" sz="2000" b="1" dirty="0">
                <a:solidFill>
                  <a:schemeClr val="accent3">
                    <a:lumMod val="50000"/>
                  </a:schemeClr>
                </a:solidFill>
              </a:rPr>
              <a:t>: Bilan 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n°11</a:t>
            </a:r>
            <a:endParaRPr lang="fr-F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2568" y="809012"/>
            <a:ext cx="6436519" cy="4272260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900" b="1" u="sng" dirty="0"/>
          </a:p>
          <a:p>
            <a:pPr marL="342900" indent="-342900" algn="ctr">
              <a:defRPr/>
            </a:pPr>
            <a:r>
              <a:rPr lang="fr-FR" sz="1400" b="1" u="sng" dirty="0"/>
              <a:t> </a:t>
            </a:r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800" b="1" u="sng" dirty="0"/>
          </a:p>
          <a:p>
            <a:pPr marL="342900" indent="-342900" algn="ctr">
              <a:defRPr/>
            </a:pPr>
            <a:r>
              <a:rPr lang="fr-FR" sz="1400" dirty="0"/>
              <a:t> 	 </a:t>
            </a:r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>
              <a:defRPr/>
            </a:pPr>
            <a:endParaRPr lang="fr-FR" sz="1400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</p:txBody>
      </p:sp>
      <p:sp>
        <p:nvSpPr>
          <p:cNvPr id="38" name="Rectangle 37"/>
          <p:cNvSpPr/>
          <p:nvPr/>
        </p:nvSpPr>
        <p:spPr>
          <a:xfrm>
            <a:off x="260351" y="5185434"/>
            <a:ext cx="6408738" cy="2708500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900" b="1" u="sng" dirty="0"/>
          </a:p>
          <a:p>
            <a:pPr marL="342900" indent="-342900" algn="ctr">
              <a:defRPr/>
            </a:pPr>
            <a:r>
              <a:rPr lang="fr-FR" sz="1400" b="1" u="sng" dirty="0"/>
              <a:t> </a:t>
            </a:r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algn="ctr"/>
            <a:endParaRPr lang="fr-FR" sz="1200" b="1" u="sng" dirty="0" smtClean="0">
              <a:solidFill>
                <a:schemeClr val="tx1"/>
              </a:solidFill>
            </a:endParaRPr>
          </a:p>
          <a:p>
            <a:pPr algn="ctr"/>
            <a:endParaRPr lang="fr-FR" sz="1200" b="1" u="sng" dirty="0">
              <a:solidFill>
                <a:schemeClr val="tx1"/>
              </a:solidFill>
            </a:endParaRPr>
          </a:p>
          <a:p>
            <a:pPr algn="ctr"/>
            <a:endParaRPr lang="fr-FR" sz="1200" b="1" u="sng" dirty="0" smtClean="0">
              <a:solidFill>
                <a:schemeClr val="tx1"/>
              </a:solidFill>
            </a:endParaRPr>
          </a:p>
          <a:p>
            <a:pPr algn="ctr"/>
            <a:endParaRPr lang="fr-FR" sz="1200" b="1" u="sng" dirty="0" smtClean="0">
              <a:solidFill>
                <a:schemeClr val="tx1"/>
              </a:solidFill>
            </a:endParaRPr>
          </a:p>
          <a:p>
            <a:pPr algn="ctr"/>
            <a:endParaRPr lang="fr-FR" sz="1200" b="1" u="sng" dirty="0">
              <a:solidFill>
                <a:schemeClr val="tx1"/>
              </a:solidFill>
            </a:endParaRPr>
          </a:p>
          <a:p>
            <a:pPr algn="ctr"/>
            <a:endParaRPr lang="fr-FR" sz="1200" b="1" u="sng" dirty="0" smtClean="0">
              <a:solidFill>
                <a:schemeClr val="tx1"/>
              </a:solidFill>
            </a:endParaRPr>
          </a:p>
          <a:p>
            <a:pPr algn="ctr"/>
            <a:endParaRPr lang="fr-FR" sz="1200" b="1" u="sng" dirty="0">
              <a:solidFill>
                <a:schemeClr val="tx1"/>
              </a:solidFill>
            </a:endParaRPr>
          </a:p>
          <a:p>
            <a:pPr algn="ctr"/>
            <a:endParaRPr lang="fr-FR" sz="1200" b="1" u="sng" dirty="0" smtClean="0">
              <a:solidFill>
                <a:schemeClr val="tx1"/>
              </a:solidFill>
            </a:endParaRPr>
          </a:p>
          <a:p>
            <a:pPr algn="ctr"/>
            <a:endParaRPr lang="fr-FR" sz="1200" b="1" u="sng" dirty="0">
              <a:solidFill>
                <a:schemeClr val="tx1"/>
              </a:solidFill>
            </a:endParaRPr>
          </a:p>
          <a:p>
            <a:pPr algn="ctr"/>
            <a:endParaRPr lang="fr-FR" sz="1400" b="1" u="sng" dirty="0" smtClean="0">
              <a:solidFill>
                <a:schemeClr val="tx1"/>
              </a:solidFill>
            </a:endParaRPr>
          </a:p>
          <a:p>
            <a:pPr algn="ctr"/>
            <a:endParaRPr lang="fr-FR" sz="1400" b="1" u="sng" dirty="0" smtClean="0">
              <a:solidFill>
                <a:schemeClr val="tx1"/>
              </a:solidFill>
            </a:endParaRPr>
          </a:p>
          <a:p>
            <a:pPr algn="ctr"/>
            <a:r>
              <a:rPr lang="fr-FR" sz="1400" b="1" u="sng" dirty="0" smtClean="0">
                <a:solidFill>
                  <a:schemeClr val="tx1"/>
                </a:solidFill>
              </a:rPr>
              <a:t>3. </a:t>
            </a:r>
            <a:r>
              <a:rPr lang="fr-FR" sz="1400" b="1" u="sng" dirty="0">
                <a:solidFill>
                  <a:schemeClr val="tx1"/>
                </a:solidFill>
              </a:rPr>
              <a:t>Place les nombres suivants sur la droite graduée :</a:t>
            </a:r>
          </a:p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42</a:t>
            </a:r>
            <a:r>
              <a:rPr lang="fr-FR" sz="1400" b="1" dirty="0">
                <a:solidFill>
                  <a:schemeClr val="tx1"/>
                </a:solidFill>
              </a:rPr>
              <a:t> – </a:t>
            </a:r>
            <a:r>
              <a:rPr lang="fr-FR" sz="1400" b="1" dirty="0" smtClean="0">
                <a:solidFill>
                  <a:schemeClr val="tx1"/>
                </a:solidFill>
              </a:rPr>
              <a:t>28</a:t>
            </a:r>
            <a:r>
              <a:rPr lang="fr-FR" sz="1400" b="1" dirty="0">
                <a:solidFill>
                  <a:schemeClr val="tx1"/>
                </a:solidFill>
              </a:rPr>
              <a:t> – </a:t>
            </a:r>
            <a:r>
              <a:rPr lang="fr-FR" sz="1400" b="1" dirty="0" smtClean="0">
                <a:solidFill>
                  <a:schemeClr val="tx1"/>
                </a:solidFill>
              </a:rPr>
              <a:t>34</a:t>
            </a:r>
            <a:r>
              <a:rPr lang="fr-FR" sz="1400" b="1" dirty="0">
                <a:solidFill>
                  <a:schemeClr val="tx1"/>
                </a:solidFill>
              </a:rPr>
              <a:t> – </a:t>
            </a:r>
            <a:r>
              <a:rPr lang="fr-FR" sz="1400" b="1" dirty="0" smtClean="0">
                <a:solidFill>
                  <a:schemeClr val="tx1"/>
                </a:solidFill>
              </a:rPr>
              <a:t>22</a:t>
            </a:r>
            <a:r>
              <a:rPr lang="fr-FR" sz="1400" b="1" dirty="0">
                <a:solidFill>
                  <a:schemeClr val="tx1"/>
                </a:solidFill>
              </a:rPr>
              <a:t> – </a:t>
            </a:r>
            <a:r>
              <a:rPr lang="fr-FR" sz="1400" b="1" dirty="0" smtClean="0">
                <a:solidFill>
                  <a:schemeClr val="tx1"/>
                </a:solidFill>
              </a:rPr>
              <a:t>44</a:t>
            </a:r>
            <a:r>
              <a:rPr lang="fr-FR" sz="1400" b="1" dirty="0">
                <a:solidFill>
                  <a:schemeClr val="tx1"/>
                </a:solidFill>
              </a:rPr>
              <a:t> – </a:t>
            </a:r>
            <a:r>
              <a:rPr lang="fr-FR" sz="1400" b="1" dirty="0" smtClean="0">
                <a:solidFill>
                  <a:schemeClr val="tx1"/>
                </a:solidFill>
              </a:rPr>
              <a:t>30</a:t>
            </a:r>
            <a:endParaRPr lang="fr-FR" sz="1400" b="1" dirty="0">
              <a:solidFill>
                <a:schemeClr val="tx1"/>
              </a:solidFill>
            </a:endParaRP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 smtClean="0">
              <a:solidFill>
                <a:schemeClr val="tx1"/>
              </a:solidFill>
            </a:endParaRPr>
          </a:p>
          <a:p>
            <a:pPr marL="342900" indent="-342900" algn="ctr">
              <a:defRPr/>
            </a:pPr>
            <a:endParaRPr lang="fr-FR" sz="1400" b="1" u="sng" dirty="0" smtClean="0">
              <a:solidFill>
                <a:schemeClr val="tx1"/>
              </a:solidFill>
            </a:endParaRPr>
          </a:p>
          <a:p>
            <a:pPr marL="342900" indent="-342900" algn="ctr">
              <a:defRPr/>
            </a:pPr>
            <a:r>
              <a:rPr lang="fr-FR" sz="1400" b="1" u="sng" dirty="0" smtClean="0">
                <a:solidFill>
                  <a:schemeClr val="tx1"/>
                </a:solidFill>
              </a:rPr>
              <a:t>4 . </a:t>
            </a:r>
            <a:r>
              <a:rPr lang="fr-FR" sz="1400" b="1" u="sng" dirty="0">
                <a:solidFill>
                  <a:schemeClr val="tx1"/>
                </a:solidFill>
              </a:rPr>
              <a:t>Place les nombres suivants sur la droite graduée :</a:t>
            </a:r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800" b="1" u="sng" dirty="0"/>
          </a:p>
          <a:p>
            <a:pPr marL="342900" indent="-342900" algn="ctr">
              <a:defRPr/>
            </a:pPr>
            <a:r>
              <a:rPr lang="fr-FR" sz="1400" dirty="0"/>
              <a:t> 	 </a:t>
            </a:r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>
              <a:defRPr/>
            </a:pPr>
            <a:endParaRPr lang="fr-FR" sz="1400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2263"/>
          <a:stretch/>
        </p:blipFill>
        <p:spPr>
          <a:xfrm>
            <a:off x="688083" y="849312"/>
            <a:ext cx="5261304" cy="40518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3539" y="5289630"/>
            <a:ext cx="6146157" cy="763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u="sng" dirty="0" smtClean="0">
                <a:solidFill>
                  <a:schemeClr val="tx1"/>
                </a:solidFill>
              </a:rPr>
              <a:t>2. Place les nombres suivants sur la droite graduée :</a:t>
            </a:r>
          </a:p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12 – 32 – 25 – 16 – 22</a:t>
            </a:r>
          </a:p>
          <a:p>
            <a:pPr algn="ctr"/>
            <a:endParaRPr lang="fr-FR" sz="1200" b="1" dirty="0">
              <a:solidFill>
                <a:schemeClr val="tx1"/>
              </a:solidFill>
            </a:endParaRPr>
          </a:p>
          <a:p>
            <a:pPr algn="ctr"/>
            <a:endParaRPr lang="fr-FR" sz="1200" b="1" dirty="0">
              <a:solidFill>
                <a:schemeClr val="tx1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795" y="5712931"/>
            <a:ext cx="4031329" cy="63251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434" y="7181610"/>
            <a:ext cx="4046571" cy="5639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568" y="8581703"/>
            <a:ext cx="6386113" cy="11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0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736" y="483477"/>
            <a:ext cx="1800225" cy="1444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/>
              <a:t>Prénom : …………………</a:t>
            </a:r>
          </a:p>
        </p:txBody>
      </p:sp>
      <p:sp>
        <p:nvSpPr>
          <p:cNvPr id="3" name="Sous-titre 2"/>
          <p:cNvSpPr txBox="1">
            <a:spLocks/>
          </p:cNvSpPr>
          <p:nvPr/>
        </p:nvSpPr>
        <p:spPr>
          <a:xfrm>
            <a:off x="1633930" y="13314"/>
            <a:ext cx="3887194" cy="442912"/>
          </a:xfrm>
          <a:prstGeom prst="rect">
            <a:avLst/>
          </a:prstGeom>
          <a:ln w="3810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     Numération CE1 </a:t>
            </a:r>
            <a:r>
              <a:rPr lang="fr-FR" sz="2000" b="1" dirty="0">
                <a:solidFill>
                  <a:schemeClr val="accent3">
                    <a:lumMod val="50000"/>
                  </a:schemeClr>
                </a:solidFill>
              </a:rPr>
              <a:t>: Bilan 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n°12</a:t>
            </a:r>
            <a:endParaRPr lang="fr-F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68692" y="6470248"/>
            <a:ext cx="6569009" cy="3362672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 smtClean="0">
              <a:solidFill>
                <a:schemeClr val="tx1"/>
              </a:solidFill>
            </a:endParaRPr>
          </a:p>
          <a:p>
            <a:pPr marL="342900" indent="-342900" algn="ctr">
              <a:defRPr/>
            </a:pPr>
            <a:endParaRPr lang="fr-FR" sz="1400" b="1" u="sng" dirty="0" smtClean="0">
              <a:solidFill>
                <a:schemeClr val="tx1"/>
              </a:solidFill>
            </a:endParaRPr>
          </a:p>
          <a:p>
            <a:pPr marL="342900" indent="-342900" algn="ctr">
              <a:defRPr/>
            </a:pPr>
            <a:endParaRPr lang="fr-FR" sz="1400" b="1" u="sng" dirty="0" smtClean="0">
              <a:solidFill>
                <a:schemeClr val="tx1"/>
              </a:solidFill>
            </a:endParaRPr>
          </a:p>
          <a:p>
            <a:pPr marL="342900" indent="-342900" algn="ctr">
              <a:defRPr/>
            </a:pPr>
            <a:r>
              <a:rPr lang="fr-FR" sz="1400" b="1" u="sng" dirty="0" smtClean="0">
                <a:solidFill>
                  <a:schemeClr val="tx1"/>
                </a:solidFill>
              </a:rPr>
              <a:t>2</a:t>
            </a:r>
            <a:r>
              <a:rPr lang="fr-FR" sz="1400" b="1" u="sng" dirty="0">
                <a:solidFill>
                  <a:schemeClr val="tx1"/>
                </a:solidFill>
              </a:rPr>
              <a:t>. </a:t>
            </a:r>
            <a:r>
              <a:rPr lang="fr-FR" sz="1400" b="1" u="sng" dirty="0" smtClean="0">
                <a:solidFill>
                  <a:schemeClr val="tx1"/>
                </a:solidFill>
              </a:rPr>
              <a:t>Relie le nombre à son emplacement sur la droite graduée :</a:t>
            </a:r>
            <a:endParaRPr lang="fr-FR" sz="1400" b="1" u="sng" dirty="0">
              <a:solidFill>
                <a:schemeClr val="tx1"/>
              </a:solidFill>
            </a:endParaRPr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900" b="1" u="sng" dirty="0"/>
          </a:p>
          <a:p>
            <a:pPr marL="342900" indent="-342900" algn="ctr">
              <a:defRPr/>
            </a:pPr>
            <a:r>
              <a:rPr lang="fr-FR" sz="1400" b="1" u="sng" dirty="0"/>
              <a:t> </a:t>
            </a:r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800" b="1" u="sng" dirty="0"/>
          </a:p>
          <a:p>
            <a:pPr marL="342900" indent="-342900" algn="ctr">
              <a:defRPr/>
            </a:pPr>
            <a:r>
              <a:rPr lang="fr-FR" sz="1400" dirty="0"/>
              <a:t> 	 </a:t>
            </a:r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>
              <a:defRPr/>
            </a:pPr>
            <a:endParaRPr lang="fr-FR" sz="1400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03" y="1056970"/>
            <a:ext cx="6569010" cy="13425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83" y="2357119"/>
            <a:ext cx="6569009" cy="13793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62" y="3700674"/>
            <a:ext cx="6576630" cy="136409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62" y="5036608"/>
            <a:ext cx="6561389" cy="137171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569" y="8461201"/>
            <a:ext cx="6363251" cy="136409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672" y="6775455"/>
            <a:ext cx="6325148" cy="13717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7030" y="749193"/>
            <a:ext cx="62025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fr-FR" sz="1400" b="1" u="sng" dirty="0" smtClean="0"/>
              <a:t>1. Indique le nombre représenté par le nuage :</a:t>
            </a:r>
            <a:endParaRPr lang="fr-FR" sz="1400" b="1" u="sng" dirty="0"/>
          </a:p>
        </p:txBody>
      </p:sp>
    </p:spTree>
    <p:extLst>
      <p:ext uri="{BB962C8B-B14F-4D97-AF65-F5344CB8AC3E}">
        <p14:creationId xmlns:p14="http://schemas.microsoft.com/office/powerpoint/2010/main" val="2175480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351" y="560388"/>
            <a:ext cx="1800225" cy="1444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/>
              <a:t>Prénom : …………………</a:t>
            </a:r>
          </a:p>
        </p:txBody>
      </p:sp>
      <p:sp>
        <p:nvSpPr>
          <p:cNvPr id="3" name="Sous-titre 2"/>
          <p:cNvSpPr txBox="1">
            <a:spLocks/>
          </p:cNvSpPr>
          <p:nvPr/>
        </p:nvSpPr>
        <p:spPr>
          <a:xfrm>
            <a:off x="1627982" y="119064"/>
            <a:ext cx="3744912" cy="360362"/>
          </a:xfrm>
          <a:prstGeom prst="rect">
            <a:avLst/>
          </a:prstGeom>
          <a:ln w="3810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Numération CE1 </a:t>
            </a:r>
            <a:r>
              <a:rPr lang="fr-FR" sz="2000" b="1" dirty="0">
                <a:solidFill>
                  <a:schemeClr val="accent3">
                    <a:lumMod val="50000"/>
                  </a:schemeClr>
                </a:solidFill>
              </a:rPr>
              <a:t>: Bilan 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n°12</a:t>
            </a:r>
            <a:endParaRPr lang="fr-F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0350" y="817564"/>
            <a:ext cx="6481763" cy="1512887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900" b="1" u="sng" dirty="0"/>
          </a:p>
          <a:p>
            <a:pPr marL="342900" indent="-342900" algn="ctr">
              <a:defRPr/>
            </a:pPr>
            <a:r>
              <a:rPr lang="fr-FR" sz="1400" b="1" u="sng" dirty="0"/>
              <a:t> </a:t>
            </a:r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800" b="1" u="sng" dirty="0"/>
          </a:p>
          <a:p>
            <a:pPr marL="342900" indent="-342900" algn="ctr">
              <a:defRPr/>
            </a:pPr>
            <a:r>
              <a:rPr lang="fr-FR" sz="1400" dirty="0"/>
              <a:t> 	 </a:t>
            </a:r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>
              <a:defRPr/>
            </a:pPr>
            <a:endParaRPr lang="fr-FR" sz="1400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</p:txBody>
      </p:sp>
      <p:sp>
        <p:nvSpPr>
          <p:cNvPr id="37" name="Rectangle 36"/>
          <p:cNvSpPr/>
          <p:nvPr/>
        </p:nvSpPr>
        <p:spPr>
          <a:xfrm>
            <a:off x="296069" y="2443166"/>
            <a:ext cx="6408738" cy="2178048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 smtClean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 smtClean="0"/>
          </a:p>
          <a:p>
            <a:pPr marL="342900" indent="-342900" algn="ctr">
              <a:defRPr/>
            </a:pPr>
            <a:r>
              <a:rPr lang="fr-FR" sz="1400" b="1" u="sng" dirty="0" smtClean="0"/>
              <a:t>1. Entoure le chiffre des dizaines  </a:t>
            </a:r>
            <a:r>
              <a:rPr lang="fr-FR" sz="1400" b="1" dirty="0" smtClean="0"/>
              <a:t>                          </a:t>
            </a:r>
            <a:r>
              <a:rPr lang="fr-FR" sz="1400" b="1" u="sng" dirty="0" smtClean="0"/>
              <a:t> 2. Entoure le chiffre des centaines</a:t>
            </a: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 smtClean="0"/>
          </a:p>
          <a:p>
            <a:pPr marL="342900" indent="-342900" algn="ctr">
              <a:defRPr/>
            </a:pPr>
            <a:endParaRPr lang="fr-FR" sz="900" b="1" u="sng" dirty="0" smtClean="0"/>
          </a:p>
          <a:p>
            <a:pPr marL="342900" indent="-342900" algn="ctr">
              <a:defRPr/>
            </a:pPr>
            <a:r>
              <a:rPr lang="fr-FR" sz="1400" b="1" u="sng" dirty="0" smtClean="0"/>
              <a:t> </a:t>
            </a: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800" b="1" u="sng" dirty="0"/>
          </a:p>
          <a:p>
            <a:pPr marL="342900" indent="-342900" algn="ctr">
              <a:defRPr/>
            </a:pPr>
            <a:r>
              <a:rPr lang="fr-FR" sz="1400" dirty="0"/>
              <a:t> 	 </a:t>
            </a:r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>
              <a:defRPr/>
            </a:pPr>
            <a:endParaRPr lang="fr-FR" sz="1400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</p:txBody>
      </p:sp>
      <p:sp>
        <p:nvSpPr>
          <p:cNvPr id="38" name="Rectangle 37"/>
          <p:cNvSpPr/>
          <p:nvPr/>
        </p:nvSpPr>
        <p:spPr>
          <a:xfrm>
            <a:off x="260350" y="4837113"/>
            <a:ext cx="6337300" cy="2303463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900" b="1" u="sng" dirty="0"/>
          </a:p>
          <a:p>
            <a:pPr marL="342900" indent="-342900" algn="ctr">
              <a:defRPr/>
            </a:pPr>
            <a:r>
              <a:rPr lang="fr-FR" sz="1400" b="1" u="sng" dirty="0"/>
              <a:t> </a:t>
            </a:r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800" b="1" u="sng" dirty="0"/>
          </a:p>
          <a:p>
            <a:pPr marL="342900" indent="-342900" algn="ctr">
              <a:defRPr/>
            </a:pPr>
            <a:r>
              <a:rPr lang="fr-FR" sz="1400" dirty="0"/>
              <a:t> 	 </a:t>
            </a:r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>
              <a:defRPr/>
            </a:pPr>
            <a:endParaRPr lang="fr-FR" sz="1400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</p:txBody>
      </p:sp>
      <p:pic>
        <p:nvPicPr>
          <p:cNvPr id="410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3" t="23312" r="4349" b="-1"/>
          <a:stretch/>
        </p:blipFill>
        <p:spPr bwMode="auto">
          <a:xfrm>
            <a:off x="296069" y="1236702"/>
            <a:ext cx="2817974" cy="93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1"/>
          <a:stretch/>
        </p:blipFill>
        <p:spPr bwMode="auto">
          <a:xfrm>
            <a:off x="3464719" y="1235988"/>
            <a:ext cx="3168650" cy="95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349501" y="2576514"/>
            <a:ext cx="2016125" cy="1428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u="sng" dirty="0"/>
              <a:t>3</a:t>
            </a:r>
            <a:r>
              <a:rPr lang="fr-FR" sz="1200" b="1" u="sng" dirty="0" smtClean="0"/>
              <a:t>. </a:t>
            </a:r>
            <a:r>
              <a:rPr lang="fr-FR" sz="1200" b="1" u="sng" dirty="0"/>
              <a:t>Complète le tableau </a:t>
            </a:r>
          </a:p>
        </p:txBody>
      </p:sp>
      <p:pic>
        <p:nvPicPr>
          <p:cNvPr id="410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2795149"/>
            <a:ext cx="44640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420938" y="5024438"/>
            <a:ext cx="2881312" cy="1444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u="sng" dirty="0"/>
              <a:t>3. </a:t>
            </a:r>
            <a:r>
              <a:rPr lang="fr-FR" sz="1200" b="1" u="sng" dirty="0"/>
              <a:t>Décompose :      </a:t>
            </a: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765 = 7c 6d 5u</a:t>
            </a:r>
            <a:endParaRPr lang="fr-FR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2005" y="7384248"/>
            <a:ext cx="6337300" cy="1944688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900" b="1" u="sng" dirty="0"/>
          </a:p>
          <a:p>
            <a:pPr marL="342900" indent="-342900" algn="ctr">
              <a:defRPr/>
            </a:pPr>
            <a:r>
              <a:rPr lang="fr-FR" sz="1400" b="1" u="sng" dirty="0"/>
              <a:t> </a:t>
            </a:r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1400" b="1" u="sng" dirty="0"/>
          </a:p>
          <a:p>
            <a:pPr marL="342900" indent="-342900" algn="ctr">
              <a:defRPr/>
            </a:pPr>
            <a:endParaRPr lang="fr-FR" sz="800" b="1" u="sng" dirty="0"/>
          </a:p>
          <a:p>
            <a:pPr marL="342900" indent="-342900" algn="ctr">
              <a:defRPr/>
            </a:pPr>
            <a:r>
              <a:rPr lang="fr-FR" sz="1400" dirty="0"/>
              <a:t> 	 </a:t>
            </a:r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 algn="ctr">
              <a:defRPr/>
            </a:pPr>
            <a:endParaRPr lang="fr-FR" sz="1400" dirty="0"/>
          </a:p>
          <a:p>
            <a:pPr marL="342900" indent="-342900">
              <a:defRPr/>
            </a:pPr>
            <a:endParaRPr lang="fr-FR" sz="1400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/>
          </a:p>
        </p:txBody>
      </p:sp>
      <p:sp>
        <p:nvSpPr>
          <p:cNvPr id="18" name="Rectangle 17"/>
          <p:cNvSpPr/>
          <p:nvPr/>
        </p:nvSpPr>
        <p:spPr>
          <a:xfrm>
            <a:off x="2636839" y="7473951"/>
            <a:ext cx="2016125" cy="1428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u="sng" dirty="0"/>
              <a:t>4. Quel est ce nombre 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4814" y="7761288"/>
            <a:ext cx="2879725" cy="1439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1600" dirty="0"/>
          </a:p>
          <a:p>
            <a:pPr algn="ctr" eaLnBrk="1" hangingPunct="1">
              <a:defRPr/>
            </a:pPr>
            <a:endParaRPr lang="fr-FR" sz="1600" dirty="0"/>
          </a:p>
          <a:p>
            <a:pPr algn="ctr" eaLnBrk="1" hangingPunct="1">
              <a:defRPr/>
            </a:pPr>
            <a:endParaRPr lang="fr-FR" sz="1600" dirty="0"/>
          </a:p>
          <a:p>
            <a:pPr algn="ctr" eaLnBrk="1" hangingPunct="1">
              <a:defRPr/>
            </a:pPr>
            <a:r>
              <a:rPr lang="fr-FR" sz="1600" dirty="0"/>
              <a:t>5d 3 u =</a:t>
            </a:r>
            <a:r>
              <a:rPr lang="fr-FR" sz="1400" dirty="0"/>
              <a:t> …………………………………..</a:t>
            </a:r>
          </a:p>
          <a:p>
            <a:pPr algn="ctr" eaLnBrk="1" hangingPunct="1">
              <a:defRPr/>
            </a:pPr>
            <a:r>
              <a:rPr lang="fr-FR" sz="1600" dirty="0" smtClean="0"/>
              <a:t> 6 </a:t>
            </a:r>
            <a:r>
              <a:rPr lang="fr-FR" sz="1600" dirty="0"/>
              <a:t>u =</a:t>
            </a:r>
            <a:r>
              <a:rPr lang="fr-FR" sz="1400" dirty="0"/>
              <a:t> …………………………………..</a:t>
            </a:r>
          </a:p>
          <a:p>
            <a:pPr algn="ctr" eaLnBrk="1" hangingPunct="1">
              <a:defRPr/>
            </a:pPr>
            <a:r>
              <a:rPr lang="fr-FR" sz="1600" dirty="0"/>
              <a:t>4 c 5d 3 u =</a:t>
            </a:r>
            <a:r>
              <a:rPr lang="fr-FR" sz="1400" dirty="0"/>
              <a:t> …………………………………..</a:t>
            </a:r>
          </a:p>
          <a:p>
            <a:pPr algn="ctr" eaLnBrk="1" hangingPunct="1">
              <a:defRPr/>
            </a:pPr>
            <a:r>
              <a:rPr lang="fr-FR" sz="1600" dirty="0"/>
              <a:t>53 u =</a:t>
            </a:r>
            <a:r>
              <a:rPr lang="fr-FR" sz="1400" dirty="0"/>
              <a:t> …………………………………..</a:t>
            </a:r>
            <a:r>
              <a:rPr lang="fr-FR" sz="1600" dirty="0"/>
              <a:t> </a:t>
            </a:r>
          </a:p>
          <a:p>
            <a:pPr algn="ctr" eaLnBrk="1" hangingPunct="1">
              <a:defRPr/>
            </a:pPr>
            <a:r>
              <a:rPr lang="fr-FR" sz="1600" dirty="0" smtClean="0"/>
              <a:t>1 </a:t>
            </a:r>
            <a:r>
              <a:rPr lang="fr-FR" sz="1600" dirty="0"/>
              <a:t>d 6 u =</a:t>
            </a:r>
            <a:r>
              <a:rPr lang="fr-FR" sz="1400" dirty="0"/>
              <a:t> …………………………………..</a:t>
            </a:r>
          </a:p>
          <a:p>
            <a:pPr algn="ctr" eaLnBrk="1" hangingPunct="1">
              <a:defRPr/>
            </a:pPr>
            <a:endParaRPr lang="fr-FR" sz="1400" dirty="0"/>
          </a:p>
          <a:p>
            <a:pPr algn="ctr" eaLnBrk="1" hangingPunct="1">
              <a:defRPr/>
            </a:pPr>
            <a:endParaRPr lang="fr-FR" sz="1400" dirty="0"/>
          </a:p>
          <a:p>
            <a:pPr algn="ctr" eaLnBrk="1" hangingPunct="1">
              <a:defRPr/>
            </a:pPr>
            <a:endParaRPr lang="fr-FR" sz="1400" dirty="0"/>
          </a:p>
          <a:p>
            <a:pPr algn="ctr" eaLnBrk="1" hangingPunct="1">
              <a:defRPr/>
            </a:pPr>
            <a:endParaRPr lang="fr-FR" sz="1400" dirty="0"/>
          </a:p>
        </p:txBody>
      </p:sp>
      <p:sp>
        <p:nvSpPr>
          <p:cNvPr id="20" name="Rectangle 19"/>
          <p:cNvSpPr/>
          <p:nvPr/>
        </p:nvSpPr>
        <p:spPr>
          <a:xfrm>
            <a:off x="3644901" y="7832725"/>
            <a:ext cx="2879725" cy="144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1600" dirty="0"/>
          </a:p>
          <a:p>
            <a:pPr algn="ctr" eaLnBrk="1" hangingPunct="1">
              <a:defRPr/>
            </a:pPr>
            <a:endParaRPr lang="fr-FR" sz="1600" dirty="0"/>
          </a:p>
          <a:p>
            <a:pPr algn="ctr" eaLnBrk="1" hangingPunct="1">
              <a:defRPr/>
            </a:pPr>
            <a:endParaRPr lang="fr-FR" sz="1600" dirty="0"/>
          </a:p>
          <a:p>
            <a:pPr algn="ctr" eaLnBrk="1" hangingPunct="1">
              <a:defRPr/>
            </a:pPr>
            <a:r>
              <a:rPr lang="fr-FR" sz="1600" dirty="0"/>
              <a:t>2d 5 c =</a:t>
            </a:r>
            <a:r>
              <a:rPr lang="fr-FR" sz="1400" dirty="0"/>
              <a:t> …………………………………..</a:t>
            </a:r>
          </a:p>
          <a:p>
            <a:pPr algn="ctr" eaLnBrk="1" hangingPunct="1">
              <a:defRPr/>
            </a:pPr>
            <a:r>
              <a:rPr lang="fr-FR" sz="1600" dirty="0" smtClean="0"/>
              <a:t>3 </a:t>
            </a:r>
            <a:r>
              <a:rPr lang="fr-FR" sz="1600" dirty="0"/>
              <a:t>u =</a:t>
            </a:r>
            <a:r>
              <a:rPr lang="fr-FR" sz="1400" dirty="0"/>
              <a:t> …………………………………..</a:t>
            </a:r>
          </a:p>
          <a:p>
            <a:pPr algn="ctr" eaLnBrk="1" hangingPunct="1">
              <a:defRPr/>
            </a:pPr>
            <a:r>
              <a:rPr lang="fr-FR" sz="1600" dirty="0" smtClean="0"/>
              <a:t>5 </a:t>
            </a:r>
            <a:r>
              <a:rPr lang="fr-FR" sz="1600" dirty="0"/>
              <a:t>d  =</a:t>
            </a:r>
            <a:r>
              <a:rPr lang="fr-FR" sz="1400" dirty="0"/>
              <a:t> …………………………………..</a:t>
            </a:r>
          </a:p>
          <a:p>
            <a:pPr algn="ctr" eaLnBrk="1" hangingPunct="1">
              <a:defRPr/>
            </a:pPr>
            <a:r>
              <a:rPr lang="fr-FR" sz="1600" dirty="0"/>
              <a:t>1 c 2d 6 u =</a:t>
            </a:r>
            <a:r>
              <a:rPr lang="fr-FR" sz="1400" dirty="0"/>
              <a:t> …………………………………..</a:t>
            </a:r>
            <a:r>
              <a:rPr lang="fr-FR" sz="1600" dirty="0"/>
              <a:t> </a:t>
            </a:r>
          </a:p>
          <a:p>
            <a:pPr algn="ctr" eaLnBrk="1" hangingPunct="1">
              <a:defRPr/>
            </a:pPr>
            <a:r>
              <a:rPr lang="fr-FR" sz="1600" dirty="0"/>
              <a:t>1 c 6 d 2 u =</a:t>
            </a:r>
            <a:r>
              <a:rPr lang="fr-FR" sz="1400" dirty="0"/>
              <a:t> …………………………………</a:t>
            </a:r>
          </a:p>
          <a:p>
            <a:pPr algn="ctr" eaLnBrk="1" hangingPunct="1">
              <a:defRPr/>
            </a:pPr>
            <a:endParaRPr lang="fr-FR" sz="1400" dirty="0"/>
          </a:p>
          <a:p>
            <a:pPr algn="ctr" eaLnBrk="1" hangingPunct="1">
              <a:defRPr/>
            </a:pPr>
            <a:endParaRPr lang="fr-FR" sz="1400" dirty="0"/>
          </a:p>
          <a:p>
            <a:pPr algn="ctr" eaLnBrk="1" hangingPunct="1">
              <a:defRPr/>
            </a:pPr>
            <a:endParaRPr lang="fr-FR" sz="1400" dirty="0"/>
          </a:p>
          <a:p>
            <a:pPr algn="ctr" eaLnBrk="1" hangingPunct="1">
              <a:defRPr/>
            </a:pPr>
            <a:endParaRPr lang="fr-FR" sz="1400" dirty="0"/>
          </a:p>
        </p:txBody>
      </p:sp>
      <p:sp>
        <p:nvSpPr>
          <p:cNvPr id="21" name="Rectangle 20"/>
          <p:cNvSpPr/>
          <p:nvPr/>
        </p:nvSpPr>
        <p:spPr>
          <a:xfrm>
            <a:off x="477839" y="5486401"/>
            <a:ext cx="2879725" cy="1439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1600" dirty="0"/>
          </a:p>
          <a:p>
            <a:pPr algn="ctr" eaLnBrk="1" hangingPunct="1">
              <a:defRPr/>
            </a:pPr>
            <a:endParaRPr lang="fr-FR" sz="1600" dirty="0"/>
          </a:p>
          <a:p>
            <a:pPr algn="ctr" eaLnBrk="1" hangingPunct="1">
              <a:defRPr/>
            </a:pPr>
            <a:endParaRPr lang="fr-FR" sz="1600" dirty="0"/>
          </a:p>
          <a:p>
            <a:pPr algn="ctr" eaLnBrk="1" hangingPunct="1">
              <a:defRPr/>
            </a:pPr>
            <a:r>
              <a:rPr lang="fr-FR" sz="1600" dirty="0"/>
              <a:t>45 =</a:t>
            </a:r>
            <a:r>
              <a:rPr lang="fr-FR" sz="1400" dirty="0"/>
              <a:t> </a:t>
            </a:r>
            <a:r>
              <a:rPr lang="fr-FR" sz="1400" dirty="0"/>
              <a:t>…………………………………..</a:t>
            </a:r>
          </a:p>
          <a:p>
            <a:pPr algn="ctr" eaLnBrk="1" hangingPunct="1">
              <a:defRPr/>
            </a:pPr>
            <a:r>
              <a:rPr lang="fr-FR" sz="1600" dirty="0" smtClean="0"/>
              <a:t>534 </a:t>
            </a:r>
            <a:r>
              <a:rPr lang="fr-FR" sz="1600" dirty="0"/>
              <a:t>=</a:t>
            </a:r>
            <a:r>
              <a:rPr lang="fr-FR" sz="1400" dirty="0"/>
              <a:t> </a:t>
            </a:r>
            <a:r>
              <a:rPr lang="fr-FR" sz="1400" dirty="0"/>
              <a:t>…………………………………..</a:t>
            </a:r>
          </a:p>
          <a:p>
            <a:pPr algn="ctr" eaLnBrk="1" hangingPunct="1">
              <a:defRPr/>
            </a:pPr>
            <a:r>
              <a:rPr lang="fr-FR" sz="1600" dirty="0"/>
              <a:t>207 =</a:t>
            </a:r>
            <a:r>
              <a:rPr lang="fr-FR" sz="1400" dirty="0"/>
              <a:t> </a:t>
            </a:r>
            <a:r>
              <a:rPr lang="fr-FR" sz="1400" dirty="0"/>
              <a:t>…………………………………..</a:t>
            </a:r>
          </a:p>
          <a:p>
            <a:pPr algn="ctr" eaLnBrk="1" hangingPunct="1">
              <a:defRPr/>
            </a:pPr>
            <a:r>
              <a:rPr lang="fr-FR" sz="1600" dirty="0" smtClean="0"/>
              <a:t>95 </a:t>
            </a:r>
            <a:r>
              <a:rPr lang="fr-FR" sz="1600" dirty="0"/>
              <a:t>=</a:t>
            </a:r>
            <a:r>
              <a:rPr lang="fr-FR" sz="1400" dirty="0"/>
              <a:t> …………………………………..</a:t>
            </a:r>
            <a:r>
              <a:rPr lang="fr-FR" sz="1600" dirty="0"/>
              <a:t> </a:t>
            </a:r>
          </a:p>
          <a:p>
            <a:pPr algn="ctr" eaLnBrk="1" hangingPunct="1">
              <a:defRPr/>
            </a:pPr>
            <a:r>
              <a:rPr lang="fr-FR" sz="1600" dirty="0"/>
              <a:t>910 =</a:t>
            </a:r>
            <a:r>
              <a:rPr lang="fr-FR" sz="1400" dirty="0"/>
              <a:t> </a:t>
            </a:r>
            <a:r>
              <a:rPr lang="fr-FR" sz="1400" dirty="0"/>
              <a:t>…………………………………..</a:t>
            </a:r>
          </a:p>
          <a:p>
            <a:pPr algn="ctr" eaLnBrk="1" hangingPunct="1">
              <a:defRPr/>
            </a:pPr>
            <a:endParaRPr lang="fr-FR" sz="1400" dirty="0"/>
          </a:p>
          <a:p>
            <a:pPr algn="ctr" eaLnBrk="1" hangingPunct="1">
              <a:defRPr/>
            </a:pPr>
            <a:endParaRPr lang="fr-FR" sz="1400" dirty="0"/>
          </a:p>
          <a:p>
            <a:pPr algn="ctr" eaLnBrk="1" hangingPunct="1">
              <a:defRPr/>
            </a:pPr>
            <a:endParaRPr lang="fr-FR" sz="1400" dirty="0"/>
          </a:p>
          <a:p>
            <a:pPr algn="ctr" eaLnBrk="1" hangingPunct="1">
              <a:defRPr/>
            </a:pPr>
            <a:endParaRPr lang="fr-FR" sz="1400" dirty="0"/>
          </a:p>
        </p:txBody>
      </p:sp>
      <p:sp>
        <p:nvSpPr>
          <p:cNvPr id="22" name="Rectangle 21"/>
          <p:cNvSpPr/>
          <p:nvPr/>
        </p:nvSpPr>
        <p:spPr>
          <a:xfrm>
            <a:off x="3357564" y="5500688"/>
            <a:ext cx="2879725" cy="1439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1600" dirty="0"/>
          </a:p>
          <a:p>
            <a:pPr algn="ctr" eaLnBrk="1" hangingPunct="1">
              <a:defRPr/>
            </a:pPr>
            <a:endParaRPr lang="fr-FR" sz="1600" dirty="0"/>
          </a:p>
          <a:p>
            <a:pPr algn="ctr" eaLnBrk="1" hangingPunct="1">
              <a:defRPr/>
            </a:pPr>
            <a:endParaRPr lang="fr-FR" sz="1600" dirty="0"/>
          </a:p>
          <a:p>
            <a:pPr algn="ctr" eaLnBrk="1" hangingPunct="1">
              <a:defRPr/>
            </a:pPr>
            <a:r>
              <a:rPr lang="fr-FR" sz="1600" dirty="0"/>
              <a:t>219 =</a:t>
            </a:r>
            <a:r>
              <a:rPr lang="fr-FR" sz="1400" dirty="0"/>
              <a:t> </a:t>
            </a:r>
            <a:r>
              <a:rPr lang="fr-FR" sz="1400" dirty="0"/>
              <a:t>…………………………………..</a:t>
            </a:r>
          </a:p>
          <a:p>
            <a:pPr algn="ctr" eaLnBrk="1" hangingPunct="1">
              <a:defRPr/>
            </a:pPr>
            <a:r>
              <a:rPr lang="fr-FR" sz="1600" dirty="0"/>
              <a:t>444=</a:t>
            </a:r>
            <a:r>
              <a:rPr lang="fr-FR" sz="1400" dirty="0"/>
              <a:t> </a:t>
            </a:r>
            <a:r>
              <a:rPr lang="fr-FR" sz="1400" dirty="0"/>
              <a:t>…………………………………..</a:t>
            </a:r>
          </a:p>
          <a:p>
            <a:pPr algn="ctr" eaLnBrk="1" hangingPunct="1">
              <a:defRPr/>
            </a:pPr>
            <a:r>
              <a:rPr lang="fr-FR" sz="1600" dirty="0"/>
              <a:t>898 =</a:t>
            </a:r>
            <a:r>
              <a:rPr lang="fr-FR" sz="1400" dirty="0"/>
              <a:t> </a:t>
            </a:r>
            <a:r>
              <a:rPr lang="fr-FR" sz="1400" dirty="0"/>
              <a:t>…………………………………..</a:t>
            </a:r>
          </a:p>
          <a:p>
            <a:pPr algn="ctr" eaLnBrk="1" hangingPunct="1">
              <a:defRPr/>
            </a:pPr>
            <a:r>
              <a:rPr lang="fr-FR" sz="1600" dirty="0"/>
              <a:t>2 </a:t>
            </a:r>
            <a:r>
              <a:rPr lang="fr-FR" sz="1600" dirty="0"/>
              <a:t>=</a:t>
            </a:r>
            <a:r>
              <a:rPr lang="fr-FR" sz="1400" dirty="0"/>
              <a:t> …………………………………..</a:t>
            </a:r>
            <a:r>
              <a:rPr lang="fr-FR" sz="1600" dirty="0"/>
              <a:t> </a:t>
            </a:r>
          </a:p>
          <a:p>
            <a:pPr algn="ctr" eaLnBrk="1" hangingPunct="1">
              <a:defRPr/>
            </a:pPr>
            <a:r>
              <a:rPr lang="fr-FR" sz="1600" dirty="0"/>
              <a:t>245 =</a:t>
            </a:r>
            <a:r>
              <a:rPr lang="fr-FR" sz="1400" dirty="0"/>
              <a:t> </a:t>
            </a:r>
            <a:r>
              <a:rPr lang="fr-FR" sz="1400" dirty="0"/>
              <a:t>…………………………………..</a:t>
            </a:r>
          </a:p>
          <a:p>
            <a:pPr algn="ctr" eaLnBrk="1" hangingPunct="1">
              <a:defRPr/>
            </a:pPr>
            <a:endParaRPr lang="fr-FR" sz="1400" dirty="0"/>
          </a:p>
          <a:p>
            <a:pPr algn="ctr" eaLnBrk="1" hangingPunct="1">
              <a:defRPr/>
            </a:pPr>
            <a:endParaRPr lang="fr-FR" sz="1400" dirty="0"/>
          </a:p>
          <a:p>
            <a:pPr algn="ctr" eaLnBrk="1" hangingPunct="1">
              <a:defRPr/>
            </a:pPr>
            <a:endParaRPr lang="fr-FR" sz="1400" dirty="0"/>
          </a:p>
          <a:p>
            <a:pPr algn="ctr" eaLnBrk="1" hangingPunct="1">
              <a:defRPr/>
            </a:pPr>
            <a:endParaRPr lang="fr-FR" sz="1400" dirty="0"/>
          </a:p>
        </p:txBody>
      </p:sp>
      <p:sp>
        <p:nvSpPr>
          <p:cNvPr id="4" name="Rectangle 3"/>
          <p:cNvSpPr/>
          <p:nvPr/>
        </p:nvSpPr>
        <p:spPr>
          <a:xfrm>
            <a:off x="4554579" y="198115"/>
            <a:ext cx="196770" cy="259507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732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89085" y="605400"/>
            <a:ext cx="3744912" cy="360362"/>
          </a:xfr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Numération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CE1 </a:t>
            </a:r>
            <a:r>
              <a:rPr lang="fr-FR" sz="2000" b="1" dirty="0">
                <a:solidFill>
                  <a:schemeClr val="accent3">
                    <a:lumMod val="50000"/>
                  </a:schemeClr>
                </a:solidFill>
              </a:rPr>
              <a:t>: Bilan 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n°2</a:t>
            </a:r>
            <a:endParaRPr lang="fr-F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351" y="207964"/>
            <a:ext cx="1800225" cy="1444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prstClr val="black"/>
                </a:solidFill>
              </a:rPr>
              <a:t>Prénom : …………………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88420" y="1281114"/>
            <a:ext cx="6580670" cy="2016125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buFontTx/>
              <a:buAutoNum type="arabicPeriod"/>
              <a:defRPr/>
            </a:pPr>
            <a:r>
              <a:rPr lang="fr-FR" sz="1400" b="1" u="sng" dirty="0">
                <a:solidFill>
                  <a:prstClr val="black"/>
                </a:solidFill>
              </a:rPr>
              <a:t>Ecris la suite des nombres :</a:t>
            </a:r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870448"/>
              </p:ext>
            </p:extLst>
          </p:nvPr>
        </p:nvGraphicFramePr>
        <p:xfrm>
          <a:off x="188913" y="1712913"/>
          <a:ext cx="3960810" cy="365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87"/>
                <a:gridCol w="457200"/>
                <a:gridCol w="421933"/>
                <a:gridCol w="332447"/>
                <a:gridCol w="377190"/>
                <a:gridCol w="342900"/>
                <a:gridCol w="344010"/>
                <a:gridCol w="396081"/>
                <a:gridCol w="396081"/>
                <a:gridCol w="396081"/>
              </a:tblGrid>
              <a:tr h="365125">
                <a:tc>
                  <a:txBody>
                    <a:bodyPr/>
                    <a:lstStyle/>
                    <a:p>
                      <a:r>
                        <a:rPr lang="fr-FR" sz="1200" b="1" baseline="0" dirty="0" smtClean="0">
                          <a:solidFill>
                            <a:schemeClr val="tx1"/>
                          </a:solidFill>
                        </a:rPr>
                        <a:t>  1</a:t>
                      </a:r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baseline="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baseline="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r>
                        <a:rPr lang="fr-FR" sz="12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au 18"/>
          <p:cNvGraphicFramePr>
            <a:graphicFrameLocks noGrp="1"/>
          </p:cNvGraphicFramePr>
          <p:nvPr/>
        </p:nvGraphicFramePr>
        <p:xfrm>
          <a:off x="4149725" y="1706563"/>
          <a:ext cx="2246316" cy="365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386"/>
                <a:gridCol w="374386"/>
                <a:gridCol w="374386"/>
                <a:gridCol w="374386"/>
                <a:gridCol w="374386"/>
                <a:gridCol w="374386"/>
              </a:tblGrid>
              <a:tr h="365125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911945"/>
              </p:ext>
            </p:extLst>
          </p:nvPr>
        </p:nvGraphicFramePr>
        <p:xfrm>
          <a:off x="188913" y="2216150"/>
          <a:ext cx="3960810" cy="365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81"/>
                <a:gridCol w="396081"/>
                <a:gridCol w="396081"/>
                <a:gridCol w="411313"/>
                <a:gridCol w="380849"/>
                <a:gridCol w="396081"/>
                <a:gridCol w="396081"/>
                <a:gridCol w="396081"/>
                <a:gridCol w="396081"/>
                <a:gridCol w="396081"/>
              </a:tblGrid>
              <a:tr h="3413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dirty="0" smtClean="0">
                          <a:solidFill>
                            <a:schemeClr val="tx1"/>
                          </a:solidFill>
                        </a:rPr>
                        <a:t> 18 </a:t>
                      </a:r>
                      <a:endParaRPr lang="fr-FR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1" dirty="0" smtClean="0">
                          <a:solidFill>
                            <a:schemeClr val="tx1"/>
                          </a:solidFill>
                        </a:rPr>
                        <a:t> 19</a:t>
                      </a:r>
                      <a:endParaRPr lang="fr-FR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au 20"/>
          <p:cNvGraphicFramePr>
            <a:graphicFrameLocks noGrp="1"/>
          </p:cNvGraphicFramePr>
          <p:nvPr/>
        </p:nvGraphicFramePr>
        <p:xfrm>
          <a:off x="4149725" y="2216150"/>
          <a:ext cx="2246316" cy="365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386"/>
                <a:gridCol w="374386"/>
                <a:gridCol w="374386"/>
                <a:gridCol w="374386"/>
                <a:gridCol w="374386"/>
                <a:gridCol w="374386"/>
              </a:tblGrid>
              <a:tr h="365125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au 21"/>
          <p:cNvGraphicFramePr>
            <a:graphicFrameLocks noGrp="1"/>
          </p:cNvGraphicFramePr>
          <p:nvPr/>
        </p:nvGraphicFramePr>
        <p:xfrm>
          <a:off x="404813" y="2720975"/>
          <a:ext cx="3744910" cy="365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91"/>
                <a:gridCol w="374491"/>
                <a:gridCol w="374491"/>
                <a:gridCol w="388893"/>
                <a:gridCol w="360089"/>
                <a:gridCol w="374491"/>
                <a:gridCol w="374491"/>
                <a:gridCol w="374491"/>
                <a:gridCol w="374491"/>
                <a:gridCol w="374491"/>
              </a:tblGrid>
              <a:tr h="365125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au 22"/>
          <p:cNvGraphicFramePr>
            <a:graphicFrameLocks noGrp="1"/>
          </p:cNvGraphicFramePr>
          <p:nvPr/>
        </p:nvGraphicFramePr>
        <p:xfrm>
          <a:off x="4149725" y="2720975"/>
          <a:ext cx="2246316" cy="365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386"/>
                <a:gridCol w="374386"/>
                <a:gridCol w="374386"/>
                <a:gridCol w="374386"/>
                <a:gridCol w="374386"/>
                <a:gridCol w="374386"/>
              </a:tblGrid>
              <a:tr h="365125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188914" y="3440113"/>
            <a:ext cx="6480175" cy="989012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r>
              <a:rPr lang="fr-FR" sz="1400" b="1" u="sng" dirty="0">
                <a:solidFill>
                  <a:prstClr val="black"/>
                </a:solidFill>
              </a:rPr>
              <a:t>Calcule rapidement :</a:t>
            </a: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 8 + 8 = …………. 	     20 + 20 = …………. 	            12 + 12 = ………….</a:t>
            </a: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30 + 30 =  	 …………. 	     43 + 43 = ………….    	            50 + 50 = ………….</a:t>
            </a: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100 + 100 = ………….            25 + 25 = …………. 	            40 = 40 = ………….</a:t>
            </a: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</a:t>
            </a: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8914" y="4592639"/>
            <a:ext cx="6480175" cy="1512887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fr-FR" sz="1400" b="1" u="sng" dirty="0">
                <a:solidFill>
                  <a:prstClr val="black"/>
                </a:solidFill>
              </a:rPr>
              <a:t>                                                                                                      </a:t>
            </a:r>
          </a:p>
          <a:p>
            <a:pPr marL="342900" indent="-342900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8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r>
              <a:rPr lang="fr-FR" sz="1400" b="1" u="sng" dirty="0">
                <a:solidFill>
                  <a:prstClr val="black"/>
                </a:solidFill>
              </a:rPr>
              <a:t>3. Ecris ces nombres en chiffres :</a:t>
            </a:r>
          </a:p>
          <a:p>
            <a:pPr marL="342900" indent="-342900" algn="ctr">
              <a:defRPr/>
            </a:pPr>
            <a:endParaRPr lang="fr-FR" sz="600" b="1" u="sng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  seize  :  </a:t>
            </a:r>
            <a:r>
              <a:rPr lang="fr-FR" sz="1100" b="1" dirty="0">
                <a:solidFill>
                  <a:prstClr val="black"/>
                </a:solidFill>
              </a:rPr>
              <a:t>……………………….……</a:t>
            </a:r>
            <a:r>
              <a:rPr lang="fr-FR" sz="1400" b="1" dirty="0">
                <a:solidFill>
                  <a:prstClr val="black"/>
                </a:solidFill>
              </a:rPr>
              <a:t>		quarante  : ……………………….……</a:t>
            </a: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  soixante-douze :  </a:t>
            </a:r>
            <a:r>
              <a:rPr lang="fr-FR" sz="1100" b="1" dirty="0">
                <a:solidFill>
                  <a:prstClr val="black"/>
                </a:solidFill>
              </a:rPr>
              <a:t>……………………….……</a:t>
            </a:r>
            <a:r>
              <a:rPr lang="fr-FR" sz="1400" b="1" dirty="0">
                <a:solidFill>
                  <a:prstClr val="black"/>
                </a:solidFill>
              </a:rPr>
              <a:t>	                  trente-deux  : ……………………….……</a:t>
            </a: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 quatre-vingt-treize:  </a:t>
            </a:r>
            <a:r>
              <a:rPr lang="fr-FR" sz="1100" b="1" dirty="0">
                <a:solidFill>
                  <a:prstClr val="black"/>
                </a:solidFill>
              </a:rPr>
              <a:t>……………………….……</a:t>
            </a:r>
            <a:r>
              <a:rPr lang="fr-FR" sz="1400" b="1" dirty="0">
                <a:solidFill>
                  <a:prstClr val="black"/>
                </a:solidFill>
              </a:rPr>
              <a:t>                         vingt-six: ……………………….…… cinquante-huit:  </a:t>
            </a:r>
            <a:r>
              <a:rPr lang="fr-FR" sz="1100" b="1" dirty="0">
                <a:solidFill>
                  <a:prstClr val="black"/>
                </a:solidFill>
              </a:rPr>
              <a:t>……………………….……</a:t>
            </a:r>
            <a:r>
              <a:rPr lang="fr-FR" sz="1400" b="1" dirty="0">
                <a:solidFill>
                  <a:prstClr val="black"/>
                </a:solidFill>
              </a:rPr>
              <a:t>	        quatre-vingt-sept  : ……………………….……</a:t>
            </a: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  </a:t>
            </a: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8914" y="6321425"/>
            <a:ext cx="6480175" cy="1511300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r>
              <a:rPr lang="fr-FR" sz="1400" b="1" u="sng" dirty="0">
                <a:solidFill>
                  <a:prstClr val="black"/>
                </a:solidFill>
              </a:rPr>
              <a:t>4. Ecris ces nombres en lettres :</a:t>
            </a: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r>
              <a:rPr lang="fr-FR" sz="1600" b="1" dirty="0">
                <a:solidFill>
                  <a:prstClr val="black"/>
                </a:solidFill>
              </a:rPr>
              <a:t>14</a:t>
            </a:r>
            <a:r>
              <a:rPr lang="fr-FR" sz="1400" b="1" dirty="0">
                <a:solidFill>
                  <a:prstClr val="black"/>
                </a:solidFill>
              </a:rPr>
              <a:t> :  </a:t>
            </a:r>
            <a:r>
              <a:rPr lang="fr-FR" sz="1100" b="1" dirty="0">
                <a:solidFill>
                  <a:prstClr val="black"/>
                </a:solidFill>
              </a:rPr>
              <a:t>……………………….………………………………….</a:t>
            </a:r>
            <a:r>
              <a:rPr lang="fr-FR" sz="1400" b="1" dirty="0">
                <a:solidFill>
                  <a:prstClr val="black"/>
                </a:solidFill>
              </a:rPr>
              <a:t>	      </a:t>
            </a:r>
            <a:r>
              <a:rPr lang="fr-FR" sz="1600" b="1" dirty="0">
                <a:solidFill>
                  <a:prstClr val="black"/>
                </a:solidFill>
              </a:rPr>
              <a:t>93</a:t>
            </a:r>
            <a:r>
              <a:rPr lang="fr-FR" sz="1400" b="1" dirty="0">
                <a:solidFill>
                  <a:prstClr val="black"/>
                </a:solidFill>
              </a:rPr>
              <a:t> :  ……………………….……………………………….       </a:t>
            </a:r>
          </a:p>
          <a:p>
            <a:pPr marL="342900" indent="-342900" algn="ctr">
              <a:defRPr/>
            </a:pPr>
            <a:r>
              <a:rPr lang="fr-FR" sz="1600" b="1" dirty="0">
                <a:solidFill>
                  <a:prstClr val="black"/>
                </a:solidFill>
              </a:rPr>
              <a:t>38</a:t>
            </a:r>
            <a:r>
              <a:rPr lang="fr-FR" sz="1400" b="1" dirty="0">
                <a:solidFill>
                  <a:prstClr val="black"/>
                </a:solidFill>
              </a:rPr>
              <a:t> :  </a:t>
            </a:r>
            <a:r>
              <a:rPr lang="fr-FR" sz="1100" b="1" dirty="0">
                <a:solidFill>
                  <a:prstClr val="black"/>
                </a:solidFill>
              </a:rPr>
              <a:t>……………………….………………………………….</a:t>
            </a:r>
            <a:r>
              <a:rPr lang="fr-FR" sz="1400" b="1" dirty="0">
                <a:solidFill>
                  <a:prstClr val="black"/>
                </a:solidFill>
              </a:rPr>
              <a:t>	      </a:t>
            </a:r>
            <a:r>
              <a:rPr lang="fr-FR" sz="1600" b="1" dirty="0">
                <a:solidFill>
                  <a:prstClr val="black"/>
                </a:solidFill>
              </a:rPr>
              <a:t>59</a:t>
            </a:r>
            <a:r>
              <a:rPr lang="fr-FR" sz="1400" b="1" dirty="0">
                <a:solidFill>
                  <a:prstClr val="black"/>
                </a:solidFill>
              </a:rPr>
              <a:t> :  ……………………….……………………………….</a:t>
            </a:r>
            <a:r>
              <a:rPr lang="fr-FR" sz="1600" b="1" dirty="0">
                <a:solidFill>
                  <a:prstClr val="black"/>
                </a:solidFill>
              </a:rPr>
              <a:t> </a:t>
            </a:r>
          </a:p>
          <a:p>
            <a:pPr marL="342900" indent="-342900" algn="ctr">
              <a:defRPr/>
            </a:pPr>
            <a:r>
              <a:rPr lang="fr-FR" sz="1600" b="1" dirty="0">
                <a:solidFill>
                  <a:prstClr val="black"/>
                </a:solidFill>
              </a:rPr>
              <a:t>82</a:t>
            </a:r>
            <a:r>
              <a:rPr lang="fr-FR" sz="1400" b="1" dirty="0">
                <a:solidFill>
                  <a:prstClr val="black"/>
                </a:solidFill>
              </a:rPr>
              <a:t> :  </a:t>
            </a:r>
            <a:r>
              <a:rPr lang="fr-FR" sz="1100" b="1" dirty="0">
                <a:solidFill>
                  <a:prstClr val="black"/>
                </a:solidFill>
              </a:rPr>
              <a:t>……………………….………………………………….</a:t>
            </a:r>
            <a:r>
              <a:rPr lang="fr-FR" sz="1400" b="1" dirty="0">
                <a:solidFill>
                  <a:prstClr val="black"/>
                </a:solidFill>
              </a:rPr>
              <a:t>	      </a:t>
            </a:r>
            <a:r>
              <a:rPr lang="fr-FR" sz="1600" b="1" dirty="0">
                <a:solidFill>
                  <a:prstClr val="black"/>
                </a:solidFill>
              </a:rPr>
              <a:t>43</a:t>
            </a:r>
            <a:r>
              <a:rPr lang="fr-FR" sz="1400" b="1" dirty="0">
                <a:solidFill>
                  <a:prstClr val="black"/>
                </a:solidFill>
              </a:rPr>
              <a:t> :  ……………………….……………………………….</a:t>
            </a: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  </a:t>
            </a: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665" y="8012111"/>
            <a:ext cx="3343597" cy="1680527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r>
              <a:rPr lang="fr-FR" sz="1400" b="1" u="sng" dirty="0" smtClean="0">
                <a:solidFill>
                  <a:prstClr val="black"/>
                </a:solidFill>
              </a:rPr>
              <a:t>5. Il y a …………………….étoiles.</a:t>
            </a: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  </a:t>
            </a: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4814" y="3622676"/>
            <a:ext cx="1800225" cy="754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2 </a:t>
            </a:r>
            <a:r>
              <a:rPr lang="fr-FR" sz="1200" dirty="0">
                <a:solidFill>
                  <a:prstClr val="black"/>
                </a:solidFill>
              </a:rPr>
              <a:t>+ </a:t>
            </a:r>
            <a:r>
              <a:rPr lang="fr-FR" sz="1200" dirty="0" smtClean="0">
                <a:solidFill>
                  <a:prstClr val="black"/>
                </a:solidFill>
              </a:rPr>
              <a:t>2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3 </a:t>
            </a:r>
            <a:r>
              <a:rPr lang="fr-FR" sz="1200" dirty="0">
                <a:solidFill>
                  <a:prstClr val="black"/>
                </a:solidFill>
              </a:rPr>
              <a:t>+ </a:t>
            </a:r>
            <a:r>
              <a:rPr lang="fr-FR" sz="1200" dirty="0" smtClean="0">
                <a:solidFill>
                  <a:prstClr val="black"/>
                </a:solidFill>
              </a:rPr>
              <a:t>3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>
                <a:solidFill>
                  <a:prstClr val="black"/>
                </a:solidFill>
              </a:rPr>
              <a:t>5</a:t>
            </a:r>
            <a:r>
              <a:rPr lang="fr-FR" sz="1200" dirty="0" smtClean="0">
                <a:solidFill>
                  <a:prstClr val="black"/>
                </a:solidFill>
              </a:rPr>
              <a:t> </a:t>
            </a:r>
            <a:r>
              <a:rPr lang="fr-FR" sz="1200" dirty="0">
                <a:solidFill>
                  <a:prstClr val="black"/>
                </a:solidFill>
              </a:rPr>
              <a:t>+ </a:t>
            </a:r>
            <a:r>
              <a:rPr lang="fr-FR" sz="1200" dirty="0" smtClean="0">
                <a:solidFill>
                  <a:prstClr val="black"/>
                </a:solidFill>
              </a:rPr>
              <a:t>5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21164" y="3622676"/>
            <a:ext cx="1800225" cy="754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>
                <a:solidFill>
                  <a:prstClr val="black"/>
                </a:solidFill>
              </a:rPr>
              <a:t>6</a:t>
            </a:r>
            <a:r>
              <a:rPr lang="fr-FR" sz="1200" dirty="0" smtClean="0">
                <a:solidFill>
                  <a:prstClr val="black"/>
                </a:solidFill>
              </a:rPr>
              <a:t> </a:t>
            </a:r>
            <a:r>
              <a:rPr lang="fr-FR" sz="1200" dirty="0">
                <a:solidFill>
                  <a:prstClr val="black"/>
                </a:solidFill>
              </a:rPr>
              <a:t>+ </a:t>
            </a:r>
            <a:r>
              <a:rPr lang="fr-FR" sz="1200" dirty="0" smtClean="0">
                <a:solidFill>
                  <a:prstClr val="black"/>
                </a:solidFill>
              </a:rPr>
              <a:t>6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10 </a:t>
            </a:r>
            <a:r>
              <a:rPr lang="fr-FR" sz="1200" dirty="0">
                <a:solidFill>
                  <a:prstClr val="black"/>
                </a:solidFill>
              </a:rPr>
              <a:t>+ 10 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1 </a:t>
            </a:r>
            <a:r>
              <a:rPr lang="fr-FR" sz="1200" dirty="0">
                <a:solidFill>
                  <a:prstClr val="black"/>
                </a:solidFill>
              </a:rPr>
              <a:t>+ </a:t>
            </a:r>
            <a:r>
              <a:rPr lang="fr-FR" sz="1200" dirty="0" smtClean="0">
                <a:solidFill>
                  <a:prstClr val="black"/>
                </a:solidFill>
              </a:rPr>
              <a:t>1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12989" y="3682087"/>
            <a:ext cx="1800225" cy="715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7+ 7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8 </a:t>
            </a:r>
            <a:r>
              <a:rPr lang="fr-FR" sz="1200" dirty="0">
                <a:solidFill>
                  <a:prstClr val="black"/>
                </a:solidFill>
              </a:rPr>
              <a:t>+ </a:t>
            </a:r>
            <a:r>
              <a:rPr lang="fr-FR" sz="1200" dirty="0" smtClean="0">
                <a:solidFill>
                  <a:prstClr val="black"/>
                </a:solidFill>
              </a:rPr>
              <a:t>8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4 </a:t>
            </a:r>
            <a:r>
              <a:rPr lang="fr-FR" sz="1200" dirty="0">
                <a:solidFill>
                  <a:prstClr val="black"/>
                </a:solidFill>
              </a:rPr>
              <a:t>+ </a:t>
            </a:r>
            <a:r>
              <a:rPr lang="fr-FR" sz="1200" dirty="0" smtClean="0">
                <a:solidFill>
                  <a:prstClr val="black"/>
                </a:solidFill>
              </a:rPr>
              <a:t>4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91490" y="2795137"/>
            <a:ext cx="217170" cy="18312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1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851851" y="2795135"/>
            <a:ext cx="217170" cy="18312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3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1249043" y="2795135"/>
            <a:ext cx="217170" cy="18312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491490" y="4944424"/>
            <a:ext cx="909954" cy="156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 </a:t>
            </a:r>
            <a:r>
              <a:rPr lang="fr-FR" sz="1400" b="1" dirty="0" smtClean="0">
                <a:solidFill>
                  <a:schemeClr val="tx1"/>
                </a:solidFill>
              </a:rPr>
              <a:t> un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17511" y="5165089"/>
            <a:ext cx="1228409" cy="182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quatorze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4813" y="5400355"/>
            <a:ext cx="1458276" cy="127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dix-neuf : 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9886" y="5560698"/>
            <a:ext cx="1370333" cy="2381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cinq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654422" y="4969668"/>
            <a:ext cx="1136655" cy="162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douze:   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654423" y="5132070"/>
            <a:ext cx="1139828" cy="212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seize: 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500438" y="5344797"/>
            <a:ext cx="1290639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    quinze: 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02942" y="5640622"/>
            <a:ext cx="1588136" cy="135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        vingt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0351" y="6913242"/>
            <a:ext cx="591500" cy="25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9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41764" y="7181998"/>
            <a:ext cx="591500" cy="25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7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3993" y="7408225"/>
            <a:ext cx="591500" cy="25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18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153562" y="6928630"/>
            <a:ext cx="591500" cy="25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14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165791" y="7184698"/>
            <a:ext cx="591500" cy="25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13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178020" y="7419331"/>
            <a:ext cx="591500" cy="25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11 :</a:t>
            </a:r>
            <a:endParaRPr lang="fr-FR" sz="1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à coins arrondis 8"/>
              <p:cNvSpPr/>
              <p:nvPr/>
            </p:nvSpPr>
            <p:spPr>
              <a:xfrm>
                <a:off x="88419" y="8424542"/>
                <a:ext cx="3240087" cy="113743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0D98E48F-7BD6-4985-80EF-D5FBE7E9EF3D}" type="mathplaceholder">
                        <a:rPr lang="fr-FR" i="1" smtClean="0">
                          <a:latin typeface="Cambria Math" panose="02040503050406030204" pitchFamily="18" charset="0"/>
                        </a:rPr>
                        <a:t>Tapez une équation ici.</a:t>
                      </a:fl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Rectangle à coins arrondis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19" y="8424542"/>
                <a:ext cx="3240087" cy="1137436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3430908" y="8012110"/>
            <a:ext cx="3324222" cy="1680527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r>
              <a:rPr lang="fr-FR" sz="1400" b="1" u="sng" dirty="0" smtClean="0">
                <a:solidFill>
                  <a:prstClr val="black"/>
                </a:solidFill>
              </a:rPr>
              <a:t>6. </a:t>
            </a:r>
            <a:r>
              <a:rPr lang="fr-FR" sz="1400" b="1" u="sng" dirty="0">
                <a:solidFill>
                  <a:prstClr val="black"/>
                </a:solidFill>
              </a:rPr>
              <a:t>Il y a </a:t>
            </a:r>
            <a:r>
              <a:rPr lang="fr-FR" sz="1400" b="1" u="sng" dirty="0" smtClean="0">
                <a:solidFill>
                  <a:prstClr val="black"/>
                </a:solidFill>
              </a:rPr>
              <a:t>…………………….</a:t>
            </a:r>
            <a:r>
              <a:rPr lang="fr-FR" sz="1400" b="1" u="sng" dirty="0" err="1" smtClean="0">
                <a:solidFill>
                  <a:prstClr val="black"/>
                </a:solidFill>
              </a:rPr>
              <a:t>coeurs</a:t>
            </a:r>
            <a:r>
              <a:rPr lang="fr-FR" sz="1400" b="1" u="sng" dirty="0" smtClean="0">
                <a:solidFill>
                  <a:prstClr val="black"/>
                </a:solidFill>
              </a:rPr>
              <a:t>.</a:t>
            </a: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  </a:t>
            </a: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</p:txBody>
      </p:sp>
      <p:sp>
        <p:nvSpPr>
          <p:cNvPr id="47" name="Rectangle à coins arrondis 46"/>
          <p:cNvSpPr/>
          <p:nvPr/>
        </p:nvSpPr>
        <p:spPr>
          <a:xfrm>
            <a:off x="3449312" y="8424542"/>
            <a:ext cx="3240087" cy="11374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Étoile à 5 branches 9"/>
          <p:cNvSpPr/>
          <p:nvPr/>
        </p:nvSpPr>
        <p:spPr>
          <a:xfrm>
            <a:off x="320344" y="8542309"/>
            <a:ext cx="217170" cy="15098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Étoile à 5 branches 41"/>
          <p:cNvSpPr/>
          <p:nvPr/>
        </p:nvSpPr>
        <p:spPr>
          <a:xfrm>
            <a:off x="600075" y="8542309"/>
            <a:ext cx="217170" cy="15098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Étoile à 5 branches 47"/>
          <p:cNvSpPr/>
          <p:nvPr/>
        </p:nvSpPr>
        <p:spPr>
          <a:xfrm>
            <a:off x="472744" y="8694709"/>
            <a:ext cx="217170" cy="15098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Étoile à 5 branches 48"/>
          <p:cNvSpPr/>
          <p:nvPr/>
        </p:nvSpPr>
        <p:spPr>
          <a:xfrm>
            <a:off x="625144" y="8847109"/>
            <a:ext cx="217170" cy="15098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Étoile à 5 branches 49"/>
          <p:cNvSpPr/>
          <p:nvPr/>
        </p:nvSpPr>
        <p:spPr>
          <a:xfrm>
            <a:off x="290187" y="8847108"/>
            <a:ext cx="217170" cy="15098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Étoile à 5 branches 50"/>
          <p:cNvSpPr/>
          <p:nvPr/>
        </p:nvSpPr>
        <p:spPr>
          <a:xfrm>
            <a:off x="1249043" y="8542309"/>
            <a:ext cx="217170" cy="15098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Étoile à 5 branches 51"/>
          <p:cNvSpPr/>
          <p:nvPr/>
        </p:nvSpPr>
        <p:spPr>
          <a:xfrm>
            <a:off x="1200832" y="8862519"/>
            <a:ext cx="217170" cy="15098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Étoile à 5 branches 52"/>
          <p:cNvSpPr/>
          <p:nvPr/>
        </p:nvSpPr>
        <p:spPr>
          <a:xfrm>
            <a:off x="1553844" y="8877054"/>
            <a:ext cx="217170" cy="15098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Étoile à 5 branches 53"/>
          <p:cNvSpPr/>
          <p:nvPr/>
        </p:nvSpPr>
        <p:spPr>
          <a:xfrm>
            <a:off x="1401444" y="8735570"/>
            <a:ext cx="217170" cy="15098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Étoile à 5 branches 54"/>
          <p:cNvSpPr/>
          <p:nvPr/>
        </p:nvSpPr>
        <p:spPr>
          <a:xfrm>
            <a:off x="1531221" y="8513839"/>
            <a:ext cx="217170" cy="15098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Étoile à 5 branches 55"/>
          <p:cNvSpPr/>
          <p:nvPr/>
        </p:nvSpPr>
        <p:spPr>
          <a:xfrm>
            <a:off x="2122014" y="8544678"/>
            <a:ext cx="217170" cy="15098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Étoile à 5 branches 56"/>
          <p:cNvSpPr/>
          <p:nvPr/>
        </p:nvSpPr>
        <p:spPr>
          <a:xfrm>
            <a:off x="2312989" y="8701384"/>
            <a:ext cx="217170" cy="15098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Étoile à 5 branches 57"/>
          <p:cNvSpPr/>
          <p:nvPr/>
        </p:nvSpPr>
        <p:spPr>
          <a:xfrm>
            <a:off x="2512701" y="8886559"/>
            <a:ext cx="217170" cy="15098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Cœur 10"/>
          <p:cNvSpPr/>
          <p:nvPr/>
        </p:nvSpPr>
        <p:spPr>
          <a:xfrm>
            <a:off x="3642572" y="8589333"/>
            <a:ext cx="162037" cy="112051"/>
          </a:xfrm>
          <a:prstGeom prst="hear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Cœur 58"/>
          <p:cNvSpPr/>
          <p:nvPr/>
        </p:nvSpPr>
        <p:spPr>
          <a:xfrm>
            <a:off x="3874026" y="8589333"/>
            <a:ext cx="162037" cy="112051"/>
          </a:xfrm>
          <a:prstGeom prst="hear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Cœur 59"/>
          <p:cNvSpPr/>
          <p:nvPr/>
        </p:nvSpPr>
        <p:spPr>
          <a:xfrm>
            <a:off x="3754950" y="8740322"/>
            <a:ext cx="162037" cy="112051"/>
          </a:xfrm>
          <a:prstGeom prst="hear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Cœur 60"/>
          <p:cNvSpPr/>
          <p:nvPr/>
        </p:nvSpPr>
        <p:spPr>
          <a:xfrm>
            <a:off x="3603550" y="8861677"/>
            <a:ext cx="162037" cy="112051"/>
          </a:xfrm>
          <a:prstGeom prst="hear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Cœur 61"/>
          <p:cNvSpPr/>
          <p:nvPr/>
        </p:nvSpPr>
        <p:spPr>
          <a:xfrm>
            <a:off x="3894145" y="8861677"/>
            <a:ext cx="162037" cy="112051"/>
          </a:xfrm>
          <a:prstGeom prst="hear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Cœur 62"/>
          <p:cNvSpPr/>
          <p:nvPr/>
        </p:nvSpPr>
        <p:spPr>
          <a:xfrm>
            <a:off x="4402983" y="8693298"/>
            <a:ext cx="111366" cy="118820"/>
          </a:xfrm>
          <a:prstGeom prst="hear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Cœur 63"/>
          <p:cNvSpPr/>
          <p:nvPr/>
        </p:nvSpPr>
        <p:spPr>
          <a:xfrm>
            <a:off x="4522994" y="8558990"/>
            <a:ext cx="162037" cy="112051"/>
          </a:xfrm>
          <a:prstGeom prst="hear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Cœur 64"/>
          <p:cNvSpPr/>
          <p:nvPr/>
        </p:nvSpPr>
        <p:spPr>
          <a:xfrm>
            <a:off x="4252123" y="8852373"/>
            <a:ext cx="201673" cy="121355"/>
          </a:xfrm>
          <a:prstGeom prst="hear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Cœur 65"/>
          <p:cNvSpPr/>
          <p:nvPr/>
        </p:nvSpPr>
        <p:spPr>
          <a:xfrm>
            <a:off x="4291760" y="8561777"/>
            <a:ext cx="162037" cy="112051"/>
          </a:xfrm>
          <a:prstGeom prst="hear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Cœur 66"/>
          <p:cNvSpPr/>
          <p:nvPr/>
        </p:nvSpPr>
        <p:spPr>
          <a:xfrm>
            <a:off x="4494630" y="8863898"/>
            <a:ext cx="162037" cy="112051"/>
          </a:xfrm>
          <a:prstGeom prst="hear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Cœur 67"/>
          <p:cNvSpPr/>
          <p:nvPr/>
        </p:nvSpPr>
        <p:spPr>
          <a:xfrm>
            <a:off x="5012000" y="8558989"/>
            <a:ext cx="162037" cy="112051"/>
          </a:xfrm>
          <a:prstGeom prst="hear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Cœur 68"/>
          <p:cNvSpPr/>
          <p:nvPr/>
        </p:nvSpPr>
        <p:spPr>
          <a:xfrm>
            <a:off x="5164400" y="8711389"/>
            <a:ext cx="162037" cy="112051"/>
          </a:xfrm>
          <a:prstGeom prst="hear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Cœur 69"/>
          <p:cNvSpPr/>
          <p:nvPr/>
        </p:nvSpPr>
        <p:spPr>
          <a:xfrm>
            <a:off x="5256252" y="8571879"/>
            <a:ext cx="162037" cy="112051"/>
          </a:xfrm>
          <a:prstGeom prst="hear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Cœur 70"/>
          <p:cNvSpPr/>
          <p:nvPr/>
        </p:nvSpPr>
        <p:spPr>
          <a:xfrm>
            <a:off x="5020802" y="8832744"/>
            <a:ext cx="162037" cy="112051"/>
          </a:xfrm>
          <a:prstGeom prst="hear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Cœur 71"/>
          <p:cNvSpPr/>
          <p:nvPr/>
        </p:nvSpPr>
        <p:spPr>
          <a:xfrm>
            <a:off x="5278800" y="8845698"/>
            <a:ext cx="162037" cy="112051"/>
          </a:xfrm>
          <a:prstGeom prst="hear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Cœur 73"/>
          <p:cNvSpPr/>
          <p:nvPr/>
        </p:nvSpPr>
        <p:spPr>
          <a:xfrm>
            <a:off x="5743183" y="8571878"/>
            <a:ext cx="162037" cy="112051"/>
          </a:xfrm>
          <a:prstGeom prst="hear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Cœur 74"/>
          <p:cNvSpPr/>
          <p:nvPr/>
        </p:nvSpPr>
        <p:spPr>
          <a:xfrm>
            <a:off x="5895583" y="8724278"/>
            <a:ext cx="162037" cy="112051"/>
          </a:xfrm>
          <a:prstGeom prst="hear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Cœur 75"/>
          <p:cNvSpPr/>
          <p:nvPr/>
        </p:nvSpPr>
        <p:spPr>
          <a:xfrm>
            <a:off x="6047983" y="8876678"/>
            <a:ext cx="162037" cy="112051"/>
          </a:xfrm>
          <a:prstGeom prst="hear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Cœur 76"/>
          <p:cNvSpPr/>
          <p:nvPr/>
        </p:nvSpPr>
        <p:spPr>
          <a:xfrm>
            <a:off x="5701985" y="8876678"/>
            <a:ext cx="162037" cy="112051"/>
          </a:xfrm>
          <a:prstGeom prst="hear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Cœur 77"/>
          <p:cNvSpPr/>
          <p:nvPr/>
        </p:nvSpPr>
        <p:spPr>
          <a:xfrm>
            <a:off x="6047983" y="8561777"/>
            <a:ext cx="162037" cy="112051"/>
          </a:xfrm>
          <a:prstGeom prst="hear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744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60351" y="207964"/>
            <a:ext cx="1800225" cy="1444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prstClr val="black"/>
                </a:solidFill>
              </a:rPr>
              <a:t>Prénom : …………………</a:t>
            </a:r>
          </a:p>
        </p:txBody>
      </p:sp>
      <p:sp>
        <p:nvSpPr>
          <p:cNvPr id="23" name="Sous-titre 2"/>
          <p:cNvSpPr txBox="1">
            <a:spLocks/>
          </p:cNvSpPr>
          <p:nvPr/>
        </p:nvSpPr>
        <p:spPr>
          <a:xfrm>
            <a:off x="1568764" y="442840"/>
            <a:ext cx="4191956" cy="339480"/>
          </a:xfrm>
          <a:prstGeom prst="rect">
            <a:avLst/>
          </a:prstGeom>
          <a:ln w="3810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   Nombres et calculs CE1 : Bilan n° 3</a:t>
            </a:r>
            <a:endParaRPr lang="fr-F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0351" y="950913"/>
            <a:ext cx="6480175" cy="989012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fr-FR" sz="1400" b="1" u="sng" dirty="0" smtClean="0">
                <a:solidFill>
                  <a:prstClr val="black"/>
                </a:solidFill>
              </a:rPr>
              <a:t>1. Calcule </a:t>
            </a:r>
            <a:r>
              <a:rPr lang="fr-FR" sz="1400" b="1" u="sng" dirty="0">
                <a:solidFill>
                  <a:prstClr val="black"/>
                </a:solidFill>
              </a:rPr>
              <a:t>rapidement :</a:t>
            </a: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 8 + 8 = …………. 	     20 + 20 = …………. 	            12 + 12 = ………….</a:t>
            </a: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30 + 30 =  	 …………. 	     43 + 43 = ………….    	            50 + 50 = ………….</a:t>
            </a: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100 + 100 = ………….            25 + 25 = …………. 	            40 = 40 = ………….</a:t>
            </a: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</a:t>
            </a: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6251" y="1133476"/>
            <a:ext cx="1800225" cy="754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>
                <a:solidFill>
                  <a:prstClr val="black"/>
                </a:solidFill>
              </a:rPr>
              <a:t>8</a:t>
            </a:r>
            <a:r>
              <a:rPr lang="fr-FR" sz="1200" dirty="0" smtClean="0">
                <a:solidFill>
                  <a:prstClr val="black"/>
                </a:solidFill>
              </a:rPr>
              <a:t> </a:t>
            </a:r>
            <a:r>
              <a:rPr lang="fr-FR" sz="1200" dirty="0">
                <a:solidFill>
                  <a:prstClr val="black"/>
                </a:solidFill>
              </a:rPr>
              <a:t>+ </a:t>
            </a:r>
            <a:r>
              <a:rPr lang="fr-FR" sz="1200" dirty="0" smtClean="0">
                <a:solidFill>
                  <a:prstClr val="black"/>
                </a:solidFill>
              </a:rPr>
              <a:t>…….…… </a:t>
            </a:r>
            <a:r>
              <a:rPr lang="fr-FR" sz="1200" dirty="0">
                <a:solidFill>
                  <a:prstClr val="black"/>
                </a:solidFill>
              </a:rPr>
              <a:t>= </a:t>
            </a:r>
            <a:r>
              <a:rPr lang="fr-FR" sz="1200" dirty="0" smtClean="0">
                <a:solidFill>
                  <a:prstClr val="black"/>
                </a:solidFill>
              </a:rPr>
              <a:t>10</a:t>
            </a:r>
            <a:endParaRPr lang="fr-FR" sz="1200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6 </a:t>
            </a:r>
            <a:r>
              <a:rPr lang="fr-FR" sz="1200" dirty="0">
                <a:solidFill>
                  <a:prstClr val="black"/>
                </a:solidFill>
              </a:rPr>
              <a:t>+ …….…… = 10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7 </a:t>
            </a:r>
            <a:r>
              <a:rPr lang="fr-FR" sz="1200" dirty="0">
                <a:solidFill>
                  <a:prstClr val="black"/>
                </a:solidFill>
              </a:rPr>
              <a:t>+ …….…… = 10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92601" y="1133476"/>
            <a:ext cx="1800225" cy="754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5 </a:t>
            </a:r>
            <a:r>
              <a:rPr lang="fr-FR" sz="1200" dirty="0">
                <a:solidFill>
                  <a:prstClr val="black"/>
                </a:solidFill>
              </a:rPr>
              <a:t>+ …….…… = 10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9 </a:t>
            </a:r>
            <a:r>
              <a:rPr lang="fr-FR" sz="1200" dirty="0">
                <a:solidFill>
                  <a:prstClr val="black"/>
                </a:solidFill>
              </a:rPr>
              <a:t>+ …….…… = 10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10 </a:t>
            </a:r>
            <a:r>
              <a:rPr lang="fr-FR" sz="1200" dirty="0">
                <a:solidFill>
                  <a:prstClr val="black"/>
                </a:solidFill>
              </a:rPr>
              <a:t>+ …….…… = 10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84426" y="1192887"/>
            <a:ext cx="1800225" cy="715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3 </a:t>
            </a:r>
            <a:r>
              <a:rPr lang="fr-FR" sz="1200" dirty="0">
                <a:solidFill>
                  <a:prstClr val="black"/>
                </a:solidFill>
              </a:rPr>
              <a:t>+ …….…… = 10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1 </a:t>
            </a:r>
            <a:r>
              <a:rPr lang="fr-FR" sz="1200" dirty="0">
                <a:solidFill>
                  <a:prstClr val="black"/>
                </a:solidFill>
              </a:rPr>
              <a:t>+ …….…… = 10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4 </a:t>
            </a:r>
            <a:r>
              <a:rPr lang="fr-FR" sz="1200" dirty="0">
                <a:solidFill>
                  <a:prstClr val="black"/>
                </a:solidFill>
              </a:rPr>
              <a:t>+ …….…… = 10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0351" y="2070102"/>
            <a:ext cx="6480175" cy="1800225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b="1" u="sng" dirty="0"/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b="1" u="sng" dirty="0"/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b="1" u="sng" dirty="0"/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b="1" u="sng" dirty="0"/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b="1" u="sng" dirty="0"/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b="1" u="sng" dirty="0"/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b="1" u="sng" dirty="0"/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b="1" u="sng" dirty="0"/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b="1" u="sng" dirty="0"/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b="1" u="sng" dirty="0"/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b="1" u="sng" dirty="0"/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b="1" u="sng" dirty="0"/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900" b="1" u="sng" dirty="0"/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u="sng" dirty="0"/>
              <a:t>2. Le compte est bon :</a:t>
            </a: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b="1" u="sng" dirty="0"/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b="1" u="sng" dirty="0"/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b="1" u="sng" dirty="0"/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b="1" u="sng" dirty="0"/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b="1" u="sng" dirty="0"/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800" b="1" u="sng" dirty="0"/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/>
              <a:t> 	 </a:t>
            </a: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/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/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/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/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fr-FR" sz="1400" b="1" u="sng" dirty="0"/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fr-FR" sz="1400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476251" y="2501902"/>
            <a:ext cx="2952750" cy="11525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fr-FR" sz="1200" b="1" dirty="0"/>
              <a:t>       </a:t>
            </a:r>
            <a:r>
              <a:rPr lang="fr-FR" sz="1200" b="1" u="sng" dirty="0"/>
              <a:t> Trouve le nombre-cible :</a:t>
            </a:r>
            <a:endParaRPr lang="fr-FR" sz="500" b="1" u="sng" dirty="0"/>
          </a:p>
          <a:p>
            <a:pPr eaLnBrk="1" hangingPunct="1">
              <a:defRPr/>
            </a:pPr>
            <a:r>
              <a:rPr lang="fr-FR" sz="1200" b="1" u="sng" dirty="0"/>
              <a:t>    </a:t>
            </a:r>
          </a:p>
          <a:p>
            <a:pPr algn="ctr" eaLnBrk="1" hangingPunct="1">
              <a:defRPr/>
            </a:pPr>
            <a:endParaRPr lang="fr-FR" sz="1200" b="1" u="sng" dirty="0"/>
          </a:p>
          <a:p>
            <a:pPr algn="ctr" eaLnBrk="1" hangingPunct="1">
              <a:defRPr/>
            </a:pPr>
            <a:endParaRPr lang="fr-FR" sz="1200" b="1" u="sng" dirty="0"/>
          </a:p>
          <a:p>
            <a:pPr algn="ctr" eaLnBrk="1" hangingPunct="1">
              <a:defRPr/>
            </a:pPr>
            <a:endParaRPr lang="fr-FR" sz="1200" b="1" u="sng" dirty="0"/>
          </a:p>
          <a:p>
            <a:pPr algn="ctr" eaLnBrk="1" hangingPunct="1">
              <a:defRPr/>
            </a:pPr>
            <a:r>
              <a:rPr lang="fr-FR" sz="1200" b="1" u="sng" dirty="0"/>
              <a:t> </a:t>
            </a:r>
          </a:p>
        </p:txBody>
      </p:sp>
      <p:sp>
        <p:nvSpPr>
          <p:cNvPr id="30" name="Ellipse 29"/>
          <p:cNvSpPr/>
          <p:nvPr/>
        </p:nvSpPr>
        <p:spPr>
          <a:xfrm>
            <a:off x="2779713" y="2573339"/>
            <a:ext cx="504825" cy="28892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 smtClean="0">
                <a:solidFill>
                  <a:schemeClr val="tx1"/>
                </a:solidFill>
              </a:rPr>
              <a:t>10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7688" y="3078164"/>
            <a:ext cx="2736850" cy="5032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50000"/>
              </a:lnSpc>
              <a:defRPr/>
            </a:pPr>
            <a:r>
              <a:rPr lang="fr-FR" sz="1000" dirty="0"/>
              <a:t>…………………………………………………………………………………………………………………………………………………………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547688" y="2789239"/>
            <a:ext cx="360363" cy="2159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 smtClean="0"/>
              <a:t>7</a:t>
            </a:r>
            <a:endParaRPr lang="fr-FR" sz="1200" b="1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979488" y="2789239"/>
            <a:ext cx="360363" cy="2159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/>
              <a:t>1</a:t>
            </a:r>
          </a:p>
        </p:txBody>
      </p:sp>
      <p:sp>
        <p:nvSpPr>
          <p:cNvPr id="34" name="Rectangle à coins arrondis 33"/>
          <p:cNvSpPr/>
          <p:nvPr/>
        </p:nvSpPr>
        <p:spPr>
          <a:xfrm>
            <a:off x="1412876" y="2789239"/>
            <a:ext cx="358775" cy="2159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/>
              <a:t>5</a:t>
            </a:r>
          </a:p>
        </p:txBody>
      </p:sp>
      <p:sp>
        <p:nvSpPr>
          <p:cNvPr id="35" name="Rectangle à coins arrondis 34"/>
          <p:cNvSpPr/>
          <p:nvPr/>
        </p:nvSpPr>
        <p:spPr>
          <a:xfrm>
            <a:off x="1844676" y="2789239"/>
            <a:ext cx="360362" cy="2159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/>
              <a:t>3</a:t>
            </a:r>
          </a:p>
        </p:txBody>
      </p:sp>
      <p:sp>
        <p:nvSpPr>
          <p:cNvPr id="36" name="Rectangle à coins arrondis 35"/>
          <p:cNvSpPr/>
          <p:nvPr/>
        </p:nvSpPr>
        <p:spPr>
          <a:xfrm>
            <a:off x="2276476" y="2789239"/>
            <a:ext cx="360362" cy="2159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/>
              <a:t>5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571876" y="2501902"/>
            <a:ext cx="2952750" cy="11525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fr-FR" sz="1200" b="1" dirty="0"/>
              <a:t>       </a:t>
            </a:r>
            <a:r>
              <a:rPr lang="fr-FR" sz="1200" b="1" u="sng" dirty="0"/>
              <a:t> Trouve le nombre-cible :</a:t>
            </a:r>
            <a:endParaRPr lang="fr-FR" sz="500" b="1" u="sng" dirty="0"/>
          </a:p>
          <a:p>
            <a:pPr eaLnBrk="1" hangingPunct="1">
              <a:defRPr/>
            </a:pPr>
            <a:r>
              <a:rPr lang="fr-FR" sz="1200" b="1" u="sng" dirty="0"/>
              <a:t>    </a:t>
            </a:r>
          </a:p>
          <a:p>
            <a:pPr algn="ctr" eaLnBrk="1" hangingPunct="1">
              <a:defRPr/>
            </a:pPr>
            <a:endParaRPr lang="fr-FR" sz="1200" b="1" u="sng" dirty="0"/>
          </a:p>
          <a:p>
            <a:pPr algn="ctr" eaLnBrk="1" hangingPunct="1">
              <a:defRPr/>
            </a:pPr>
            <a:endParaRPr lang="fr-FR" sz="1200" b="1" u="sng" dirty="0"/>
          </a:p>
          <a:p>
            <a:pPr algn="ctr" eaLnBrk="1" hangingPunct="1">
              <a:defRPr/>
            </a:pPr>
            <a:endParaRPr lang="fr-FR" sz="1200" b="1" u="sng" dirty="0"/>
          </a:p>
          <a:p>
            <a:pPr algn="ctr" eaLnBrk="1" hangingPunct="1">
              <a:defRPr/>
            </a:pPr>
            <a:r>
              <a:rPr lang="fr-FR" sz="1200" b="1" u="sng" dirty="0"/>
              <a:t> </a:t>
            </a:r>
          </a:p>
        </p:txBody>
      </p:sp>
      <p:sp>
        <p:nvSpPr>
          <p:cNvPr id="38" name="Ellipse 37"/>
          <p:cNvSpPr/>
          <p:nvPr/>
        </p:nvSpPr>
        <p:spPr>
          <a:xfrm>
            <a:off x="5876926" y="2573339"/>
            <a:ext cx="503237" cy="28892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 smtClean="0">
                <a:solidFill>
                  <a:schemeClr val="tx1"/>
                </a:solidFill>
              </a:rPr>
              <a:t>15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3716338" y="2789239"/>
            <a:ext cx="360363" cy="2159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 smtClean="0"/>
              <a:t>8</a:t>
            </a:r>
            <a:endParaRPr lang="fr-FR" sz="1200" b="1" dirty="0"/>
          </a:p>
        </p:txBody>
      </p:sp>
      <p:sp>
        <p:nvSpPr>
          <p:cNvPr id="40" name="Rectangle 39"/>
          <p:cNvSpPr/>
          <p:nvPr/>
        </p:nvSpPr>
        <p:spPr>
          <a:xfrm>
            <a:off x="3716338" y="3078164"/>
            <a:ext cx="2736850" cy="5032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fr-FR" sz="1000" dirty="0"/>
              <a:t>…………………………………………………………………………………………………………………………………………………………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41" name="Rectangle à coins arrondis 40"/>
          <p:cNvSpPr/>
          <p:nvPr/>
        </p:nvSpPr>
        <p:spPr>
          <a:xfrm>
            <a:off x="4148138" y="2789239"/>
            <a:ext cx="360363" cy="2159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/>
              <a:t>10</a:t>
            </a:r>
          </a:p>
        </p:txBody>
      </p:sp>
      <p:sp>
        <p:nvSpPr>
          <p:cNvPr id="42" name="Rectangle à coins arrondis 41"/>
          <p:cNvSpPr/>
          <p:nvPr/>
        </p:nvSpPr>
        <p:spPr>
          <a:xfrm>
            <a:off x="4579938" y="2789239"/>
            <a:ext cx="360363" cy="2159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/>
              <a:t>10</a:t>
            </a:r>
          </a:p>
        </p:txBody>
      </p:sp>
      <p:sp>
        <p:nvSpPr>
          <p:cNvPr id="43" name="Rectangle à coins arrondis 42"/>
          <p:cNvSpPr/>
          <p:nvPr/>
        </p:nvSpPr>
        <p:spPr>
          <a:xfrm>
            <a:off x="5013326" y="2789239"/>
            <a:ext cx="358775" cy="2159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/>
              <a:t>5</a:t>
            </a:r>
          </a:p>
        </p:txBody>
      </p:sp>
      <p:sp>
        <p:nvSpPr>
          <p:cNvPr id="44" name="Rectangle à coins arrondis 43"/>
          <p:cNvSpPr/>
          <p:nvPr/>
        </p:nvSpPr>
        <p:spPr>
          <a:xfrm>
            <a:off x="5445126" y="2789239"/>
            <a:ext cx="358775" cy="2159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/>
              <a:t>7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60350" y="3928338"/>
            <a:ext cx="6480175" cy="1351596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r>
              <a:rPr lang="fr-FR" sz="1400" b="1" u="sng" dirty="0" smtClean="0">
                <a:solidFill>
                  <a:prstClr val="black"/>
                </a:solidFill>
              </a:rPr>
              <a:t>3. </a:t>
            </a:r>
            <a:r>
              <a:rPr lang="fr-FR" sz="1400" b="1" u="sng" dirty="0">
                <a:solidFill>
                  <a:prstClr val="black"/>
                </a:solidFill>
              </a:rPr>
              <a:t>Ecris ces nombres en lettres </a:t>
            </a: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r>
              <a:rPr lang="fr-FR" sz="1600" b="1" dirty="0">
                <a:solidFill>
                  <a:prstClr val="black"/>
                </a:solidFill>
              </a:rPr>
              <a:t>14</a:t>
            </a:r>
            <a:r>
              <a:rPr lang="fr-FR" sz="1400" b="1" dirty="0">
                <a:solidFill>
                  <a:prstClr val="black"/>
                </a:solidFill>
              </a:rPr>
              <a:t> :  </a:t>
            </a:r>
            <a:r>
              <a:rPr lang="fr-FR" sz="1100" b="1" dirty="0">
                <a:solidFill>
                  <a:prstClr val="black"/>
                </a:solidFill>
              </a:rPr>
              <a:t>……………………….………………………………….</a:t>
            </a:r>
            <a:r>
              <a:rPr lang="fr-FR" sz="1400" b="1" dirty="0">
                <a:solidFill>
                  <a:prstClr val="black"/>
                </a:solidFill>
              </a:rPr>
              <a:t>	      </a:t>
            </a:r>
            <a:r>
              <a:rPr lang="fr-FR" sz="1600" b="1" dirty="0">
                <a:solidFill>
                  <a:prstClr val="black"/>
                </a:solidFill>
              </a:rPr>
              <a:t>93</a:t>
            </a:r>
            <a:r>
              <a:rPr lang="fr-FR" sz="1400" b="1" dirty="0">
                <a:solidFill>
                  <a:prstClr val="black"/>
                </a:solidFill>
              </a:rPr>
              <a:t> :  ……………………….……………………………….       </a:t>
            </a:r>
          </a:p>
          <a:p>
            <a:pPr marL="342900" indent="-342900" algn="ctr">
              <a:defRPr/>
            </a:pPr>
            <a:r>
              <a:rPr lang="fr-FR" sz="1600" b="1" dirty="0">
                <a:solidFill>
                  <a:prstClr val="black"/>
                </a:solidFill>
              </a:rPr>
              <a:t>38</a:t>
            </a:r>
            <a:r>
              <a:rPr lang="fr-FR" sz="1400" b="1" dirty="0">
                <a:solidFill>
                  <a:prstClr val="black"/>
                </a:solidFill>
              </a:rPr>
              <a:t> :  </a:t>
            </a:r>
            <a:r>
              <a:rPr lang="fr-FR" sz="1100" b="1" dirty="0">
                <a:solidFill>
                  <a:prstClr val="black"/>
                </a:solidFill>
              </a:rPr>
              <a:t>……………………….………………………………….</a:t>
            </a:r>
            <a:r>
              <a:rPr lang="fr-FR" sz="1400" b="1" dirty="0">
                <a:solidFill>
                  <a:prstClr val="black"/>
                </a:solidFill>
              </a:rPr>
              <a:t>	      </a:t>
            </a:r>
            <a:r>
              <a:rPr lang="fr-FR" sz="1600" b="1" dirty="0">
                <a:solidFill>
                  <a:prstClr val="black"/>
                </a:solidFill>
              </a:rPr>
              <a:t>59</a:t>
            </a:r>
            <a:r>
              <a:rPr lang="fr-FR" sz="1400" b="1" dirty="0">
                <a:solidFill>
                  <a:prstClr val="black"/>
                </a:solidFill>
              </a:rPr>
              <a:t> :  ……………………….……………………………….</a:t>
            </a:r>
            <a:r>
              <a:rPr lang="fr-FR" sz="1600" b="1" dirty="0">
                <a:solidFill>
                  <a:prstClr val="black"/>
                </a:solidFill>
              </a:rPr>
              <a:t> </a:t>
            </a:r>
          </a:p>
          <a:p>
            <a:pPr marL="342900" indent="-342900" algn="ctr">
              <a:defRPr/>
            </a:pPr>
            <a:r>
              <a:rPr lang="fr-FR" sz="1600" b="1" dirty="0">
                <a:solidFill>
                  <a:prstClr val="black"/>
                </a:solidFill>
              </a:rPr>
              <a:t>82</a:t>
            </a:r>
            <a:r>
              <a:rPr lang="fr-FR" sz="1400" b="1" dirty="0">
                <a:solidFill>
                  <a:prstClr val="black"/>
                </a:solidFill>
              </a:rPr>
              <a:t> :  </a:t>
            </a:r>
            <a:r>
              <a:rPr lang="fr-FR" sz="1100" b="1" dirty="0" smtClean="0">
                <a:solidFill>
                  <a:prstClr val="black"/>
                </a:solidFill>
              </a:rPr>
              <a:t>……………………….………………………………….</a:t>
            </a:r>
            <a:r>
              <a:rPr lang="fr-FR" sz="1400" b="1" dirty="0">
                <a:solidFill>
                  <a:prstClr val="black"/>
                </a:solidFill>
              </a:rPr>
              <a:t>	      </a:t>
            </a:r>
            <a:r>
              <a:rPr lang="fr-FR" sz="1600" b="1" dirty="0">
                <a:solidFill>
                  <a:prstClr val="black"/>
                </a:solidFill>
              </a:rPr>
              <a:t>43</a:t>
            </a:r>
            <a:r>
              <a:rPr lang="fr-FR" sz="1400" b="1" dirty="0">
                <a:solidFill>
                  <a:prstClr val="black"/>
                </a:solidFill>
              </a:rPr>
              <a:t> :  ……………………….……………………………….</a:t>
            </a: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  </a:t>
            </a: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5279" y="4350768"/>
            <a:ext cx="591500" cy="25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12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96069" y="4636673"/>
            <a:ext cx="591500" cy="25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19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79402" y="4892408"/>
            <a:ext cx="591500" cy="25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16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204688" y="4414132"/>
            <a:ext cx="591500" cy="25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14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23898" y="4675653"/>
            <a:ext cx="591500" cy="25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13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223898" y="4873774"/>
            <a:ext cx="591500" cy="25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11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15279" y="4139416"/>
            <a:ext cx="591500" cy="213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20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204688" y="4155793"/>
            <a:ext cx="591500" cy="25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15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338" y="4138914"/>
            <a:ext cx="2741434" cy="249221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64" y="4191547"/>
            <a:ext cx="2226524" cy="202411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1" y="5433019"/>
            <a:ext cx="6858000" cy="32600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>
              <a:defRPr/>
            </a:pPr>
            <a:endParaRPr lang="fr-FR" sz="1400" b="1" u="sng" dirty="0" smtClean="0"/>
          </a:p>
          <a:p>
            <a:pPr algn="ctr" fontAlgn="t">
              <a:defRPr/>
            </a:pPr>
            <a:endParaRPr lang="fr-FR" sz="1400" b="1" u="sng" dirty="0"/>
          </a:p>
          <a:p>
            <a:pPr algn="ctr" fontAlgn="t">
              <a:defRPr/>
            </a:pPr>
            <a:endParaRPr lang="fr-FR" sz="1400" b="1" u="sng" dirty="0" smtClean="0"/>
          </a:p>
          <a:p>
            <a:pPr algn="ctr" fontAlgn="t">
              <a:defRPr/>
            </a:pPr>
            <a:endParaRPr lang="fr-FR" sz="1400" b="1" u="sng" dirty="0"/>
          </a:p>
          <a:p>
            <a:pPr algn="ctr" fontAlgn="t">
              <a:defRPr/>
            </a:pPr>
            <a:r>
              <a:rPr lang="fr-FR" sz="1400" b="1" u="sng" dirty="0" smtClean="0"/>
              <a:t>4. Relie</a:t>
            </a:r>
          </a:p>
          <a:p>
            <a:pPr marL="342900" indent="-342900" algn="ctr" fontAlgn="t">
              <a:buAutoNum type="arabicPeriod"/>
              <a:defRPr/>
            </a:pPr>
            <a:endParaRPr lang="fr-FR" b="1" u="sng" dirty="0"/>
          </a:p>
          <a:p>
            <a:pPr marL="342900" indent="-342900" algn="ctr" fontAlgn="t">
              <a:buAutoNum type="arabicPeriod"/>
              <a:defRPr/>
            </a:pPr>
            <a:endParaRPr lang="fr-FR" b="1" u="sng" dirty="0" smtClean="0"/>
          </a:p>
          <a:p>
            <a:pPr marL="342900" indent="-342900" algn="ctr" fontAlgn="t">
              <a:buAutoNum type="arabicPeriod"/>
              <a:defRPr/>
            </a:pPr>
            <a:endParaRPr lang="fr-FR" b="1" u="sng" dirty="0"/>
          </a:p>
          <a:p>
            <a:pPr marL="342900" indent="-342900" algn="ctr" fontAlgn="t">
              <a:buAutoNum type="arabicPeriod"/>
              <a:defRPr/>
            </a:pPr>
            <a:endParaRPr lang="fr-FR" b="1" u="sng" dirty="0" smtClean="0"/>
          </a:p>
          <a:p>
            <a:pPr marL="342900" indent="-342900" algn="ctr" fontAlgn="t">
              <a:buAutoNum type="arabicPeriod"/>
              <a:defRPr/>
            </a:pPr>
            <a:endParaRPr lang="fr-FR" b="1" u="sng" dirty="0"/>
          </a:p>
          <a:p>
            <a:pPr marL="342900" indent="-342900" algn="ctr" fontAlgn="t">
              <a:buAutoNum type="arabicPeriod"/>
              <a:defRPr/>
            </a:pPr>
            <a:endParaRPr lang="fr-FR" b="1" u="sng" dirty="0" smtClean="0"/>
          </a:p>
          <a:p>
            <a:pPr marL="342900" indent="-342900" algn="ctr" fontAlgn="t">
              <a:buAutoNum type="arabicPeriod"/>
              <a:defRPr/>
            </a:pPr>
            <a:endParaRPr lang="fr-FR" b="1" u="sng" dirty="0"/>
          </a:p>
          <a:p>
            <a:pPr marL="342900" indent="-342900" algn="ctr" fontAlgn="t">
              <a:buAutoNum type="arabicPeriod"/>
              <a:defRPr/>
            </a:pPr>
            <a:endParaRPr lang="fr-FR" b="1" u="sng" dirty="0" smtClean="0"/>
          </a:p>
          <a:p>
            <a:pPr marL="342900" indent="-342900" algn="ctr" fontAlgn="t">
              <a:buAutoNum type="arabicPeriod"/>
              <a:defRPr/>
            </a:pPr>
            <a:endParaRPr lang="fr-FR" b="1" u="sng" dirty="0"/>
          </a:p>
          <a:p>
            <a:pPr marL="342900" indent="-342900" algn="ctr" fontAlgn="t">
              <a:buAutoNum type="arabicPeriod"/>
              <a:defRPr/>
            </a:pPr>
            <a:endParaRPr lang="fr-FR" b="1" u="sng" dirty="0" smtClean="0"/>
          </a:p>
          <a:p>
            <a:pPr marL="342900" indent="-342900" algn="ctr" fontAlgn="t">
              <a:buAutoNum type="arabicPeriod"/>
              <a:defRPr/>
            </a:pPr>
            <a:endParaRPr lang="fr-FR" b="1" u="sng" dirty="0"/>
          </a:p>
          <a:p>
            <a:pPr marL="342900" indent="-342900" algn="ctr" fontAlgn="t">
              <a:buAutoNum type="arabicPeriod"/>
              <a:defRPr/>
            </a:pPr>
            <a:endParaRPr lang="fr-FR" b="1" u="sng" dirty="0" smtClean="0"/>
          </a:p>
          <a:p>
            <a:pPr marL="342900" indent="-342900" algn="ctr" fontAlgn="t">
              <a:buAutoNum type="arabicPeriod"/>
              <a:defRPr/>
            </a:pPr>
            <a:endParaRPr lang="fr-FR" b="1" u="sng" dirty="0"/>
          </a:p>
          <a:p>
            <a:pPr marL="342900" indent="-342900" algn="ctr" fontAlgn="t">
              <a:buAutoNum type="arabicPeriod"/>
              <a:defRPr/>
            </a:pPr>
            <a:endParaRPr lang="fr-FR" b="1" u="sng" dirty="0"/>
          </a:p>
        </p:txBody>
      </p:sp>
      <p:pic>
        <p:nvPicPr>
          <p:cNvPr id="58" name="Imag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00" y="5821799"/>
            <a:ext cx="6658495" cy="2756214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71437" y="8835279"/>
            <a:ext cx="6669088" cy="9950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>
              <a:defRPr/>
            </a:pPr>
            <a:r>
              <a:rPr lang="fr-FR" sz="1400" b="1" u="sng" dirty="0" smtClean="0"/>
              <a:t>5. Quel est ce nombre: </a:t>
            </a:r>
          </a:p>
          <a:p>
            <a:pPr algn="ctr" fontAlgn="t">
              <a:defRPr/>
            </a:pPr>
            <a:endParaRPr lang="fr-FR" sz="1400" b="1" u="sng" dirty="0"/>
          </a:p>
          <a:p>
            <a:pPr algn="ctr" fontAlgn="t">
              <a:defRPr/>
            </a:pPr>
            <a:endParaRPr lang="fr-FR" sz="1400" b="1" u="sng" dirty="0" smtClean="0"/>
          </a:p>
          <a:p>
            <a:pPr algn="ctr" fontAlgn="t">
              <a:defRPr/>
            </a:pPr>
            <a:endParaRPr lang="fr-FR" sz="1400" b="1" u="sng" dirty="0"/>
          </a:p>
        </p:txBody>
      </p:sp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3" t="33916" r="30473" b="16043"/>
          <a:stretch>
            <a:fillRect/>
          </a:stretch>
        </p:blipFill>
        <p:spPr bwMode="auto">
          <a:xfrm>
            <a:off x="680419" y="8909068"/>
            <a:ext cx="156734" cy="8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3" t="33916" r="30473" b="16043"/>
          <a:stretch>
            <a:fillRect/>
          </a:stretch>
        </p:blipFill>
        <p:spPr bwMode="auto">
          <a:xfrm>
            <a:off x="837153" y="8930380"/>
            <a:ext cx="156734" cy="8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3" t="33916" r="30473" b="16043"/>
          <a:stretch>
            <a:fillRect/>
          </a:stretch>
        </p:blipFill>
        <p:spPr bwMode="auto">
          <a:xfrm>
            <a:off x="993887" y="8930380"/>
            <a:ext cx="156734" cy="8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3" t="33916" r="30473" b="16043"/>
          <a:stretch>
            <a:fillRect/>
          </a:stretch>
        </p:blipFill>
        <p:spPr bwMode="auto">
          <a:xfrm>
            <a:off x="1150621" y="8930380"/>
            <a:ext cx="156734" cy="8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5" t="58936" r="3970" b="30341"/>
          <a:stretch>
            <a:fillRect/>
          </a:stretch>
        </p:blipFill>
        <p:spPr bwMode="auto">
          <a:xfrm>
            <a:off x="1616728" y="9246268"/>
            <a:ext cx="1428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5" t="58936" r="3970" b="30341"/>
          <a:stretch>
            <a:fillRect/>
          </a:stretch>
        </p:blipFill>
        <p:spPr bwMode="auto">
          <a:xfrm>
            <a:off x="1769128" y="9398668"/>
            <a:ext cx="1428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à coins arrondis 56"/>
          <p:cNvSpPr/>
          <p:nvPr/>
        </p:nvSpPr>
        <p:spPr>
          <a:xfrm>
            <a:off x="2231657" y="9208523"/>
            <a:ext cx="1536592" cy="52040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= …………………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568764" y="465274"/>
            <a:ext cx="2868766" cy="287518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Numération CE1 :</a:t>
            </a:r>
            <a:endParaRPr lang="fr-F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82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495" y="46493"/>
            <a:ext cx="1800225" cy="1444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/>
              <a:t>Prénom : …………………</a:t>
            </a:r>
          </a:p>
        </p:txBody>
      </p:sp>
      <p:sp>
        <p:nvSpPr>
          <p:cNvPr id="3" name="Sous-titre 2"/>
          <p:cNvSpPr txBox="1">
            <a:spLocks/>
          </p:cNvSpPr>
          <p:nvPr/>
        </p:nvSpPr>
        <p:spPr>
          <a:xfrm>
            <a:off x="1556543" y="209015"/>
            <a:ext cx="4105275" cy="360362"/>
          </a:xfrm>
          <a:prstGeom prst="rect">
            <a:avLst/>
          </a:prstGeom>
          <a:ln w="3810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Numération CE1 </a:t>
            </a:r>
            <a:r>
              <a:rPr lang="fr-FR" sz="2000" b="1" dirty="0">
                <a:solidFill>
                  <a:schemeClr val="accent3">
                    <a:lumMod val="50000"/>
                  </a:schemeClr>
                </a:solidFill>
              </a:rPr>
              <a:t>: Bilan 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n°4</a:t>
            </a:r>
            <a:endParaRPr lang="fr-F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7331" y="2206868"/>
            <a:ext cx="6480175" cy="42479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398601" y="2471743"/>
            <a:ext cx="6076671" cy="1223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1187148" y="2253539"/>
            <a:ext cx="4392613" cy="215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400" b="1" u="sng" dirty="0" smtClean="0"/>
              <a:t>2. </a:t>
            </a:r>
            <a:r>
              <a:rPr lang="fr-FR" sz="1400" b="1" u="sng" dirty="0"/>
              <a:t>Quel est ce nombre ? 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5040011" y="2865835"/>
            <a:ext cx="1079500" cy="43338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/>
          </a:p>
          <a:p>
            <a:pPr algn="ctr" eaLnBrk="1" hangingPunct="1">
              <a:defRPr/>
            </a:pPr>
            <a:r>
              <a:rPr lang="fr-FR" dirty="0"/>
              <a:t>……………….</a:t>
            </a:r>
          </a:p>
        </p:txBody>
      </p:sp>
      <p:pic>
        <p:nvPicPr>
          <p:cNvPr id="615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3" t="33916" r="30473" b="16043"/>
          <a:stretch>
            <a:fillRect/>
          </a:stretch>
        </p:blipFill>
        <p:spPr bwMode="auto">
          <a:xfrm>
            <a:off x="818389" y="2624628"/>
            <a:ext cx="1809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5" t="58936" r="3970" b="30341"/>
          <a:stretch>
            <a:fillRect/>
          </a:stretch>
        </p:blipFill>
        <p:spPr bwMode="auto">
          <a:xfrm>
            <a:off x="3765330" y="2744397"/>
            <a:ext cx="1428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3" t="33916" r="30473" b="16043"/>
          <a:stretch>
            <a:fillRect/>
          </a:stretch>
        </p:blipFill>
        <p:spPr bwMode="auto">
          <a:xfrm>
            <a:off x="1106638" y="2555006"/>
            <a:ext cx="1793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441799" y="3804290"/>
            <a:ext cx="6108223" cy="1223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45" name="Rectangle à coins arrondis 44"/>
          <p:cNvSpPr/>
          <p:nvPr/>
        </p:nvSpPr>
        <p:spPr>
          <a:xfrm>
            <a:off x="5020466" y="4232275"/>
            <a:ext cx="1079500" cy="431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/>
          </a:p>
          <a:p>
            <a:pPr algn="ctr" eaLnBrk="1" hangingPunct="1">
              <a:defRPr/>
            </a:pPr>
            <a:r>
              <a:rPr lang="fr-FR" dirty="0"/>
              <a:t>……………….</a:t>
            </a:r>
          </a:p>
        </p:txBody>
      </p:sp>
      <p:pic>
        <p:nvPicPr>
          <p:cNvPr id="61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" r="73499" b="66043"/>
          <a:stretch>
            <a:fillRect/>
          </a:stretch>
        </p:blipFill>
        <p:spPr bwMode="auto">
          <a:xfrm>
            <a:off x="544834" y="4059239"/>
            <a:ext cx="7207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" r="73499" b="66043"/>
          <a:stretch>
            <a:fillRect/>
          </a:stretch>
        </p:blipFill>
        <p:spPr bwMode="auto">
          <a:xfrm>
            <a:off x="1356124" y="4071940"/>
            <a:ext cx="719137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3" t="33916" r="30473" b="16043"/>
          <a:stretch>
            <a:fillRect/>
          </a:stretch>
        </p:blipFill>
        <p:spPr bwMode="auto">
          <a:xfrm>
            <a:off x="2426017" y="3934309"/>
            <a:ext cx="17938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3" t="33916" r="30473" b="16043"/>
          <a:stretch>
            <a:fillRect/>
          </a:stretch>
        </p:blipFill>
        <p:spPr bwMode="auto">
          <a:xfrm>
            <a:off x="2678077" y="3944144"/>
            <a:ext cx="17938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3" t="33916" r="30473" b="16043"/>
          <a:stretch>
            <a:fillRect/>
          </a:stretch>
        </p:blipFill>
        <p:spPr bwMode="auto">
          <a:xfrm>
            <a:off x="2930137" y="3972169"/>
            <a:ext cx="17938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3" t="33916" r="30473" b="16043"/>
          <a:stretch>
            <a:fillRect/>
          </a:stretch>
        </p:blipFill>
        <p:spPr bwMode="auto">
          <a:xfrm>
            <a:off x="3179037" y="3944144"/>
            <a:ext cx="17938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3" t="33916" r="30473" b="16043"/>
          <a:stretch>
            <a:fillRect/>
          </a:stretch>
        </p:blipFill>
        <p:spPr bwMode="auto">
          <a:xfrm>
            <a:off x="3452656" y="3886841"/>
            <a:ext cx="1809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5" t="30341" r="3970" b="58936"/>
          <a:stretch>
            <a:fillRect/>
          </a:stretch>
        </p:blipFill>
        <p:spPr bwMode="auto">
          <a:xfrm>
            <a:off x="4082922" y="4186238"/>
            <a:ext cx="134937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5" t="30341" r="3970" b="58936"/>
          <a:stretch>
            <a:fillRect/>
          </a:stretch>
        </p:blipFill>
        <p:spPr bwMode="auto">
          <a:xfrm>
            <a:off x="3941322" y="4399757"/>
            <a:ext cx="134937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5" t="30341" r="3970" b="58936"/>
          <a:stretch>
            <a:fillRect/>
          </a:stretch>
        </p:blipFill>
        <p:spPr bwMode="auto">
          <a:xfrm>
            <a:off x="4161353" y="4618834"/>
            <a:ext cx="134937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5" t="30341" r="3970" b="58936"/>
          <a:stretch>
            <a:fillRect/>
          </a:stretch>
        </p:blipFill>
        <p:spPr bwMode="auto">
          <a:xfrm>
            <a:off x="4235163" y="4404522"/>
            <a:ext cx="134937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5" t="30341" r="3970" b="58936"/>
          <a:stretch>
            <a:fillRect/>
          </a:stretch>
        </p:blipFill>
        <p:spPr bwMode="auto">
          <a:xfrm>
            <a:off x="4358725" y="4564378"/>
            <a:ext cx="134937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416718" y="5128422"/>
            <a:ext cx="6133305" cy="1223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61" name="Rectangle à coins arrondis 60"/>
          <p:cNvSpPr/>
          <p:nvPr/>
        </p:nvSpPr>
        <p:spPr>
          <a:xfrm>
            <a:off x="5071269" y="5644359"/>
            <a:ext cx="1079500" cy="431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/>
          </a:p>
          <a:p>
            <a:pPr algn="ctr" eaLnBrk="1" hangingPunct="1">
              <a:defRPr/>
            </a:pPr>
            <a:r>
              <a:rPr lang="fr-FR" dirty="0"/>
              <a:t>……………….</a:t>
            </a:r>
          </a:p>
        </p:txBody>
      </p:sp>
      <p:pic>
        <p:nvPicPr>
          <p:cNvPr id="61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" r="73499" b="66043"/>
          <a:stretch>
            <a:fillRect/>
          </a:stretch>
        </p:blipFill>
        <p:spPr bwMode="auto">
          <a:xfrm>
            <a:off x="449503" y="5149057"/>
            <a:ext cx="7207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" r="73499" b="66043"/>
          <a:stretch>
            <a:fillRect/>
          </a:stretch>
        </p:blipFill>
        <p:spPr bwMode="auto">
          <a:xfrm>
            <a:off x="1603061" y="5176839"/>
            <a:ext cx="7207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" r="73499" b="66043"/>
          <a:stretch>
            <a:fillRect/>
          </a:stretch>
        </p:blipFill>
        <p:spPr bwMode="auto">
          <a:xfrm>
            <a:off x="1858328" y="5414646"/>
            <a:ext cx="7207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" r="73499" b="66043"/>
          <a:stretch>
            <a:fillRect/>
          </a:stretch>
        </p:blipFill>
        <p:spPr bwMode="auto">
          <a:xfrm>
            <a:off x="2152889" y="5581971"/>
            <a:ext cx="7207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" r="73499" b="66043"/>
          <a:stretch>
            <a:fillRect/>
          </a:stretch>
        </p:blipFill>
        <p:spPr bwMode="auto">
          <a:xfrm>
            <a:off x="681039" y="5345590"/>
            <a:ext cx="719138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" r="73499" b="66043"/>
          <a:stretch>
            <a:fillRect/>
          </a:stretch>
        </p:blipFill>
        <p:spPr bwMode="auto">
          <a:xfrm>
            <a:off x="945357" y="5554504"/>
            <a:ext cx="719138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5" t="30341" r="3970" b="58936"/>
          <a:stretch>
            <a:fillRect/>
          </a:stretch>
        </p:blipFill>
        <p:spPr bwMode="auto">
          <a:xfrm>
            <a:off x="3505995" y="5560537"/>
            <a:ext cx="13493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5" t="30341" r="3970" b="58936"/>
          <a:stretch>
            <a:fillRect/>
          </a:stretch>
        </p:blipFill>
        <p:spPr bwMode="auto">
          <a:xfrm>
            <a:off x="4466432" y="4715353"/>
            <a:ext cx="134937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5" t="30341" r="3970" b="58936"/>
          <a:stretch>
            <a:fillRect/>
          </a:stretch>
        </p:blipFill>
        <p:spPr bwMode="auto">
          <a:xfrm>
            <a:off x="3542584" y="5733097"/>
            <a:ext cx="13493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5" t="30341" r="3970" b="58936"/>
          <a:stretch>
            <a:fillRect/>
          </a:stretch>
        </p:blipFill>
        <p:spPr bwMode="auto">
          <a:xfrm>
            <a:off x="3610053" y="5860103"/>
            <a:ext cx="13493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5" t="30341" r="3970" b="58936"/>
          <a:stretch>
            <a:fillRect/>
          </a:stretch>
        </p:blipFill>
        <p:spPr bwMode="auto">
          <a:xfrm>
            <a:off x="3743326" y="6001546"/>
            <a:ext cx="13493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196850" y="6543676"/>
            <a:ext cx="6480175" cy="32400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74" name="Rectangle 73"/>
          <p:cNvSpPr/>
          <p:nvPr/>
        </p:nvSpPr>
        <p:spPr>
          <a:xfrm>
            <a:off x="1147447" y="6597656"/>
            <a:ext cx="4392612" cy="215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400" b="1" u="sng" dirty="0" smtClean="0"/>
              <a:t>3. </a:t>
            </a:r>
            <a:r>
              <a:rPr lang="fr-FR" sz="1400" b="1" u="sng" dirty="0"/>
              <a:t>Décompose ces nombres : 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41312" y="6832921"/>
            <a:ext cx="6191250" cy="6477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76" name="Rectangle à coins arrondis 75"/>
          <p:cNvSpPr/>
          <p:nvPr/>
        </p:nvSpPr>
        <p:spPr>
          <a:xfrm>
            <a:off x="5615147" y="6992467"/>
            <a:ext cx="719137" cy="36036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b="1" dirty="0" smtClean="0">
                <a:solidFill>
                  <a:schemeClr val="tx1"/>
                </a:solidFill>
              </a:rPr>
              <a:t> 175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20714" y="6907060"/>
            <a:ext cx="431800" cy="3603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cxnSp>
        <p:nvCxnSpPr>
          <p:cNvPr id="79" name="Connecteur droit 78"/>
          <p:cNvCxnSpPr/>
          <p:nvPr/>
        </p:nvCxnSpPr>
        <p:spPr>
          <a:xfrm>
            <a:off x="3213100" y="6945158"/>
            <a:ext cx="0" cy="360362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1" name="Ellipse 80"/>
          <p:cNvSpPr/>
          <p:nvPr/>
        </p:nvSpPr>
        <p:spPr>
          <a:xfrm>
            <a:off x="4803776" y="7121049"/>
            <a:ext cx="46037" cy="7302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83" name="Rectangle 82"/>
          <p:cNvSpPr/>
          <p:nvPr/>
        </p:nvSpPr>
        <p:spPr>
          <a:xfrm>
            <a:off x="358774" y="7554914"/>
            <a:ext cx="6191250" cy="6477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84" name="Rectangle 83"/>
          <p:cNvSpPr/>
          <p:nvPr/>
        </p:nvSpPr>
        <p:spPr>
          <a:xfrm>
            <a:off x="358774" y="8291514"/>
            <a:ext cx="6191250" cy="6477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85" name="Rectangle 84"/>
          <p:cNvSpPr/>
          <p:nvPr/>
        </p:nvSpPr>
        <p:spPr>
          <a:xfrm>
            <a:off x="341312" y="9011128"/>
            <a:ext cx="6191250" cy="6492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86" name="Rectangle à coins arrondis 85"/>
          <p:cNvSpPr/>
          <p:nvPr/>
        </p:nvSpPr>
        <p:spPr>
          <a:xfrm>
            <a:off x="5628163" y="7718825"/>
            <a:ext cx="719137" cy="36036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b="1" dirty="0">
                <a:solidFill>
                  <a:schemeClr val="tx1"/>
                </a:solidFill>
              </a:rPr>
              <a:t>4</a:t>
            </a:r>
            <a:r>
              <a:rPr lang="fr-FR" b="1" dirty="0" smtClean="0">
                <a:solidFill>
                  <a:schemeClr val="tx1"/>
                </a:solidFill>
              </a:rPr>
              <a:t>6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7" name="Rectangle à coins arrondis 86"/>
          <p:cNvSpPr/>
          <p:nvPr/>
        </p:nvSpPr>
        <p:spPr>
          <a:xfrm>
            <a:off x="5661818" y="8410259"/>
            <a:ext cx="719137" cy="3603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b="1" dirty="0" smtClean="0">
                <a:solidFill>
                  <a:schemeClr val="tx1"/>
                </a:solidFill>
              </a:rPr>
              <a:t> 50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8" name="Rectangle à coins arrondis 87"/>
          <p:cNvSpPr/>
          <p:nvPr/>
        </p:nvSpPr>
        <p:spPr>
          <a:xfrm>
            <a:off x="5661819" y="9131777"/>
            <a:ext cx="719137" cy="3603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b="1" dirty="0">
                <a:solidFill>
                  <a:schemeClr val="tx1"/>
                </a:solidFill>
              </a:rPr>
              <a:t>273</a:t>
            </a:r>
          </a:p>
        </p:txBody>
      </p: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3" t="33916" r="30473" b="16043"/>
          <a:stretch>
            <a:fillRect/>
          </a:stretch>
        </p:blipFill>
        <p:spPr bwMode="auto">
          <a:xfrm>
            <a:off x="1393975" y="2561520"/>
            <a:ext cx="1793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3" t="33916" r="30473" b="16043"/>
          <a:stretch>
            <a:fillRect/>
          </a:stretch>
        </p:blipFill>
        <p:spPr bwMode="auto">
          <a:xfrm>
            <a:off x="1674605" y="2579061"/>
            <a:ext cx="1793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3" t="33916" r="30473" b="16043"/>
          <a:stretch>
            <a:fillRect/>
          </a:stretch>
        </p:blipFill>
        <p:spPr bwMode="auto">
          <a:xfrm>
            <a:off x="2051636" y="2555006"/>
            <a:ext cx="1793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3" t="33916" r="30473" b="16043"/>
          <a:stretch>
            <a:fillRect/>
          </a:stretch>
        </p:blipFill>
        <p:spPr bwMode="auto">
          <a:xfrm>
            <a:off x="2407432" y="2571040"/>
            <a:ext cx="1793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5" t="58936" r="3970" b="30341"/>
          <a:stretch>
            <a:fillRect/>
          </a:stretch>
        </p:blipFill>
        <p:spPr bwMode="auto">
          <a:xfrm>
            <a:off x="3878264" y="2971726"/>
            <a:ext cx="1428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5" t="58936" r="3970" b="30341"/>
          <a:stretch>
            <a:fillRect/>
          </a:stretch>
        </p:blipFill>
        <p:spPr bwMode="auto">
          <a:xfrm>
            <a:off x="3961042" y="3263506"/>
            <a:ext cx="1428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Rectangle 64"/>
          <p:cNvSpPr/>
          <p:nvPr/>
        </p:nvSpPr>
        <p:spPr>
          <a:xfrm>
            <a:off x="243282" y="731922"/>
            <a:ext cx="6480175" cy="1351596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r>
              <a:rPr lang="fr-FR" sz="1400" b="1" u="sng" dirty="0">
                <a:solidFill>
                  <a:prstClr val="black"/>
                </a:solidFill>
              </a:rPr>
              <a:t>1</a:t>
            </a:r>
            <a:r>
              <a:rPr lang="fr-FR" sz="1400" b="1" u="sng" dirty="0" smtClean="0">
                <a:solidFill>
                  <a:prstClr val="black"/>
                </a:solidFill>
              </a:rPr>
              <a:t>. </a:t>
            </a:r>
            <a:r>
              <a:rPr lang="fr-FR" sz="1400" b="1" u="sng" dirty="0">
                <a:solidFill>
                  <a:prstClr val="black"/>
                </a:solidFill>
              </a:rPr>
              <a:t>Ecris ces nombres en lettres </a:t>
            </a: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r>
              <a:rPr lang="fr-FR" sz="1600" b="1" dirty="0" smtClean="0">
                <a:solidFill>
                  <a:prstClr val="black"/>
                </a:solidFill>
              </a:rPr>
              <a:t>14</a:t>
            </a:r>
            <a:r>
              <a:rPr lang="fr-FR" sz="1400" b="1" dirty="0" smtClean="0">
                <a:solidFill>
                  <a:prstClr val="black"/>
                </a:solidFill>
              </a:rPr>
              <a:t> </a:t>
            </a:r>
            <a:r>
              <a:rPr lang="fr-FR" sz="1400" b="1" dirty="0">
                <a:solidFill>
                  <a:prstClr val="black"/>
                </a:solidFill>
              </a:rPr>
              <a:t>:  </a:t>
            </a:r>
            <a:r>
              <a:rPr lang="fr-FR" sz="1100" b="1" dirty="0">
                <a:solidFill>
                  <a:prstClr val="black"/>
                </a:solidFill>
              </a:rPr>
              <a:t>……………………….………………………………….</a:t>
            </a:r>
            <a:r>
              <a:rPr lang="fr-FR" sz="1400" b="1" dirty="0">
                <a:solidFill>
                  <a:prstClr val="black"/>
                </a:solidFill>
              </a:rPr>
              <a:t>	      </a:t>
            </a:r>
            <a:r>
              <a:rPr lang="fr-FR" sz="1600" b="1" dirty="0" smtClean="0">
                <a:solidFill>
                  <a:prstClr val="black"/>
                </a:solidFill>
              </a:rPr>
              <a:t>15</a:t>
            </a:r>
            <a:r>
              <a:rPr lang="fr-FR" sz="1400" b="1" dirty="0" smtClean="0">
                <a:solidFill>
                  <a:prstClr val="black"/>
                </a:solidFill>
              </a:rPr>
              <a:t> </a:t>
            </a:r>
            <a:r>
              <a:rPr lang="fr-FR" sz="1400" b="1" dirty="0">
                <a:solidFill>
                  <a:prstClr val="black"/>
                </a:solidFill>
              </a:rPr>
              <a:t>:  ……………………….……………………………….       </a:t>
            </a:r>
          </a:p>
          <a:p>
            <a:pPr marL="342900" indent="-342900" algn="ctr">
              <a:defRPr/>
            </a:pPr>
            <a:r>
              <a:rPr lang="fr-FR" sz="1600" b="1" dirty="0" smtClean="0">
                <a:solidFill>
                  <a:prstClr val="black"/>
                </a:solidFill>
              </a:rPr>
              <a:t>12</a:t>
            </a:r>
            <a:r>
              <a:rPr lang="fr-FR" sz="1400" b="1" dirty="0" smtClean="0">
                <a:solidFill>
                  <a:prstClr val="black"/>
                </a:solidFill>
              </a:rPr>
              <a:t> </a:t>
            </a:r>
            <a:r>
              <a:rPr lang="fr-FR" sz="1400" b="1" dirty="0">
                <a:solidFill>
                  <a:prstClr val="black"/>
                </a:solidFill>
              </a:rPr>
              <a:t>:  </a:t>
            </a:r>
            <a:r>
              <a:rPr lang="fr-FR" sz="1100" b="1" dirty="0">
                <a:solidFill>
                  <a:prstClr val="black"/>
                </a:solidFill>
              </a:rPr>
              <a:t>……………………….………………………………….</a:t>
            </a:r>
            <a:r>
              <a:rPr lang="fr-FR" sz="1400" b="1" dirty="0">
                <a:solidFill>
                  <a:prstClr val="black"/>
                </a:solidFill>
              </a:rPr>
              <a:t>	      </a:t>
            </a:r>
            <a:r>
              <a:rPr lang="fr-FR" sz="1600" b="1" dirty="0" smtClean="0">
                <a:solidFill>
                  <a:prstClr val="black"/>
                </a:solidFill>
              </a:rPr>
              <a:t>20</a:t>
            </a:r>
            <a:r>
              <a:rPr lang="fr-FR" sz="1400" b="1" dirty="0" smtClean="0">
                <a:solidFill>
                  <a:prstClr val="black"/>
                </a:solidFill>
              </a:rPr>
              <a:t> </a:t>
            </a:r>
            <a:r>
              <a:rPr lang="fr-FR" sz="1400" b="1" dirty="0">
                <a:solidFill>
                  <a:prstClr val="black"/>
                </a:solidFill>
              </a:rPr>
              <a:t>:  ……………………….……………………………….</a:t>
            </a:r>
            <a:r>
              <a:rPr lang="fr-FR" sz="1600" b="1" dirty="0">
                <a:solidFill>
                  <a:prstClr val="black"/>
                </a:solidFill>
              </a:rPr>
              <a:t> </a:t>
            </a:r>
          </a:p>
          <a:p>
            <a:pPr marL="342900" indent="-342900" algn="ctr">
              <a:defRPr/>
            </a:pPr>
            <a:r>
              <a:rPr lang="fr-FR" sz="1600" b="1" dirty="0" smtClean="0">
                <a:solidFill>
                  <a:prstClr val="black"/>
                </a:solidFill>
              </a:rPr>
              <a:t>10</a:t>
            </a:r>
            <a:r>
              <a:rPr lang="fr-FR" sz="1400" b="1" dirty="0" smtClean="0">
                <a:solidFill>
                  <a:prstClr val="black"/>
                </a:solidFill>
              </a:rPr>
              <a:t> </a:t>
            </a:r>
            <a:r>
              <a:rPr lang="fr-FR" sz="1400" b="1" dirty="0">
                <a:solidFill>
                  <a:prstClr val="black"/>
                </a:solidFill>
              </a:rPr>
              <a:t>:  </a:t>
            </a:r>
            <a:r>
              <a:rPr lang="fr-FR" sz="1100" b="1" dirty="0" smtClean="0">
                <a:solidFill>
                  <a:prstClr val="black"/>
                </a:solidFill>
              </a:rPr>
              <a:t>……………………….………………………………….</a:t>
            </a:r>
            <a:r>
              <a:rPr lang="fr-FR" sz="1400" b="1" dirty="0">
                <a:solidFill>
                  <a:prstClr val="black"/>
                </a:solidFill>
              </a:rPr>
              <a:t>	      </a:t>
            </a:r>
            <a:r>
              <a:rPr lang="fr-FR" sz="1600" b="1" dirty="0" smtClean="0">
                <a:solidFill>
                  <a:prstClr val="black"/>
                </a:solidFill>
              </a:rPr>
              <a:t>11</a:t>
            </a:r>
            <a:r>
              <a:rPr lang="fr-FR" sz="1400" b="1" dirty="0" smtClean="0">
                <a:solidFill>
                  <a:prstClr val="black"/>
                </a:solidFill>
              </a:rPr>
              <a:t> </a:t>
            </a:r>
            <a:r>
              <a:rPr lang="fr-FR" sz="1400" b="1" dirty="0">
                <a:solidFill>
                  <a:prstClr val="black"/>
                </a:solidFill>
              </a:rPr>
              <a:t>:  ……………………….……………………………….</a:t>
            </a: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  </a:t>
            </a: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29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60351" y="207964"/>
            <a:ext cx="1800225" cy="1444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prstClr val="black"/>
                </a:solidFill>
              </a:rPr>
              <a:t>Prénom : …………………</a:t>
            </a:r>
          </a:p>
        </p:txBody>
      </p:sp>
      <p:sp>
        <p:nvSpPr>
          <p:cNvPr id="23" name="Sous-titre 2"/>
          <p:cNvSpPr txBox="1">
            <a:spLocks/>
          </p:cNvSpPr>
          <p:nvPr/>
        </p:nvSpPr>
        <p:spPr>
          <a:xfrm>
            <a:off x="1568764" y="442840"/>
            <a:ext cx="4191956" cy="339480"/>
          </a:xfrm>
          <a:prstGeom prst="rect">
            <a:avLst/>
          </a:prstGeom>
          <a:ln w="3810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   Nombres et calculs CE1 : Bilan n° 3</a:t>
            </a:r>
            <a:endParaRPr lang="fr-F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0351" y="950913"/>
            <a:ext cx="6480175" cy="989012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fr-FR" sz="1400" b="1" u="sng" dirty="0" smtClean="0">
                <a:solidFill>
                  <a:prstClr val="black"/>
                </a:solidFill>
              </a:rPr>
              <a:t>1. Calcule </a:t>
            </a:r>
            <a:r>
              <a:rPr lang="fr-FR" sz="1400" b="1" u="sng" dirty="0">
                <a:solidFill>
                  <a:prstClr val="black"/>
                </a:solidFill>
              </a:rPr>
              <a:t>rapidement :</a:t>
            </a: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 8 + 8 = …………. 	     20 + 20 = …………. 	            12 + 12 = ………….</a:t>
            </a: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30 + 30 =  	 …………. 	     43 + 43 = ………….    	            50 + 50 = ………….</a:t>
            </a: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100 + 100 = ………….            25 + 25 = …………. 	            40 = 40 = ………….</a:t>
            </a: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</a:t>
            </a: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6251" y="1133476"/>
            <a:ext cx="1800225" cy="754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>
                <a:solidFill>
                  <a:prstClr val="black"/>
                </a:solidFill>
              </a:rPr>
              <a:t>8</a:t>
            </a:r>
            <a:r>
              <a:rPr lang="fr-FR" sz="1200" dirty="0" smtClean="0">
                <a:solidFill>
                  <a:prstClr val="black"/>
                </a:solidFill>
              </a:rPr>
              <a:t> </a:t>
            </a:r>
            <a:r>
              <a:rPr lang="fr-FR" sz="1200" dirty="0">
                <a:solidFill>
                  <a:prstClr val="black"/>
                </a:solidFill>
              </a:rPr>
              <a:t>+ </a:t>
            </a:r>
            <a:r>
              <a:rPr lang="fr-FR" sz="1200" dirty="0" smtClean="0">
                <a:solidFill>
                  <a:prstClr val="black"/>
                </a:solidFill>
              </a:rPr>
              <a:t>…….…… </a:t>
            </a:r>
            <a:r>
              <a:rPr lang="fr-FR" sz="1200" dirty="0">
                <a:solidFill>
                  <a:prstClr val="black"/>
                </a:solidFill>
              </a:rPr>
              <a:t>= </a:t>
            </a:r>
            <a:r>
              <a:rPr lang="fr-FR" sz="1200" dirty="0" smtClean="0">
                <a:solidFill>
                  <a:prstClr val="black"/>
                </a:solidFill>
              </a:rPr>
              <a:t>10</a:t>
            </a:r>
            <a:endParaRPr lang="fr-FR" sz="1200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6 </a:t>
            </a:r>
            <a:r>
              <a:rPr lang="fr-FR" sz="1200" dirty="0">
                <a:solidFill>
                  <a:prstClr val="black"/>
                </a:solidFill>
              </a:rPr>
              <a:t>+ …….…… = 10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7 </a:t>
            </a:r>
            <a:r>
              <a:rPr lang="fr-FR" sz="1200" dirty="0">
                <a:solidFill>
                  <a:prstClr val="black"/>
                </a:solidFill>
              </a:rPr>
              <a:t>+ …….…… = 10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92601" y="1133476"/>
            <a:ext cx="1800225" cy="754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5 </a:t>
            </a:r>
            <a:r>
              <a:rPr lang="fr-FR" sz="1200" dirty="0">
                <a:solidFill>
                  <a:prstClr val="black"/>
                </a:solidFill>
              </a:rPr>
              <a:t>+ …….…… = 10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9 </a:t>
            </a:r>
            <a:r>
              <a:rPr lang="fr-FR" sz="1200" dirty="0">
                <a:solidFill>
                  <a:prstClr val="black"/>
                </a:solidFill>
              </a:rPr>
              <a:t>+ …….…… = 10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10 </a:t>
            </a:r>
            <a:r>
              <a:rPr lang="fr-FR" sz="1200" dirty="0">
                <a:solidFill>
                  <a:prstClr val="black"/>
                </a:solidFill>
              </a:rPr>
              <a:t>+ …….…… = 10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84426" y="1192887"/>
            <a:ext cx="1800225" cy="715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3 </a:t>
            </a:r>
            <a:r>
              <a:rPr lang="fr-FR" sz="1200" dirty="0">
                <a:solidFill>
                  <a:prstClr val="black"/>
                </a:solidFill>
              </a:rPr>
              <a:t>+ …….…… = 10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1 </a:t>
            </a:r>
            <a:r>
              <a:rPr lang="fr-FR" sz="1200" dirty="0">
                <a:solidFill>
                  <a:prstClr val="black"/>
                </a:solidFill>
              </a:rPr>
              <a:t>+ …….…… = 10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4 </a:t>
            </a:r>
            <a:r>
              <a:rPr lang="fr-FR" sz="1200" dirty="0">
                <a:solidFill>
                  <a:prstClr val="black"/>
                </a:solidFill>
              </a:rPr>
              <a:t>+ …….…… = 10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6251" y="2501902"/>
            <a:ext cx="2952750" cy="11525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fr-FR" sz="1200" b="1" dirty="0"/>
              <a:t>       </a:t>
            </a:r>
            <a:r>
              <a:rPr lang="fr-FR" sz="1200" b="1" u="sng" dirty="0"/>
              <a:t> Trouve le nombre-cible :</a:t>
            </a:r>
            <a:endParaRPr lang="fr-FR" sz="500" b="1" u="sng" dirty="0"/>
          </a:p>
          <a:p>
            <a:pPr eaLnBrk="1" hangingPunct="1">
              <a:defRPr/>
            </a:pPr>
            <a:r>
              <a:rPr lang="fr-FR" sz="1200" b="1" u="sng" dirty="0"/>
              <a:t>    </a:t>
            </a:r>
          </a:p>
          <a:p>
            <a:pPr algn="ctr" eaLnBrk="1" hangingPunct="1">
              <a:defRPr/>
            </a:pPr>
            <a:endParaRPr lang="fr-FR" sz="1200" b="1" u="sng" dirty="0"/>
          </a:p>
          <a:p>
            <a:pPr algn="ctr" eaLnBrk="1" hangingPunct="1">
              <a:defRPr/>
            </a:pPr>
            <a:endParaRPr lang="fr-FR" sz="1200" b="1" u="sng" dirty="0"/>
          </a:p>
          <a:p>
            <a:pPr algn="ctr" eaLnBrk="1" hangingPunct="1">
              <a:defRPr/>
            </a:pPr>
            <a:endParaRPr lang="fr-FR" sz="1200" b="1" u="sng" dirty="0"/>
          </a:p>
          <a:p>
            <a:pPr algn="ctr" eaLnBrk="1" hangingPunct="1">
              <a:defRPr/>
            </a:pPr>
            <a:r>
              <a:rPr lang="fr-FR" sz="1200" b="1" u="sng" dirty="0"/>
              <a:t> </a:t>
            </a:r>
          </a:p>
        </p:txBody>
      </p:sp>
      <p:sp>
        <p:nvSpPr>
          <p:cNvPr id="30" name="Ellipse 29"/>
          <p:cNvSpPr/>
          <p:nvPr/>
        </p:nvSpPr>
        <p:spPr>
          <a:xfrm>
            <a:off x="2779713" y="2573339"/>
            <a:ext cx="504825" cy="28892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 smtClean="0">
                <a:solidFill>
                  <a:schemeClr val="tx1"/>
                </a:solidFill>
              </a:rPr>
              <a:t>10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7688" y="3078164"/>
            <a:ext cx="2736850" cy="5032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50000"/>
              </a:lnSpc>
              <a:defRPr/>
            </a:pPr>
            <a:r>
              <a:rPr lang="fr-FR" sz="1000" dirty="0"/>
              <a:t>…………………………………………………………………………………………………………………………………………………………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547688" y="2789239"/>
            <a:ext cx="360363" cy="2159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 smtClean="0"/>
              <a:t>7</a:t>
            </a:r>
            <a:endParaRPr lang="fr-FR" sz="1200" b="1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979488" y="2789239"/>
            <a:ext cx="360363" cy="2159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/>
              <a:t>1</a:t>
            </a:r>
          </a:p>
        </p:txBody>
      </p:sp>
      <p:sp>
        <p:nvSpPr>
          <p:cNvPr id="34" name="Rectangle à coins arrondis 33"/>
          <p:cNvSpPr/>
          <p:nvPr/>
        </p:nvSpPr>
        <p:spPr>
          <a:xfrm>
            <a:off x="1412876" y="2789239"/>
            <a:ext cx="358775" cy="2159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/>
              <a:t>5</a:t>
            </a:r>
          </a:p>
        </p:txBody>
      </p:sp>
      <p:sp>
        <p:nvSpPr>
          <p:cNvPr id="35" name="Rectangle à coins arrondis 34"/>
          <p:cNvSpPr/>
          <p:nvPr/>
        </p:nvSpPr>
        <p:spPr>
          <a:xfrm>
            <a:off x="1844676" y="2789239"/>
            <a:ext cx="360362" cy="2159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/>
              <a:t>3</a:t>
            </a:r>
          </a:p>
        </p:txBody>
      </p:sp>
      <p:sp>
        <p:nvSpPr>
          <p:cNvPr id="36" name="Rectangle à coins arrondis 35"/>
          <p:cNvSpPr/>
          <p:nvPr/>
        </p:nvSpPr>
        <p:spPr>
          <a:xfrm>
            <a:off x="2276476" y="2789239"/>
            <a:ext cx="360362" cy="2159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/>
              <a:t>5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571876" y="2501902"/>
            <a:ext cx="2952750" cy="11525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fr-FR" sz="1200" b="1" dirty="0"/>
              <a:t>       </a:t>
            </a:r>
            <a:r>
              <a:rPr lang="fr-FR" sz="1200" b="1" u="sng" dirty="0"/>
              <a:t> Trouve le nombre-cible :</a:t>
            </a:r>
            <a:endParaRPr lang="fr-FR" sz="500" b="1" u="sng" dirty="0"/>
          </a:p>
          <a:p>
            <a:pPr eaLnBrk="1" hangingPunct="1">
              <a:defRPr/>
            </a:pPr>
            <a:r>
              <a:rPr lang="fr-FR" sz="1200" b="1" u="sng" dirty="0"/>
              <a:t>    </a:t>
            </a:r>
          </a:p>
          <a:p>
            <a:pPr algn="ctr" eaLnBrk="1" hangingPunct="1">
              <a:defRPr/>
            </a:pPr>
            <a:endParaRPr lang="fr-FR" sz="1200" b="1" u="sng" dirty="0"/>
          </a:p>
          <a:p>
            <a:pPr algn="ctr" eaLnBrk="1" hangingPunct="1">
              <a:defRPr/>
            </a:pPr>
            <a:endParaRPr lang="fr-FR" sz="1200" b="1" u="sng" dirty="0"/>
          </a:p>
          <a:p>
            <a:pPr algn="ctr" eaLnBrk="1" hangingPunct="1">
              <a:defRPr/>
            </a:pPr>
            <a:endParaRPr lang="fr-FR" sz="1200" b="1" u="sng" dirty="0"/>
          </a:p>
          <a:p>
            <a:pPr algn="ctr" eaLnBrk="1" hangingPunct="1">
              <a:defRPr/>
            </a:pPr>
            <a:r>
              <a:rPr lang="fr-FR" sz="1200" b="1" u="sng" dirty="0"/>
              <a:t> </a:t>
            </a:r>
          </a:p>
        </p:txBody>
      </p:sp>
      <p:sp>
        <p:nvSpPr>
          <p:cNvPr id="38" name="Ellipse 37"/>
          <p:cNvSpPr/>
          <p:nvPr/>
        </p:nvSpPr>
        <p:spPr>
          <a:xfrm>
            <a:off x="5876926" y="2573339"/>
            <a:ext cx="503237" cy="28892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 smtClean="0">
                <a:solidFill>
                  <a:schemeClr val="tx1"/>
                </a:solidFill>
              </a:rPr>
              <a:t>15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3716338" y="2789239"/>
            <a:ext cx="360363" cy="2159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 smtClean="0"/>
              <a:t>8</a:t>
            </a:r>
            <a:endParaRPr lang="fr-FR" sz="1200" b="1" dirty="0"/>
          </a:p>
        </p:txBody>
      </p:sp>
      <p:sp>
        <p:nvSpPr>
          <p:cNvPr id="40" name="Rectangle 39"/>
          <p:cNvSpPr/>
          <p:nvPr/>
        </p:nvSpPr>
        <p:spPr>
          <a:xfrm>
            <a:off x="3716338" y="3078164"/>
            <a:ext cx="2736850" cy="5032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fr-FR" sz="1000" dirty="0"/>
              <a:t>…………………………………………………………………………………………………………………………………………………………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41" name="Rectangle à coins arrondis 40"/>
          <p:cNvSpPr/>
          <p:nvPr/>
        </p:nvSpPr>
        <p:spPr>
          <a:xfrm>
            <a:off x="4148138" y="2789239"/>
            <a:ext cx="360363" cy="2159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/>
              <a:t>10</a:t>
            </a:r>
          </a:p>
        </p:txBody>
      </p:sp>
      <p:sp>
        <p:nvSpPr>
          <p:cNvPr id="42" name="Rectangle à coins arrondis 41"/>
          <p:cNvSpPr/>
          <p:nvPr/>
        </p:nvSpPr>
        <p:spPr>
          <a:xfrm>
            <a:off x="4579938" y="2789239"/>
            <a:ext cx="360363" cy="2159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/>
              <a:t>10</a:t>
            </a:r>
          </a:p>
        </p:txBody>
      </p:sp>
      <p:sp>
        <p:nvSpPr>
          <p:cNvPr id="43" name="Rectangle à coins arrondis 42"/>
          <p:cNvSpPr/>
          <p:nvPr/>
        </p:nvSpPr>
        <p:spPr>
          <a:xfrm>
            <a:off x="5013326" y="2789239"/>
            <a:ext cx="358775" cy="2159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/>
              <a:t>5</a:t>
            </a:r>
          </a:p>
        </p:txBody>
      </p:sp>
      <p:sp>
        <p:nvSpPr>
          <p:cNvPr id="44" name="Rectangle à coins arrondis 43"/>
          <p:cNvSpPr/>
          <p:nvPr/>
        </p:nvSpPr>
        <p:spPr>
          <a:xfrm>
            <a:off x="5445126" y="2789239"/>
            <a:ext cx="358775" cy="2159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/>
              <a:t>7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60350" y="2073974"/>
            <a:ext cx="6480175" cy="1596417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r>
              <a:rPr lang="fr-FR" sz="1400" b="1" u="sng" dirty="0" smtClean="0">
                <a:solidFill>
                  <a:prstClr val="black"/>
                </a:solidFill>
              </a:rPr>
              <a:t>2. </a:t>
            </a:r>
            <a:r>
              <a:rPr lang="fr-FR" sz="1400" b="1" u="sng" dirty="0">
                <a:solidFill>
                  <a:prstClr val="black"/>
                </a:solidFill>
              </a:rPr>
              <a:t>Ecris ces nombres en lettres </a:t>
            </a: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r>
              <a:rPr lang="fr-FR" sz="1600" b="1" dirty="0">
                <a:solidFill>
                  <a:prstClr val="black"/>
                </a:solidFill>
              </a:rPr>
              <a:t>1</a:t>
            </a:r>
            <a:r>
              <a:rPr lang="fr-FR" sz="1600" b="1" dirty="0" smtClean="0">
                <a:solidFill>
                  <a:prstClr val="black"/>
                </a:solidFill>
              </a:rPr>
              <a:t>7</a:t>
            </a:r>
            <a:r>
              <a:rPr lang="fr-FR" sz="1400" b="1" dirty="0" smtClean="0">
                <a:solidFill>
                  <a:prstClr val="black"/>
                </a:solidFill>
              </a:rPr>
              <a:t> </a:t>
            </a:r>
            <a:r>
              <a:rPr lang="fr-FR" sz="1400" b="1" dirty="0">
                <a:solidFill>
                  <a:prstClr val="black"/>
                </a:solidFill>
              </a:rPr>
              <a:t>:  </a:t>
            </a:r>
            <a:r>
              <a:rPr lang="fr-FR" sz="1100" b="1" dirty="0">
                <a:solidFill>
                  <a:prstClr val="black"/>
                </a:solidFill>
              </a:rPr>
              <a:t>……………………….………………………………….</a:t>
            </a:r>
            <a:r>
              <a:rPr lang="fr-FR" sz="1400" b="1" dirty="0">
                <a:solidFill>
                  <a:prstClr val="black"/>
                </a:solidFill>
              </a:rPr>
              <a:t>	      </a:t>
            </a:r>
            <a:r>
              <a:rPr lang="fr-FR" sz="1600" b="1" dirty="0" smtClean="0">
                <a:solidFill>
                  <a:prstClr val="black"/>
                </a:solidFill>
              </a:rPr>
              <a:t>3</a:t>
            </a:r>
            <a:r>
              <a:rPr lang="fr-FR" sz="1400" b="1" dirty="0" smtClean="0">
                <a:solidFill>
                  <a:prstClr val="black"/>
                </a:solidFill>
              </a:rPr>
              <a:t> </a:t>
            </a:r>
            <a:r>
              <a:rPr lang="fr-FR" sz="1400" b="1" dirty="0">
                <a:solidFill>
                  <a:prstClr val="black"/>
                </a:solidFill>
              </a:rPr>
              <a:t>:  ……………………….……………………………….       </a:t>
            </a:r>
          </a:p>
          <a:p>
            <a:pPr marL="342900" indent="-342900" algn="ctr">
              <a:defRPr/>
            </a:pPr>
            <a:r>
              <a:rPr lang="fr-FR" sz="1600" b="1" dirty="0">
                <a:solidFill>
                  <a:prstClr val="black"/>
                </a:solidFill>
              </a:rPr>
              <a:t>1</a:t>
            </a:r>
            <a:r>
              <a:rPr lang="fr-FR" sz="1600" b="1" dirty="0" smtClean="0">
                <a:solidFill>
                  <a:prstClr val="black"/>
                </a:solidFill>
              </a:rPr>
              <a:t>9</a:t>
            </a:r>
            <a:r>
              <a:rPr lang="fr-FR" sz="1400" b="1" dirty="0" smtClean="0">
                <a:solidFill>
                  <a:prstClr val="black"/>
                </a:solidFill>
              </a:rPr>
              <a:t> </a:t>
            </a:r>
            <a:r>
              <a:rPr lang="fr-FR" sz="1400" b="1" dirty="0">
                <a:solidFill>
                  <a:prstClr val="black"/>
                </a:solidFill>
              </a:rPr>
              <a:t>:  </a:t>
            </a:r>
            <a:r>
              <a:rPr lang="fr-FR" sz="1100" b="1" dirty="0">
                <a:solidFill>
                  <a:prstClr val="black"/>
                </a:solidFill>
              </a:rPr>
              <a:t>……………………….………………………………….</a:t>
            </a:r>
            <a:r>
              <a:rPr lang="fr-FR" sz="1400" b="1" dirty="0">
                <a:solidFill>
                  <a:prstClr val="black"/>
                </a:solidFill>
              </a:rPr>
              <a:t>	      </a:t>
            </a:r>
            <a:r>
              <a:rPr lang="fr-FR" sz="1600" b="1" dirty="0" smtClean="0">
                <a:solidFill>
                  <a:prstClr val="black"/>
                </a:solidFill>
              </a:rPr>
              <a:t>15</a:t>
            </a:r>
            <a:r>
              <a:rPr lang="fr-FR" sz="1400" b="1" dirty="0" smtClean="0">
                <a:solidFill>
                  <a:prstClr val="black"/>
                </a:solidFill>
              </a:rPr>
              <a:t> </a:t>
            </a:r>
            <a:r>
              <a:rPr lang="fr-FR" sz="1400" b="1" dirty="0">
                <a:solidFill>
                  <a:prstClr val="black"/>
                </a:solidFill>
              </a:rPr>
              <a:t>:  ……………………….……………………………….</a:t>
            </a:r>
            <a:r>
              <a:rPr lang="fr-FR" sz="1600" b="1" dirty="0">
                <a:solidFill>
                  <a:prstClr val="black"/>
                </a:solidFill>
              </a:rPr>
              <a:t> </a:t>
            </a:r>
          </a:p>
          <a:p>
            <a:pPr marL="342900" indent="-342900" algn="ctr">
              <a:defRPr/>
            </a:pPr>
            <a:r>
              <a:rPr lang="fr-FR" sz="1600" b="1" dirty="0">
                <a:solidFill>
                  <a:prstClr val="black"/>
                </a:solidFill>
              </a:rPr>
              <a:t>1</a:t>
            </a:r>
            <a:r>
              <a:rPr lang="fr-FR" sz="1600" b="1" dirty="0" smtClean="0">
                <a:solidFill>
                  <a:prstClr val="black"/>
                </a:solidFill>
              </a:rPr>
              <a:t>1</a:t>
            </a:r>
            <a:r>
              <a:rPr lang="fr-FR" sz="1400" b="1" dirty="0" smtClean="0">
                <a:solidFill>
                  <a:prstClr val="black"/>
                </a:solidFill>
              </a:rPr>
              <a:t> </a:t>
            </a:r>
            <a:r>
              <a:rPr lang="fr-FR" sz="1400" b="1" dirty="0">
                <a:solidFill>
                  <a:prstClr val="black"/>
                </a:solidFill>
              </a:rPr>
              <a:t>:  </a:t>
            </a:r>
            <a:r>
              <a:rPr lang="fr-FR" sz="1100" b="1" dirty="0" smtClean="0">
                <a:solidFill>
                  <a:prstClr val="black"/>
                </a:solidFill>
              </a:rPr>
              <a:t>……………………….………………………………….</a:t>
            </a:r>
            <a:r>
              <a:rPr lang="fr-FR" sz="1400" b="1" dirty="0">
                <a:solidFill>
                  <a:prstClr val="black"/>
                </a:solidFill>
              </a:rPr>
              <a:t>	      </a:t>
            </a:r>
            <a:r>
              <a:rPr lang="fr-FR" sz="1600" b="1" dirty="0" smtClean="0">
                <a:solidFill>
                  <a:prstClr val="black"/>
                </a:solidFill>
              </a:rPr>
              <a:t>14</a:t>
            </a:r>
            <a:r>
              <a:rPr lang="fr-FR" sz="1400" b="1" dirty="0" smtClean="0">
                <a:solidFill>
                  <a:prstClr val="black"/>
                </a:solidFill>
              </a:rPr>
              <a:t> </a:t>
            </a:r>
            <a:r>
              <a:rPr lang="fr-FR" sz="1400" b="1" dirty="0">
                <a:solidFill>
                  <a:prstClr val="black"/>
                </a:solidFill>
              </a:rPr>
              <a:t>:  ……………………….……………………………….</a:t>
            </a: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  </a:t>
            </a: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5279" y="4350768"/>
            <a:ext cx="591500" cy="25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12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96069" y="4636673"/>
            <a:ext cx="591500" cy="25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19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79402" y="4892408"/>
            <a:ext cx="591500" cy="25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16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204688" y="4414132"/>
            <a:ext cx="591500" cy="25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14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23898" y="4675653"/>
            <a:ext cx="591500" cy="25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13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223898" y="4873774"/>
            <a:ext cx="591500" cy="25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11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15279" y="4139416"/>
            <a:ext cx="591500" cy="213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20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204688" y="4155793"/>
            <a:ext cx="591500" cy="25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15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338" y="4138914"/>
            <a:ext cx="2741434" cy="249221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64" y="4191547"/>
            <a:ext cx="2226524" cy="202411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1" y="5437255"/>
            <a:ext cx="6858000" cy="45586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>
              <a:defRPr/>
            </a:pPr>
            <a:endParaRPr lang="fr-FR" sz="1400" b="1" u="sng" dirty="0" smtClean="0"/>
          </a:p>
          <a:p>
            <a:pPr algn="ctr" fontAlgn="t">
              <a:defRPr/>
            </a:pPr>
            <a:endParaRPr lang="fr-FR" sz="1400" b="1" u="sng" dirty="0"/>
          </a:p>
          <a:p>
            <a:pPr algn="ctr" fontAlgn="t">
              <a:defRPr/>
            </a:pPr>
            <a:endParaRPr lang="fr-FR" sz="1400" b="1" u="sng" dirty="0" smtClean="0"/>
          </a:p>
          <a:p>
            <a:pPr algn="ctr" fontAlgn="t">
              <a:defRPr/>
            </a:pPr>
            <a:endParaRPr lang="fr-FR" sz="1400" b="1" u="sng" dirty="0"/>
          </a:p>
          <a:p>
            <a:pPr algn="ctr" fontAlgn="t">
              <a:defRPr/>
            </a:pPr>
            <a:r>
              <a:rPr lang="fr-FR" sz="1400" b="1" u="sng" dirty="0" smtClean="0"/>
              <a:t>4. </a:t>
            </a:r>
            <a:r>
              <a:rPr lang="fr-FR" sz="1400" b="1" u="sng" dirty="0" smtClean="0"/>
              <a:t>Complète comme l’exemple:</a:t>
            </a:r>
          </a:p>
          <a:p>
            <a:pPr algn="ctr" fontAlgn="t">
              <a:defRPr/>
            </a:pPr>
            <a:endParaRPr lang="fr-FR" sz="1400" b="1" u="sng" dirty="0"/>
          </a:p>
          <a:p>
            <a:pPr algn="ctr" fontAlgn="t">
              <a:defRPr/>
            </a:pPr>
            <a:endParaRPr lang="fr-FR" sz="1400" b="1" u="sng" dirty="0" smtClean="0"/>
          </a:p>
          <a:p>
            <a:pPr algn="ctr" fontAlgn="t">
              <a:defRPr/>
            </a:pPr>
            <a:endParaRPr lang="fr-FR" sz="1400" b="1" u="sng" dirty="0"/>
          </a:p>
          <a:p>
            <a:pPr algn="ctr" fontAlgn="t">
              <a:defRPr/>
            </a:pPr>
            <a:endParaRPr lang="fr-FR" sz="1400" b="1" u="sng" dirty="0" smtClean="0"/>
          </a:p>
          <a:p>
            <a:pPr algn="ctr" fontAlgn="t">
              <a:defRPr/>
            </a:pPr>
            <a:endParaRPr lang="fr-FR" sz="1400" b="1" u="sng" dirty="0"/>
          </a:p>
          <a:p>
            <a:pPr algn="ctr" fontAlgn="t">
              <a:defRPr/>
            </a:pPr>
            <a:endParaRPr lang="fr-FR" sz="1400" b="1" u="sng" dirty="0" smtClean="0"/>
          </a:p>
          <a:p>
            <a:pPr marL="342900" indent="-342900" algn="ctr" fontAlgn="t">
              <a:buAutoNum type="arabicPeriod"/>
              <a:defRPr/>
            </a:pPr>
            <a:endParaRPr lang="fr-FR" b="1" u="sng" dirty="0"/>
          </a:p>
          <a:p>
            <a:pPr marL="342900" indent="-342900" algn="ctr" fontAlgn="t">
              <a:buAutoNum type="arabicPeriod"/>
              <a:defRPr/>
            </a:pPr>
            <a:endParaRPr lang="fr-FR" b="1" u="sng" dirty="0" smtClean="0"/>
          </a:p>
          <a:p>
            <a:pPr marL="342900" indent="-342900" algn="ctr" fontAlgn="t">
              <a:buAutoNum type="arabicPeriod"/>
              <a:defRPr/>
            </a:pPr>
            <a:endParaRPr lang="fr-FR" b="1" u="sng" dirty="0"/>
          </a:p>
          <a:p>
            <a:pPr marL="342900" indent="-342900" algn="ctr" fontAlgn="t">
              <a:buAutoNum type="arabicPeriod"/>
              <a:defRPr/>
            </a:pPr>
            <a:endParaRPr lang="fr-FR" b="1" u="sng" dirty="0" smtClean="0"/>
          </a:p>
          <a:p>
            <a:pPr marL="342900" indent="-342900" algn="ctr" fontAlgn="t">
              <a:buAutoNum type="arabicPeriod"/>
              <a:defRPr/>
            </a:pPr>
            <a:endParaRPr lang="fr-FR" b="1" u="sng" dirty="0"/>
          </a:p>
          <a:p>
            <a:pPr marL="342900" indent="-342900" algn="ctr" fontAlgn="t">
              <a:buAutoNum type="arabicPeriod"/>
              <a:defRPr/>
            </a:pPr>
            <a:endParaRPr lang="fr-FR" b="1" u="sng" dirty="0" smtClean="0"/>
          </a:p>
          <a:p>
            <a:pPr marL="342900" indent="-342900" algn="ctr" fontAlgn="t">
              <a:buAutoNum type="arabicPeriod"/>
              <a:defRPr/>
            </a:pPr>
            <a:endParaRPr lang="fr-FR" b="1" u="sng" dirty="0"/>
          </a:p>
          <a:p>
            <a:pPr marL="342900" indent="-342900" algn="ctr" fontAlgn="t">
              <a:buAutoNum type="arabicPeriod"/>
              <a:defRPr/>
            </a:pPr>
            <a:endParaRPr lang="fr-FR" b="1" u="sng" dirty="0" smtClean="0"/>
          </a:p>
          <a:p>
            <a:pPr marL="342900" indent="-342900" algn="ctr" fontAlgn="t">
              <a:buAutoNum type="arabicPeriod"/>
              <a:defRPr/>
            </a:pPr>
            <a:endParaRPr lang="fr-FR" b="1" u="sng" dirty="0"/>
          </a:p>
          <a:p>
            <a:pPr marL="342900" indent="-342900" algn="ctr" fontAlgn="t">
              <a:buAutoNum type="arabicPeriod"/>
              <a:defRPr/>
            </a:pPr>
            <a:endParaRPr lang="fr-FR" b="1" u="sng" dirty="0" smtClean="0"/>
          </a:p>
          <a:p>
            <a:pPr marL="342900" indent="-342900" algn="ctr" fontAlgn="t">
              <a:buAutoNum type="arabicPeriod"/>
              <a:defRPr/>
            </a:pPr>
            <a:endParaRPr lang="fr-FR" b="1" u="sng" dirty="0"/>
          </a:p>
          <a:p>
            <a:pPr marL="342900" indent="-342900" algn="ctr" fontAlgn="t">
              <a:buAutoNum type="arabicPeriod"/>
              <a:defRPr/>
            </a:pPr>
            <a:endParaRPr lang="fr-FR" b="1" u="sng" dirty="0" smtClean="0"/>
          </a:p>
          <a:p>
            <a:pPr marL="342900" indent="-342900" algn="ctr" fontAlgn="t">
              <a:buAutoNum type="arabicPeriod"/>
              <a:defRPr/>
            </a:pPr>
            <a:endParaRPr lang="fr-FR" b="1" u="sng" dirty="0"/>
          </a:p>
          <a:p>
            <a:pPr marL="342900" indent="-342900" algn="ctr" fontAlgn="t">
              <a:buAutoNum type="arabicPeriod"/>
              <a:defRPr/>
            </a:pPr>
            <a:endParaRPr lang="fr-FR" b="1" u="sng" dirty="0"/>
          </a:p>
        </p:txBody>
      </p:sp>
      <p:sp>
        <p:nvSpPr>
          <p:cNvPr id="59" name="Rectangle 58"/>
          <p:cNvSpPr/>
          <p:nvPr/>
        </p:nvSpPr>
        <p:spPr>
          <a:xfrm>
            <a:off x="152581" y="3741827"/>
            <a:ext cx="6669088" cy="15353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>
              <a:defRPr/>
            </a:pPr>
            <a:r>
              <a:rPr lang="fr-FR" sz="1400" b="1" u="sng" dirty="0"/>
              <a:t>3</a:t>
            </a:r>
            <a:r>
              <a:rPr lang="fr-FR" sz="1400" b="1" u="sng" dirty="0" smtClean="0"/>
              <a:t>. </a:t>
            </a:r>
            <a:r>
              <a:rPr lang="fr-FR" sz="1400" b="1" u="sng" dirty="0" smtClean="0"/>
              <a:t>Quel est ce nombre</a:t>
            </a:r>
            <a:r>
              <a:rPr lang="fr-FR" sz="1400" b="1" u="sng" dirty="0" smtClean="0"/>
              <a:t>:</a:t>
            </a:r>
          </a:p>
          <a:p>
            <a:pPr algn="ctr" fontAlgn="t">
              <a:defRPr/>
            </a:pPr>
            <a:endParaRPr lang="fr-FR" sz="1400" b="1" u="sng" dirty="0"/>
          </a:p>
          <a:p>
            <a:pPr algn="ctr" fontAlgn="t">
              <a:defRPr/>
            </a:pPr>
            <a:r>
              <a:rPr lang="fr-FR" sz="1400" b="1" u="sng" dirty="0" smtClean="0"/>
              <a:t> </a:t>
            </a:r>
          </a:p>
          <a:p>
            <a:pPr algn="ctr" fontAlgn="t">
              <a:defRPr/>
            </a:pPr>
            <a:endParaRPr lang="fr-FR" sz="1400" b="1" u="sng" dirty="0" smtClean="0"/>
          </a:p>
          <a:p>
            <a:pPr algn="ctr" fontAlgn="t">
              <a:defRPr/>
            </a:pPr>
            <a:endParaRPr lang="fr-FR" sz="1400" b="1" u="sng" dirty="0"/>
          </a:p>
          <a:p>
            <a:pPr algn="ctr" fontAlgn="t">
              <a:defRPr/>
            </a:pPr>
            <a:endParaRPr lang="fr-FR" sz="1400" b="1" u="sng" dirty="0" smtClean="0"/>
          </a:p>
          <a:p>
            <a:pPr algn="ctr" fontAlgn="t">
              <a:defRPr/>
            </a:pPr>
            <a:endParaRPr lang="fr-FR" sz="1400" b="1" u="sng" dirty="0"/>
          </a:p>
        </p:txBody>
      </p:sp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3" t="33916" r="30473" b="16043"/>
          <a:stretch>
            <a:fillRect/>
          </a:stretch>
        </p:blipFill>
        <p:spPr bwMode="auto">
          <a:xfrm>
            <a:off x="1077705" y="4037762"/>
            <a:ext cx="156734" cy="8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3" t="33916" r="30473" b="16043"/>
          <a:stretch>
            <a:fillRect/>
          </a:stretch>
        </p:blipFill>
        <p:spPr bwMode="auto">
          <a:xfrm>
            <a:off x="1234718" y="4037763"/>
            <a:ext cx="156734" cy="8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3" t="33916" r="30473" b="16043"/>
          <a:stretch>
            <a:fillRect/>
          </a:stretch>
        </p:blipFill>
        <p:spPr bwMode="auto">
          <a:xfrm>
            <a:off x="1381169" y="4037763"/>
            <a:ext cx="156734" cy="8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3" t="33916" r="30473" b="16043"/>
          <a:stretch>
            <a:fillRect/>
          </a:stretch>
        </p:blipFill>
        <p:spPr bwMode="auto">
          <a:xfrm>
            <a:off x="5215367" y="4069811"/>
            <a:ext cx="156734" cy="8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5" t="58936" r="3970" b="30341"/>
          <a:stretch>
            <a:fillRect/>
          </a:stretch>
        </p:blipFill>
        <p:spPr bwMode="auto">
          <a:xfrm>
            <a:off x="1534770" y="4304413"/>
            <a:ext cx="1428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5" t="58936" r="3970" b="30341"/>
          <a:stretch>
            <a:fillRect/>
          </a:stretch>
        </p:blipFill>
        <p:spPr bwMode="auto">
          <a:xfrm>
            <a:off x="1552135" y="4514827"/>
            <a:ext cx="1428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à coins arrondis 56"/>
          <p:cNvSpPr/>
          <p:nvPr/>
        </p:nvSpPr>
        <p:spPr>
          <a:xfrm>
            <a:off x="1871288" y="4265845"/>
            <a:ext cx="969503" cy="52040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= </a:t>
            </a:r>
            <a:r>
              <a:rPr lang="fr-FR" dirty="0" smtClean="0"/>
              <a:t>……….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568764" y="465274"/>
            <a:ext cx="2868766" cy="287518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Numération CE1 :</a:t>
            </a:r>
            <a:endParaRPr lang="fr-F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89630" y="507410"/>
            <a:ext cx="471090" cy="245382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4b</a:t>
            </a:r>
            <a:endParaRPr lang="fr-FR" b="1" dirty="0"/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" r="73499" b="66043"/>
          <a:stretch>
            <a:fillRect/>
          </a:stretch>
        </p:blipFill>
        <p:spPr bwMode="auto">
          <a:xfrm>
            <a:off x="221473" y="3805479"/>
            <a:ext cx="719137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" r="73499" b="66043"/>
          <a:stretch>
            <a:fillRect/>
          </a:stretch>
        </p:blipFill>
        <p:spPr bwMode="auto">
          <a:xfrm>
            <a:off x="232250" y="4510686"/>
            <a:ext cx="719137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à coins arrondis 66"/>
          <p:cNvSpPr/>
          <p:nvPr/>
        </p:nvSpPr>
        <p:spPr>
          <a:xfrm>
            <a:off x="5670217" y="4259063"/>
            <a:ext cx="969503" cy="52040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= </a:t>
            </a:r>
            <a:r>
              <a:rPr lang="fr-FR" dirty="0" smtClean="0"/>
              <a:t>……….</a:t>
            </a:r>
            <a:endParaRPr lang="fr-FR" dirty="0"/>
          </a:p>
        </p:txBody>
      </p:sp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3" t="33916" r="30473" b="16043"/>
          <a:stretch>
            <a:fillRect/>
          </a:stretch>
        </p:blipFill>
        <p:spPr bwMode="auto">
          <a:xfrm>
            <a:off x="5033418" y="4070897"/>
            <a:ext cx="156734" cy="8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3" t="33916" r="30473" b="16043"/>
          <a:stretch>
            <a:fillRect/>
          </a:stretch>
        </p:blipFill>
        <p:spPr bwMode="auto">
          <a:xfrm>
            <a:off x="4283575" y="4060198"/>
            <a:ext cx="156734" cy="8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3" t="33916" r="30473" b="16043"/>
          <a:stretch>
            <a:fillRect/>
          </a:stretch>
        </p:blipFill>
        <p:spPr bwMode="auto">
          <a:xfrm>
            <a:off x="4469999" y="4121083"/>
            <a:ext cx="156734" cy="8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3" t="33916" r="30473" b="16043"/>
          <a:stretch>
            <a:fillRect/>
          </a:stretch>
        </p:blipFill>
        <p:spPr bwMode="auto">
          <a:xfrm>
            <a:off x="4623909" y="4100564"/>
            <a:ext cx="156734" cy="8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3" t="33916" r="30473" b="16043"/>
          <a:stretch>
            <a:fillRect/>
          </a:stretch>
        </p:blipFill>
        <p:spPr bwMode="auto">
          <a:xfrm>
            <a:off x="4810192" y="4088409"/>
            <a:ext cx="156734" cy="8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3" t="33916" r="30473" b="16043"/>
          <a:stretch>
            <a:fillRect/>
          </a:stretch>
        </p:blipFill>
        <p:spPr bwMode="auto">
          <a:xfrm>
            <a:off x="5429729" y="4060198"/>
            <a:ext cx="156734" cy="8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739" y="5711211"/>
            <a:ext cx="6740524" cy="5651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                           =  </a:t>
            </a:r>
            <a:r>
              <a:rPr lang="fr-FR" sz="2400" b="1" dirty="0" smtClean="0">
                <a:solidFill>
                  <a:srgbClr val="FF0000"/>
                </a:solidFill>
              </a:rPr>
              <a:t>100</a:t>
            </a:r>
            <a:r>
              <a:rPr lang="fr-FR" sz="2400" b="1" dirty="0" smtClean="0"/>
              <a:t> + </a:t>
            </a:r>
            <a:r>
              <a:rPr lang="fr-FR" sz="2400" b="1" dirty="0" smtClean="0">
                <a:solidFill>
                  <a:srgbClr val="00B0F0"/>
                </a:solidFill>
              </a:rPr>
              <a:t>20</a:t>
            </a:r>
            <a:r>
              <a:rPr lang="fr-FR" sz="2400" b="1" dirty="0" smtClean="0"/>
              <a:t> + </a:t>
            </a:r>
            <a:r>
              <a:rPr lang="fr-FR" sz="2400" b="1" dirty="0" smtClean="0">
                <a:solidFill>
                  <a:srgbClr val="00B050"/>
                </a:solidFill>
              </a:rPr>
              <a:t>3</a:t>
            </a:r>
            <a:r>
              <a:rPr lang="fr-FR" sz="2400" b="1" dirty="0" smtClean="0"/>
              <a:t>         </a:t>
            </a:r>
            <a:r>
              <a:rPr lang="fr-FR" sz="2400" dirty="0" smtClean="0"/>
              <a:t> 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6" name="Pentagone 5"/>
          <p:cNvSpPr/>
          <p:nvPr/>
        </p:nvSpPr>
        <p:spPr>
          <a:xfrm>
            <a:off x="152581" y="5791216"/>
            <a:ext cx="762426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Pentagone 74"/>
          <p:cNvSpPr/>
          <p:nvPr/>
        </p:nvSpPr>
        <p:spPr>
          <a:xfrm>
            <a:off x="1736322" y="5787663"/>
            <a:ext cx="432608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Pentagone 73"/>
          <p:cNvSpPr/>
          <p:nvPr/>
        </p:nvSpPr>
        <p:spPr>
          <a:xfrm>
            <a:off x="968414" y="5787663"/>
            <a:ext cx="655158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fr-FR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8739" y="6436418"/>
            <a:ext cx="6740524" cy="5651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                           =  </a:t>
            </a:r>
            <a:r>
              <a:rPr lang="fr-FR" sz="2400" b="1" dirty="0" smtClean="0">
                <a:solidFill>
                  <a:srgbClr val="FF0000"/>
                </a:solidFill>
              </a:rPr>
              <a:t>……</a:t>
            </a:r>
            <a:r>
              <a:rPr lang="fr-FR" sz="2400" b="1" dirty="0" smtClean="0"/>
              <a:t>+ </a:t>
            </a:r>
            <a:r>
              <a:rPr lang="fr-FR" sz="2400" b="1" dirty="0" smtClean="0">
                <a:solidFill>
                  <a:srgbClr val="00B0F0"/>
                </a:solidFill>
              </a:rPr>
              <a:t>…….</a:t>
            </a:r>
            <a:r>
              <a:rPr lang="fr-FR" sz="2400" b="1" dirty="0" smtClean="0"/>
              <a:t> + </a:t>
            </a:r>
            <a:r>
              <a:rPr lang="fr-FR" sz="2400" b="1" dirty="0" smtClean="0">
                <a:solidFill>
                  <a:srgbClr val="00B050"/>
                </a:solidFill>
              </a:rPr>
              <a:t>…… </a:t>
            </a:r>
            <a:r>
              <a:rPr lang="fr-FR" sz="2400" b="1" dirty="0" smtClean="0"/>
              <a:t>        </a:t>
            </a:r>
            <a:r>
              <a:rPr lang="fr-FR" sz="2400" dirty="0" smtClean="0"/>
              <a:t> </a:t>
            </a:r>
            <a:endParaRPr lang="fr-FR" sz="2400" b="1" dirty="0">
              <a:solidFill>
                <a:srgbClr val="92D050"/>
              </a:solidFill>
            </a:endParaRPr>
          </a:p>
        </p:txBody>
      </p:sp>
      <p:sp>
        <p:nvSpPr>
          <p:cNvPr id="78" name="Pentagone 77"/>
          <p:cNvSpPr/>
          <p:nvPr/>
        </p:nvSpPr>
        <p:spPr>
          <a:xfrm>
            <a:off x="1022487" y="6516423"/>
            <a:ext cx="655158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fr-FR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Pentagone 78"/>
          <p:cNvSpPr/>
          <p:nvPr/>
        </p:nvSpPr>
        <p:spPr>
          <a:xfrm>
            <a:off x="1772430" y="6508972"/>
            <a:ext cx="432608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fr-F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8739" y="7098374"/>
            <a:ext cx="6740524" cy="5651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                           =  </a:t>
            </a:r>
            <a:r>
              <a:rPr lang="fr-FR" sz="2400" b="1" dirty="0" smtClean="0">
                <a:solidFill>
                  <a:srgbClr val="FF0000"/>
                </a:solidFill>
              </a:rPr>
              <a:t>……</a:t>
            </a:r>
            <a:r>
              <a:rPr lang="fr-FR" sz="2400" b="1" dirty="0" smtClean="0"/>
              <a:t>+ </a:t>
            </a:r>
            <a:r>
              <a:rPr lang="fr-FR" sz="2400" b="1" dirty="0" smtClean="0">
                <a:solidFill>
                  <a:srgbClr val="00B0F0"/>
                </a:solidFill>
              </a:rPr>
              <a:t>…….</a:t>
            </a:r>
            <a:r>
              <a:rPr lang="fr-FR" sz="2400" b="1" dirty="0" smtClean="0"/>
              <a:t> + </a:t>
            </a:r>
            <a:r>
              <a:rPr lang="fr-FR" sz="2400" b="1" dirty="0" smtClean="0">
                <a:solidFill>
                  <a:srgbClr val="00B050"/>
                </a:solidFill>
              </a:rPr>
              <a:t>…… </a:t>
            </a:r>
            <a:r>
              <a:rPr lang="fr-FR" sz="2400" b="1" dirty="0" smtClean="0"/>
              <a:t>        </a:t>
            </a:r>
            <a:r>
              <a:rPr lang="fr-FR" sz="2400" dirty="0" smtClean="0"/>
              <a:t> </a:t>
            </a:r>
            <a:endParaRPr lang="fr-FR" sz="2400" b="1" dirty="0">
              <a:solidFill>
                <a:srgbClr val="92D05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8739" y="7779575"/>
            <a:ext cx="6740524" cy="5651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                           =  </a:t>
            </a:r>
            <a:r>
              <a:rPr lang="fr-FR" sz="2400" b="1" dirty="0" smtClean="0">
                <a:solidFill>
                  <a:srgbClr val="FF0000"/>
                </a:solidFill>
              </a:rPr>
              <a:t>……</a:t>
            </a:r>
            <a:r>
              <a:rPr lang="fr-FR" sz="2400" b="1" dirty="0" smtClean="0"/>
              <a:t>+ </a:t>
            </a:r>
            <a:r>
              <a:rPr lang="fr-FR" sz="2400" b="1" dirty="0" smtClean="0">
                <a:solidFill>
                  <a:srgbClr val="00B0F0"/>
                </a:solidFill>
              </a:rPr>
              <a:t>…….</a:t>
            </a:r>
            <a:r>
              <a:rPr lang="fr-FR" sz="2400" b="1" dirty="0" smtClean="0"/>
              <a:t> + </a:t>
            </a:r>
            <a:r>
              <a:rPr lang="fr-FR" sz="2400" b="1" dirty="0" smtClean="0">
                <a:solidFill>
                  <a:srgbClr val="00B050"/>
                </a:solidFill>
              </a:rPr>
              <a:t>…… </a:t>
            </a:r>
            <a:r>
              <a:rPr lang="fr-FR" sz="2400" b="1" dirty="0" smtClean="0"/>
              <a:t>        </a:t>
            </a:r>
            <a:r>
              <a:rPr lang="fr-FR" sz="2400" dirty="0" smtClean="0"/>
              <a:t> </a:t>
            </a:r>
            <a:endParaRPr lang="fr-FR" sz="2400" b="1" dirty="0">
              <a:solidFill>
                <a:srgbClr val="92D05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1741" y="8460776"/>
            <a:ext cx="6740524" cy="5651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                           =  </a:t>
            </a:r>
            <a:r>
              <a:rPr lang="fr-FR" sz="2400" b="1" dirty="0" smtClean="0">
                <a:solidFill>
                  <a:srgbClr val="FF0000"/>
                </a:solidFill>
              </a:rPr>
              <a:t>……</a:t>
            </a:r>
            <a:r>
              <a:rPr lang="fr-FR" sz="2400" b="1" dirty="0" smtClean="0"/>
              <a:t>+ </a:t>
            </a:r>
            <a:r>
              <a:rPr lang="fr-FR" sz="2400" b="1" dirty="0" smtClean="0">
                <a:solidFill>
                  <a:srgbClr val="00B0F0"/>
                </a:solidFill>
              </a:rPr>
              <a:t>…….</a:t>
            </a:r>
            <a:r>
              <a:rPr lang="fr-FR" sz="2400" b="1" dirty="0" smtClean="0"/>
              <a:t> + </a:t>
            </a:r>
            <a:r>
              <a:rPr lang="fr-FR" sz="2400" b="1" dirty="0" smtClean="0">
                <a:solidFill>
                  <a:srgbClr val="00B050"/>
                </a:solidFill>
              </a:rPr>
              <a:t>…… </a:t>
            </a:r>
            <a:r>
              <a:rPr lang="fr-FR" sz="2400" b="1" dirty="0" smtClean="0"/>
              <a:t>        </a:t>
            </a:r>
            <a:r>
              <a:rPr lang="fr-FR" sz="2400" dirty="0" smtClean="0"/>
              <a:t> </a:t>
            </a:r>
            <a:endParaRPr lang="fr-FR" sz="2400" b="1" dirty="0">
              <a:solidFill>
                <a:srgbClr val="92D05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00145" y="9206249"/>
            <a:ext cx="6740524" cy="5651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                           =  </a:t>
            </a:r>
            <a:r>
              <a:rPr lang="fr-FR" sz="2400" b="1" dirty="0" smtClean="0">
                <a:solidFill>
                  <a:srgbClr val="FF0000"/>
                </a:solidFill>
              </a:rPr>
              <a:t>……</a:t>
            </a:r>
            <a:r>
              <a:rPr lang="fr-FR" sz="2400" b="1" dirty="0" smtClean="0"/>
              <a:t>+ </a:t>
            </a:r>
            <a:r>
              <a:rPr lang="fr-FR" sz="2400" b="1" dirty="0" smtClean="0">
                <a:solidFill>
                  <a:srgbClr val="00B0F0"/>
                </a:solidFill>
              </a:rPr>
              <a:t>…….</a:t>
            </a:r>
            <a:r>
              <a:rPr lang="fr-FR" sz="2400" b="1" dirty="0" smtClean="0"/>
              <a:t> + </a:t>
            </a:r>
            <a:r>
              <a:rPr lang="fr-FR" sz="2400" b="1" dirty="0" smtClean="0">
                <a:solidFill>
                  <a:srgbClr val="00B050"/>
                </a:solidFill>
              </a:rPr>
              <a:t>…… </a:t>
            </a:r>
            <a:r>
              <a:rPr lang="fr-FR" sz="2400" b="1" dirty="0" smtClean="0"/>
              <a:t>        </a:t>
            </a:r>
            <a:r>
              <a:rPr lang="fr-FR" sz="2400" dirty="0" smtClean="0"/>
              <a:t> </a:t>
            </a:r>
            <a:endParaRPr lang="fr-FR" sz="2400" b="1" dirty="0">
              <a:solidFill>
                <a:srgbClr val="92D050"/>
              </a:solidFill>
            </a:endParaRPr>
          </a:p>
        </p:txBody>
      </p:sp>
      <p:sp>
        <p:nvSpPr>
          <p:cNvPr id="84" name="Pentagone 83"/>
          <p:cNvSpPr/>
          <p:nvPr/>
        </p:nvSpPr>
        <p:spPr>
          <a:xfrm>
            <a:off x="152581" y="7147839"/>
            <a:ext cx="762426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Pentagone 84"/>
          <p:cNvSpPr/>
          <p:nvPr/>
        </p:nvSpPr>
        <p:spPr>
          <a:xfrm>
            <a:off x="134038" y="7843847"/>
            <a:ext cx="762426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Pentagone 86"/>
          <p:cNvSpPr/>
          <p:nvPr/>
        </p:nvSpPr>
        <p:spPr>
          <a:xfrm>
            <a:off x="166475" y="9286254"/>
            <a:ext cx="762426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Pentagone 87"/>
          <p:cNvSpPr/>
          <p:nvPr/>
        </p:nvSpPr>
        <p:spPr>
          <a:xfrm>
            <a:off x="979488" y="7146002"/>
            <a:ext cx="655158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fr-FR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Pentagone 89"/>
          <p:cNvSpPr/>
          <p:nvPr/>
        </p:nvSpPr>
        <p:spPr>
          <a:xfrm>
            <a:off x="951049" y="8536306"/>
            <a:ext cx="655158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fr-FR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Pentagone 90"/>
          <p:cNvSpPr/>
          <p:nvPr/>
        </p:nvSpPr>
        <p:spPr>
          <a:xfrm>
            <a:off x="982407" y="9280077"/>
            <a:ext cx="655158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fr-FR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Pentagone 91"/>
          <p:cNvSpPr/>
          <p:nvPr/>
        </p:nvSpPr>
        <p:spPr>
          <a:xfrm>
            <a:off x="1772430" y="7134407"/>
            <a:ext cx="432608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fr-F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Pentagone 92"/>
          <p:cNvSpPr/>
          <p:nvPr/>
        </p:nvSpPr>
        <p:spPr>
          <a:xfrm>
            <a:off x="1736140" y="7821300"/>
            <a:ext cx="432608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Pentagone 93"/>
          <p:cNvSpPr/>
          <p:nvPr/>
        </p:nvSpPr>
        <p:spPr>
          <a:xfrm>
            <a:off x="1708526" y="8517053"/>
            <a:ext cx="432608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Pentagone 94"/>
          <p:cNvSpPr/>
          <p:nvPr/>
        </p:nvSpPr>
        <p:spPr>
          <a:xfrm>
            <a:off x="1748822" y="9299856"/>
            <a:ext cx="432608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F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Pentagone 95"/>
          <p:cNvSpPr/>
          <p:nvPr/>
        </p:nvSpPr>
        <p:spPr>
          <a:xfrm>
            <a:off x="166475" y="6512911"/>
            <a:ext cx="762426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Pentagone 96"/>
          <p:cNvSpPr/>
          <p:nvPr/>
        </p:nvSpPr>
        <p:spPr>
          <a:xfrm>
            <a:off x="130182" y="8517053"/>
            <a:ext cx="762426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900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Pentagone 97"/>
          <p:cNvSpPr/>
          <p:nvPr/>
        </p:nvSpPr>
        <p:spPr>
          <a:xfrm>
            <a:off x="968414" y="7821300"/>
            <a:ext cx="655158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fr-FR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4126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60351" y="207964"/>
            <a:ext cx="1800225" cy="1444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prstClr val="black"/>
                </a:solidFill>
              </a:rPr>
              <a:t>Prénom : …………………</a:t>
            </a:r>
          </a:p>
        </p:txBody>
      </p:sp>
      <p:sp>
        <p:nvSpPr>
          <p:cNvPr id="23" name="Sous-titre 2"/>
          <p:cNvSpPr txBox="1">
            <a:spLocks/>
          </p:cNvSpPr>
          <p:nvPr/>
        </p:nvSpPr>
        <p:spPr>
          <a:xfrm>
            <a:off x="1568764" y="442840"/>
            <a:ext cx="4191956" cy="339480"/>
          </a:xfrm>
          <a:prstGeom prst="rect">
            <a:avLst/>
          </a:prstGeom>
          <a:ln w="3810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   Nombres et calculs CE1 : Bilan n° 3</a:t>
            </a:r>
            <a:endParaRPr lang="fr-F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0351" y="950913"/>
            <a:ext cx="6480175" cy="989012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fr-FR" sz="1400" b="1" u="sng" dirty="0" smtClean="0">
                <a:solidFill>
                  <a:prstClr val="black"/>
                </a:solidFill>
              </a:rPr>
              <a:t>1. Calcule </a:t>
            </a:r>
            <a:r>
              <a:rPr lang="fr-FR" sz="1400" b="1" u="sng" dirty="0">
                <a:solidFill>
                  <a:prstClr val="black"/>
                </a:solidFill>
              </a:rPr>
              <a:t>rapidement :</a:t>
            </a: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 8 + 8 = …………. 	     20 + 20 = …………. 	            12 + 12 = ………….</a:t>
            </a: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30 + 30 =  	 …………. 	     43 + 43 = ………….    	            50 + 50 = ………….</a:t>
            </a: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100 + 100 = ………….            25 + 25 = …………. 	            40 = 40 = ………….</a:t>
            </a: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</a:t>
            </a: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6251" y="1133476"/>
            <a:ext cx="1800225" cy="754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>
                <a:solidFill>
                  <a:prstClr val="black"/>
                </a:solidFill>
              </a:rPr>
              <a:t>8</a:t>
            </a:r>
            <a:r>
              <a:rPr lang="fr-FR" sz="1200" dirty="0" smtClean="0">
                <a:solidFill>
                  <a:prstClr val="black"/>
                </a:solidFill>
              </a:rPr>
              <a:t> </a:t>
            </a:r>
            <a:r>
              <a:rPr lang="fr-FR" sz="1200" dirty="0">
                <a:solidFill>
                  <a:prstClr val="black"/>
                </a:solidFill>
              </a:rPr>
              <a:t>+ </a:t>
            </a:r>
            <a:r>
              <a:rPr lang="fr-FR" sz="1200" dirty="0" smtClean="0">
                <a:solidFill>
                  <a:prstClr val="black"/>
                </a:solidFill>
              </a:rPr>
              <a:t>…….…… </a:t>
            </a:r>
            <a:r>
              <a:rPr lang="fr-FR" sz="1200" dirty="0">
                <a:solidFill>
                  <a:prstClr val="black"/>
                </a:solidFill>
              </a:rPr>
              <a:t>= </a:t>
            </a:r>
            <a:r>
              <a:rPr lang="fr-FR" sz="1200" dirty="0" smtClean="0">
                <a:solidFill>
                  <a:prstClr val="black"/>
                </a:solidFill>
              </a:rPr>
              <a:t>10</a:t>
            </a:r>
            <a:endParaRPr lang="fr-FR" sz="1200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6 </a:t>
            </a:r>
            <a:r>
              <a:rPr lang="fr-FR" sz="1200" dirty="0">
                <a:solidFill>
                  <a:prstClr val="black"/>
                </a:solidFill>
              </a:rPr>
              <a:t>+ …….…… = 10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7 </a:t>
            </a:r>
            <a:r>
              <a:rPr lang="fr-FR" sz="1200" dirty="0">
                <a:solidFill>
                  <a:prstClr val="black"/>
                </a:solidFill>
              </a:rPr>
              <a:t>+ …….…… = 10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92601" y="1133476"/>
            <a:ext cx="1800225" cy="754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5 </a:t>
            </a:r>
            <a:r>
              <a:rPr lang="fr-FR" sz="1200" dirty="0">
                <a:solidFill>
                  <a:prstClr val="black"/>
                </a:solidFill>
              </a:rPr>
              <a:t>+ …….…… = 10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9 </a:t>
            </a:r>
            <a:r>
              <a:rPr lang="fr-FR" sz="1200" dirty="0">
                <a:solidFill>
                  <a:prstClr val="black"/>
                </a:solidFill>
              </a:rPr>
              <a:t>+ …….…… = 10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10 </a:t>
            </a:r>
            <a:r>
              <a:rPr lang="fr-FR" sz="1200" dirty="0">
                <a:solidFill>
                  <a:prstClr val="black"/>
                </a:solidFill>
              </a:rPr>
              <a:t>+ …….…… = 10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84426" y="1192887"/>
            <a:ext cx="1800225" cy="715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3 </a:t>
            </a:r>
            <a:r>
              <a:rPr lang="fr-FR" sz="1200" dirty="0">
                <a:solidFill>
                  <a:prstClr val="black"/>
                </a:solidFill>
              </a:rPr>
              <a:t>+ …….…… = 10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1 </a:t>
            </a:r>
            <a:r>
              <a:rPr lang="fr-FR" sz="1200" dirty="0">
                <a:solidFill>
                  <a:prstClr val="black"/>
                </a:solidFill>
              </a:rPr>
              <a:t>+ …….…… = 10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4 </a:t>
            </a:r>
            <a:r>
              <a:rPr lang="fr-FR" sz="1200" dirty="0">
                <a:solidFill>
                  <a:prstClr val="black"/>
                </a:solidFill>
              </a:rPr>
              <a:t>+ …….…… = 10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6251" y="2501902"/>
            <a:ext cx="2952750" cy="11525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fr-FR" sz="1200" b="1" dirty="0"/>
              <a:t>       </a:t>
            </a:r>
            <a:r>
              <a:rPr lang="fr-FR" sz="1200" b="1" u="sng" dirty="0"/>
              <a:t> Trouve le nombre-cible :</a:t>
            </a:r>
            <a:endParaRPr lang="fr-FR" sz="500" b="1" u="sng" dirty="0"/>
          </a:p>
          <a:p>
            <a:pPr eaLnBrk="1" hangingPunct="1">
              <a:defRPr/>
            </a:pPr>
            <a:r>
              <a:rPr lang="fr-FR" sz="1200" b="1" u="sng" dirty="0"/>
              <a:t>    </a:t>
            </a:r>
          </a:p>
          <a:p>
            <a:pPr algn="ctr" eaLnBrk="1" hangingPunct="1">
              <a:defRPr/>
            </a:pPr>
            <a:endParaRPr lang="fr-FR" sz="1200" b="1" u="sng" dirty="0"/>
          </a:p>
          <a:p>
            <a:pPr algn="ctr" eaLnBrk="1" hangingPunct="1">
              <a:defRPr/>
            </a:pPr>
            <a:endParaRPr lang="fr-FR" sz="1200" b="1" u="sng" dirty="0"/>
          </a:p>
          <a:p>
            <a:pPr algn="ctr" eaLnBrk="1" hangingPunct="1">
              <a:defRPr/>
            </a:pPr>
            <a:endParaRPr lang="fr-FR" sz="1200" b="1" u="sng" dirty="0"/>
          </a:p>
          <a:p>
            <a:pPr algn="ctr" eaLnBrk="1" hangingPunct="1">
              <a:defRPr/>
            </a:pPr>
            <a:r>
              <a:rPr lang="fr-FR" sz="1200" b="1" u="sng" dirty="0"/>
              <a:t> </a:t>
            </a:r>
          </a:p>
        </p:txBody>
      </p:sp>
      <p:sp>
        <p:nvSpPr>
          <p:cNvPr id="30" name="Ellipse 29"/>
          <p:cNvSpPr/>
          <p:nvPr/>
        </p:nvSpPr>
        <p:spPr>
          <a:xfrm>
            <a:off x="2779713" y="2573339"/>
            <a:ext cx="504825" cy="28892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 smtClean="0">
                <a:solidFill>
                  <a:schemeClr val="tx1"/>
                </a:solidFill>
              </a:rPr>
              <a:t>10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7688" y="3078164"/>
            <a:ext cx="2736850" cy="5032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50000"/>
              </a:lnSpc>
              <a:defRPr/>
            </a:pPr>
            <a:r>
              <a:rPr lang="fr-FR" sz="1000" dirty="0"/>
              <a:t>…………………………………………………………………………………………………………………………………………………………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547688" y="2789239"/>
            <a:ext cx="360363" cy="2159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 smtClean="0"/>
              <a:t>7</a:t>
            </a:r>
            <a:endParaRPr lang="fr-FR" sz="1200" b="1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979488" y="2789239"/>
            <a:ext cx="360363" cy="2159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/>
              <a:t>1</a:t>
            </a:r>
          </a:p>
        </p:txBody>
      </p:sp>
      <p:sp>
        <p:nvSpPr>
          <p:cNvPr id="34" name="Rectangle à coins arrondis 33"/>
          <p:cNvSpPr/>
          <p:nvPr/>
        </p:nvSpPr>
        <p:spPr>
          <a:xfrm>
            <a:off x="1412876" y="2789239"/>
            <a:ext cx="358775" cy="2159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/>
              <a:t>5</a:t>
            </a:r>
          </a:p>
        </p:txBody>
      </p:sp>
      <p:sp>
        <p:nvSpPr>
          <p:cNvPr id="35" name="Rectangle à coins arrondis 34"/>
          <p:cNvSpPr/>
          <p:nvPr/>
        </p:nvSpPr>
        <p:spPr>
          <a:xfrm>
            <a:off x="1844676" y="2789239"/>
            <a:ext cx="360362" cy="2159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/>
              <a:t>3</a:t>
            </a:r>
          </a:p>
        </p:txBody>
      </p:sp>
      <p:sp>
        <p:nvSpPr>
          <p:cNvPr id="36" name="Rectangle à coins arrondis 35"/>
          <p:cNvSpPr/>
          <p:nvPr/>
        </p:nvSpPr>
        <p:spPr>
          <a:xfrm>
            <a:off x="2276476" y="2789239"/>
            <a:ext cx="360362" cy="2159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/>
              <a:t>5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571876" y="2501902"/>
            <a:ext cx="2952750" cy="11525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fr-FR" sz="1200" b="1" dirty="0"/>
              <a:t>       </a:t>
            </a:r>
            <a:r>
              <a:rPr lang="fr-FR" sz="1200" b="1" u="sng" dirty="0"/>
              <a:t> Trouve le nombre-cible :</a:t>
            </a:r>
            <a:endParaRPr lang="fr-FR" sz="500" b="1" u="sng" dirty="0"/>
          </a:p>
          <a:p>
            <a:pPr eaLnBrk="1" hangingPunct="1">
              <a:defRPr/>
            </a:pPr>
            <a:r>
              <a:rPr lang="fr-FR" sz="1200" b="1" u="sng" dirty="0"/>
              <a:t>    </a:t>
            </a:r>
          </a:p>
          <a:p>
            <a:pPr algn="ctr" eaLnBrk="1" hangingPunct="1">
              <a:defRPr/>
            </a:pPr>
            <a:endParaRPr lang="fr-FR" sz="1200" b="1" u="sng" dirty="0"/>
          </a:p>
          <a:p>
            <a:pPr algn="ctr" eaLnBrk="1" hangingPunct="1">
              <a:defRPr/>
            </a:pPr>
            <a:endParaRPr lang="fr-FR" sz="1200" b="1" u="sng" dirty="0"/>
          </a:p>
          <a:p>
            <a:pPr algn="ctr" eaLnBrk="1" hangingPunct="1">
              <a:defRPr/>
            </a:pPr>
            <a:endParaRPr lang="fr-FR" sz="1200" b="1" u="sng" dirty="0"/>
          </a:p>
          <a:p>
            <a:pPr algn="ctr" eaLnBrk="1" hangingPunct="1">
              <a:defRPr/>
            </a:pPr>
            <a:r>
              <a:rPr lang="fr-FR" sz="1200" b="1" u="sng" dirty="0"/>
              <a:t> </a:t>
            </a:r>
          </a:p>
        </p:txBody>
      </p:sp>
      <p:sp>
        <p:nvSpPr>
          <p:cNvPr id="38" name="Ellipse 37"/>
          <p:cNvSpPr/>
          <p:nvPr/>
        </p:nvSpPr>
        <p:spPr>
          <a:xfrm>
            <a:off x="5876926" y="2573339"/>
            <a:ext cx="503237" cy="28892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 smtClean="0">
                <a:solidFill>
                  <a:schemeClr val="tx1"/>
                </a:solidFill>
              </a:rPr>
              <a:t>15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3716338" y="2789239"/>
            <a:ext cx="360363" cy="2159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 smtClean="0"/>
              <a:t>8</a:t>
            </a:r>
            <a:endParaRPr lang="fr-FR" sz="1200" b="1" dirty="0"/>
          </a:p>
        </p:txBody>
      </p:sp>
      <p:sp>
        <p:nvSpPr>
          <p:cNvPr id="40" name="Rectangle 39"/>
          <p:cNvSpPr/>
          <p:nvPr/>
        </p:nvSpPr>
        <p:spPr>
          <a:xfrm>
            <a:off x="3716338" y="3078164"/>
            <a:ext cx="2736850" cy="5032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fr-FR" sz="1000" dirty="0"/>
              <a:t>…………………………………………………………………………………………………………………………………………………………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41" name="Rectangle à coins arrondis 40"/>
          <p:cNvSpPr/>
          <p:nvPr/>
        </p:nvSpPr>
        <p:spPr>
          <a:xfrm>
            <a:off x="4148138" y="2789239"/>
            <a:ext cx="360363" cy="2159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/>
              <a:t>10</a:t>
            </a:r>
          </a:p>
        </p:txBody>
      </p:sp>
      <p:sp>
        <p:nvSpPr>
          <p:cNvPr id="42" name="Rectangle à coins arrondis 41"/>
          <p:cNvSpPr/>
          <p:nvPr/>
        </p:nvSpPr>
        <p:spPr>
          <a:xfrm>
            <a:off x="4579938" y="2789239"/>
            <a:ext cx="360363" cy="2159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/>
              <a:t>10</a:t>
            </a:r>
          </a:p>
        </p:txBody>
      </p:sp>
      <p:sp>
        <p:nvSpPr>
          <p:cNvPr id="43" name="Rectangle à coins arrondis 42"/>
          <p:cNvSpPr/>
          <p:nvPr/>
        </p:nvSpPr>
        <p:spPr>
          <a:xfrm>
            <a:off x="5013326" y="2789239"/>
            <a:ext cx="358775" cy="2159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/>
              <a:t>5</a:t>
            </a:r>
          </a:p>
        </p:txBody>
      </p:sp>
      <p:sp>
        <p:nvSpPr>
          <p:cNvPr id="44" name="Rectangle à coins arrondis 43"/>
          <p:cNvSpPr/>
          <p:nvPr/>
        </p:nvSpPr>
        <p:spPr>
          <a:xfrm>
            <a:off x="5445126" y="2789239"/>
            <a:ext cx="358775" cy="2159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/>
              <a:t>7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60350" y="2073974"/>
            <a:ext cx="6480175" cy="1596417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r>
              <a:rPr lang="fr-FR" sz="1400" b="1" u="sng" dirty="0" smtClean="0">
                <a:solidFill>
                  <a:prstClr val="black"/>
                </a:solidFill>
              </a:rPr>
              <a:t>2. </a:t>
            </a:r>
            <a:r>
              <a:rPr lang="fr-FR" sz="1400" b="1" u="sng" dirty="0">
                <a:solidFill>
                  <a:prstClr val="black"/>
                </a:solidFill>
              </a:rPr>
              <a:t>Ecris ces nombres en lettres </a:t>
            </a: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r>
              <a:rPr lang="fr-FR" sz="1600" b="1" dirty="0" smtClean="0">
                <a:solidFill>
                  <a:prstClr val="black"/>
                </a:solidFill>
              </a:rPr>
              <a:t>5</a:t>
            </a:r>
            <a:r>
              <a:rPr lang="fr-FR" sz="1400" b="1" dirty="0" smtClean="0">
                <a:solidFill>
                  <a:prstClr val="black"/>
                </a:solidFill>
              </a:rPr>
              <a:t> </a:t>
            </a:r>
            <a:r>
              <a:rPr lang="fr-FR" sz="1400" b="1" dirty="0">
                <a:solidFill>
                  <a:prstClr val="black"/>
                </a:solidFill>
              </a:rPr>
              <a:t>:  </a:t>
            </a:r>
            <a:r>
              <a:rPr lang="fr-FR" sz="1100" b="1" dirty="0">
                <a:solidFill>
                  <a:prstClr val="black"/>
                </a:solidFill>
              </a:rPr>
              <a:t>……………………….………………………………….</a:t>
            </a:r>
            <a:r>
              <a:rPr lang="fr-FR" sz="1400" b="1" dirty="0">
                <a:solidFill>
                  <a:prstClr val="black"/>
                </a:solidFill>
              </a:rPr>
              <a:t>	      </a:t>
            </a:r>
            <a:r>
              <a:rPr lang="fr-FR" sz="1600" b="1" dirty="0">
                <a:solidFill>
                  <a:prstClr val="black"/>
                </a:solidFill>
              </a:rPr>
              <a:t>1</a:t>
            </a:r>
            <a:r>
              <a:rPr lang="fr-FR" sz="1600" b="1" dirty="0" smtClean="0">
                <a:solidFill>
                  <a:prstClr val="black"/>
                </a:solidFill>
              </a:rPr>
              <a:t>7</a:t>
            </a:r>
            <a:r>
              <a:rPr lang="fr-FR" sz="1400" b="1" dirty="0" smtClean="0">
                <a:solidFill>
                  <a:prstClr val="black"/>
                </a:solidFill>
              </a:rPr>
              <a:t> </a:t>
            </a:r>
            <a:r>
              <a:rPr lang="fr-FR" sz="1400" b="1" dirty="0">
                <a:solidFill>
                  <a:prstClr val="black"/>
                </a:solidFill>
              </a:rPr>
              <a:t>:  ……………………….……………………………….       </a:t>
            </a:r>
          </a:p>
          <a:p>
            <a:pPr marL="342900" indent="-342900" algn="ctr">
              <a:defRPr/>
            </a:pPr>
            <a:r>
              <a:rPr lang="fr-FR" sz="1600" b="1" dirty="0" smtClean="0">
                <a:solidFill>
                  <a:prstClr val="black"/>
                </a:solidFill>
              </a:rPr>
              <a:t>2</a:t>
            </a:r>
            <a:r>
              <a:rPr lang="fr-FR" sz="1400" b="1" dirty="0" smtClean="0">
                <a:solidFill>
                  <a:prstClr val="black"/>
                </a:solidFill>
              </a:rPr>
              <a:t> </a:t>
            </a:r>
            <a:r>
              <a:rPr lang="fr-FR" sz="1400" b="1" dirty="0">
                <a:solidFill>
                  <a:prstClr val="black"/>
                </a:solidFill>
              </a:rPr>
              <a:t>:  </a:t>
            </a:r>
            <a:r>
              <a:rPr lang="fr-FR" sz="1100" b="1" dirty="0">
                <a:solidFill>
                  <a:prstClr val="black"/>
                </a:solidFill>
              </a:rPr>
              <a:t>……………………….………………………………….</a:t>
            </a:r>
            <a:r>
              <a:rPr lang="fr-FR" sz="1400" b="1" dirty="0">
                <a:solidFill>
                  <a:prstClr val="black"/>
                </a:solidFill>
              </a:rPr>
              <a:t>	      </a:t>
            </a:r>
            <a:r>
              <a:rPr lang="fr-FR" sz="1600" b="1" dirty="0" smtClean="0">
                <a:solidFill>
                  <a:prstClr val="black"/>
                </a:solidFill>
              </a:rPr>
              <a:t>16</a:t>
            </a:r>
            <a:r>
              <a:rPr lang="fr-FR" sz="1400" b="1" dirty="0" smtClean="0">
                <a:solidFill>
                  <a:prstClr val="black"/>
                </a:solidFill>
              </a:rPr>
              <a:t> </a:t>
            </a:r>
            <a:r>
              <a:rPr lang="fr-FR" sz="1400" b="1" dirty="0">
                <a:solidFill>
                  <a:prstClr val="black"/>
                </a:solidFill>
              </a:rPr>
              <a:t>:  ……………………….……………………………….</a:t>
            </a:r>
            <a:r>
              <a:rPr lang="fr-FR" sz="1600" b="1" dirty="0">
                <a:solidFill>
                  <a:prstClr val="black"/>
                </a:solidFill>
              </a:rPr>
              <a:t> </a:t>
            </a:r>
          </a:p>
          <a:p>
            <a:pPr marL="342900" indent="-342900" algn="ctr">
              <a:defRPr/>
            </a:pPr>
            <a:r>
              <a:rPr lang="fr-FR" sz="1400" b="1" dirty="0" smtClean="0">
                <a:solidFill>
                  <a:prstClr val="black"/>
                </a:solidFill>
              </a:rPr>
              <a:t>18 </a:t>
            </a:r>
            <a:r>
              <a:rPr lang="fr-FR" sz="1400" b="1" dirty="0">
                <a:solidFill>
                  <a:prstClr val="black"/>
                </a:solidFill>
              </a:rPr>
              <a:t>:  </a:t>
            </a:r>
            <a:r>
              <a:rPr lang="fr-FR" sz="1100" b="1" dirty="0" smtClean="0">
                <a:solidFill>
                  <a:prstClr val="black"/>
                </a:solidFill>
              </a:rPr>
              <a:t>……………………….………………………………….</a:t>
            </a:r>
            <a:r>
              <a:rPr lang="fr-FR" sz="1400" b="1" dirty="0">
                <a:solidFill>
                  <a:prstClr val="black"/>
                </a:solidFill>
              </a:rPr>
              <a:t>	      </a:t>
            </a:r>
            <a:r>
              <a:rPr lang="fr-FR" sz="1600" b="1" dirty="0" smtClean="0">
                <a:solidFill>
                  <a:prstClr val="black"/>
                </a:solidFill>
              </a:rPr>
              <a:t>4</a:t>
            </a:r>
            <a:r>
              <a:rPr lang="fr-FR" sz="1400" b="1" dirty="0" smtClean="0">
                <a:solidFill>
                  <a:prstClr val="black"/>
                </a:solidFill>
              </a:rPr>
              <a:t> </a:t>
            </a:r>
            <a:r>
              <a:rPr lang="fr-FR" sz="1400" b="1" dirty="0">
                <a:solidFill>
                  <a:prstClr val="black"/>
                </a:solidFill>
              </a:rPr>
              <a:t>:  ……………………….……………………………….</a:t>
            </a: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  </a:t>
            </a: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5279" y="4350768"/>
            <a:ext cx="591500" cy="25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12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96069" y="4636673"/>
            <a:ext cx="591500" cy="25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19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79402" y="4892408"/>
            <a:ext cx="591500" cy="25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16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204688" y="4414132"/>
            <a:ext cx="591500" cy="25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14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23898" y="4675653"/>
            <a:ext cx="591500" cy="25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13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223898" y="4873774"/>
            <a:ext cx="591500" cy="25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11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15279" y="4139416"/>
            <a:ext cx="591500" cy="213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20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204688" y="4155793"/>
            <a:ext cx="591500" cy="25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15 :</a:t>
            </a:r>
            <a:endParaRPr lang="fr-FR" sz="1400" b="1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338" y="4138914"/>
            <a:ext cx="2741434" cy="249221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64" y="4191547"/>
            <a:ext cx="2226524" cy="202411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1" y="5437255"/>
            <a:ext cx="6858000" cy="45586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>
              <a:defRPr/>
            </a:pPr>
            <a:endParaRPr lang="fr-FR" sz="1400" b="1" u="sng" dirty="0" smtClean="0"/>
          </a:p>
          <a:p>
            <a:pPr algn="ctr" fontAlgn="t">
              <a:defRPr/>
            </a:pPr>
            <a:endParaRPr lang="fr-FR" sz="1400" b="1" u="sng" dirty="0"/>
          </a:p>
          <a:p>
            <a:pPr algn="ctr" fontAlgn="t">
              <a:defRPr/>
            </a:pPr>
            <a:endParaRPr lang="fr-FR" sz="1400" b="1" u="sng" dirty="0" smtClean="0"/>
          </a:p>
          <a:p>
            <a:pPr algn="ctr" fontAlgn="t">
              <a:defRPr/>
            </a:pPr>
            <a:endParaRPr lang="fr-FR" sz="1400" b="1" u="sng" dirty="0"/>
          </a:p>
          <a:p>
            <a:pPr algn="ctr" fontAlgn="t">
              <a:defRPr/>
            </a:pPr>
            <a:r>
              <a:rPr lang="fr-FR" sz="1400" b="1" u="sng" dirty="0" smtClean="0"/>
              <a:t>4. </a:t>
            </a:r>
            <a:r>
              <a:rPr lang="fr-FR" sz="1400" b="1" u="sng" dirty="0" smtClean="0"/>
              <a:t>Complète comme l’exemple:</a:t>
            </a:r>
          </a:p>
          <a:p>
            <a:pPr algn="ctr" fontAlgn="t">
              <a:defRPr/>
            </a:pPr>
            <a:endParaRPr lang="fr-FR" sz="1400" b="1" u="sng" dirty="0"/>
          </a:p>
          <a:p>
            <a:pPr algn="ctr" fontAlgn="t">
              <a:defRPr/>
            </a:pPr>
            <a:endParaRPr lang="fr-FR" sz="1400" b="1" u="sng" dirty="0" smtClean="0"/>
          </a:p>
          <a:p>
            <a:pPr algn="ctr" fontAlgn="t">
              <a:defRPr/>
            </a:pPr>
            <a:endParaRPr lang="fr-FR" sz="1400" b="1" u="sng" dirty="0"/>
          </a:p>
          <a:p>
            <a:pPr algn="ctr" fontAlgn="t">
              <a:defRPr/>
            </a:pPr>
            <a:endParaRPr lang="fr-FR" sz="1400" b="1" u="sng" dirty="0" smtClean="0"/>
          </a:p>
          <a:p>
            <a:pPr algn="ctr" fontAlgn="t">
              <a:defRPr/>
            </a:pPr>
            <a:endParaRPr lang="fr-FR" sz="1400" b="1" u="sng" dirty="0"/>
          </a:p>
          <a:p>
            <a:pPr algn="ctr" fontAlgn="t">
              <a:defRPr/>
            </a:pPr>
            <a:endParaRPr lang="fr-FR" sz="1400" b="1" u="sng" dirty="0" smtClean="0"/>
          </a:p>
          <a:p>
            <a:pPr marL="342900" indent="-342900" algn="ctr" fontAlgn="t">
              <a:buAutoNum type="arabicPeriod"/>
              <a:defRPr/>
            </a:pPr>
            <a:endParaRPr lang="fr-FR" b="1" u="sng" dirty="0"/>
          </a:p>
          <a:p>
            <a:pPr marL="342900" indent="-342900" algn="ctr" fontAlgn="t">
              <a:buAutoNum type="arabicPeriod"/>
              <a:defRPr/>
            </a:pPr>
            <a:endParaRPr lang="fr-FR" b="1" u="sng" dirty="0" smtClean="0"/>
          </a:p>
          <a:p>
            <a:pPr marL="342900" indent="-342900" algn="ctr" fontAlgn="t">
              <a:buAutoNum type="arabicPeriod"/>
              <a:defRPr/>
            </a:pPr>
            <a:endParaRPr lang="fr-FR" b="1" u="sng" dirty="0"/>
          </a:p>
          <a:p>
            <a:pPr marL="342900" indent="-342900" algn="ctr" fontAlgn="t">
              <a:buAutoNum type="arabicPeriod"/>
              <a:defRPr/>
            </a:pPr>
            <a:endParaRPr lang="fr-FR" b="1" u="sng" dirty="0" smtClean="0"/>
          </a:p>
          <a:p>
            <a:pPr marL="342900" indent="-342900" algn="ctr" fontAlgn="t">
              <a:buAutoNum type="arabicPeriod"/>
              <a:defRPr/>
            </a:pPr>
            <a:endParaRPr lang="fr-FR" b="1" u="sng" dirty="0"/>
          </a:p>
          <a:p>
            <a:pPr marL="342900" indent="-342900" algn="ctr" fontAlgn="t">
              <a:buAutoNum type="arabicPeriod"/>
              <a:defRPr/>
            </a:pPr>
            <a:endParaRPr lang="fr-FR" b="1" u="sng" dirty="0" smtClean="0"/>
          </a:p>
          <a:p>
            <a:pPr marL="342900" indent="-342900" algn="ctr" fontAlgn="t">
              <a:buAutoNum type="arabicPeriod"/>
              <a:defRPr/>
            </a:pPr>
            <a:endParaRPr lang="fr-FR" b="1" u="sng" dirty="0"/>
          </a:p>
          <a:p>
            <a:pPr marL="342900" indent="-342900" algn="ctr" fontAlgn="t">
              <a:buAutoNum type="arabicPeriod"/>
              <a:defRPr/>
            </a:pPr>
            <a:endParaRPr lang="fr-FR" b="1" u="sng" dirty="0" smtClean="0"/>
          </a:p>
          <a:p>
            <a:pPr marL="342900" indent="-342900" algn="ctr" fontAlgn="t">
              <a:buAutoNum type="arabicPeriod"/>
              <a:defRPr/>
            </a:pPr>
            <a:endParaRPr lang="fr-FR" b="1" u="sng" dirty="0"/>
          </a:p>
          <a:p>
            <a:pPr marL="342900" indent="-342900" algn="ctr" fontAlgn="t">
              <a:buAutoNum type="arabicPeriod"/>
              <a:defRPr/>
            </a:pPr>
            <a:endParaRPr lang="fr-FR" b="1" u="sng" dirty="0" smtClean="0"/>
          </a:p>
          <a:p>
            <a:pPr marL="342900" indent="-342900" algn="ctr" fontAlgn="t">
              <a:buAutoNum type="arabicPeriod"/>
              <a:defRPr/>
            </a:pPr>
            <a:endParaRPr lang="fr-FR" b="1" u="sng" dirty="0"/>
          </a:p>
          <a:p>
            <a:pPr marL="342900" indent="-342900" algn="ctr" fontAlgn="t">
              <a:buAutoNum type="arabicPeriod"/>
              <a:defRPr/>
            </a:pPr>
            <a:endParaRPr lang="fr-FR" b="1" u="sng" dirty="0" smtClean="0"/>
          </a:p>
          <a:p>
            <a:pPr marL="342900" indent="-342900" algn="ctr" fontAlgn="t">
              <a:buAutoNum type="arabicPeriod"/>
              <a:defRPr/>
            </a:pPr>
            <a:endParaRPr lang="fr-FR" b="1" u="sng" dirty="0"/>
          </a:p>
          <a:p>
            <a:pPr marL="342900" indent="-342900" algn="ctr" fontAlgn="t">
              <a:buAutoNum type="arabicPeriod"/>
              <a:defRPr/>
            </a:pPr>
            <a:endParaRPr lang="fr-FR" b="1" u="sng" dirty="0"/>
          </a:p>
        </p:txBody>
      </p:sp>
      <p:sp>
        <p:nvSpPr>
          <p:cNvPr id="59" name="Rectangle 58"/>
          <p:cNvSpPr/>
          <p:nvPr/>
        </p:nvSpPr>
        <p:spPr>
          <a:xfrm>
            <a:off x="152581" y="3741827"/>
            <a:ext cx="6669088" cy="15353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>
              <a:defRPr/>
            </a:pPr>
            <a:r>
              <a:rPr lang="fr-FR" sz="1400" b="1" u="sng" dirty="0"/>
              <a:t>3</a:t>
            </a:r>
            <a:r>
              <a:rPr lang="fr-FR" sz="1400" b="1" u="sng" dirty="0" smtClean="0"/>
              <a:t>. </a:t>
            </a:r>
            <a:r>
              <a:rPr lang="fr-FR" sz="1400" b="1" u="sng" dirty="0" smtClean="0"/>
              <a:t>Quel est ce nombre</a:t>
            </a:r>
            <a:r>
              <a:rPr lang="fr-FR" sz="1400" b="1" u="sng" dirty="0" smtClean="0"/>
              <a:t>:</a:t>
            </a:r>
          </a:p>
          <a:p>
            <a:pPr algn="ctr" fontAlgn="t">
              <a:defRPr/>
            </a:pPr>
            <a:endParaRPr lang="fr-FR" sz="1400" b="1" u="sng" dirty="0"/>
          </a:p>
          <a:p>
            <a:pPr algn="ctr" fontAlgn="t">
              <a:defRPr/>
            </a:pPr>
            <a:r>
              <a:rPr lang="fr-FR" sz="1400" b="1" u="sng" dirty="0" smtClean="0"/>
              <a:t> </a:t>
            </a:r>
          </a:p>
          <a:p>
            <a:pPr algn="ctr" fontAlgn="t">
              <a:defRPr/>
            </a:pPr>
            <a:endParaRPr lang="fr-FR" sz="1400" b="1" u="sng" dirty="0" smtClean="0"/>
          </a:p>
          <a:p>
            <a:pPr algn="ctr" fontAlgn="t">
              <a:defRPr/>
            </a:pPr>
            <a:endParaRPr lang="fr-FR" sz="1400" b="1" u="sng" dirty="0"/>
          </a:p>
          <a:p>
            <a:pPr algn="ctr" fontAlgn="t">
              <a:defRPr/>
            </a:pPr>
            <a:endParaRPr lang="fr-FR" sz="1400" b="1" u="sng" dirty="0" smtClean="0"/>
          </a:p>
          <a:p>
            <a:pPr algn="ctr" fontAlgn="t">
              <a:defRPr/>
            </a:pPr>
            <a:endParaRPr lang="fr-FR" sz="1400" b="1" u="sng" dirty="0"/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3" t="33916" r="30473" b="16043"/>
          <a:stretch>
            <a:fillRect/>
          </a:stretch>
        </p:blipFill>
        <p:spPr bwMode="auto">
          <a:xfrm>
            <a:off x="5215367" y="4069811"/>
            <a:ext cx="156734" cy="8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5" t="58936" r="3970" b="30341"/>
          <a:stretch>
            <a:fillRect/>
          </a:stretch>
        </p:blipFill>
        <p:spPr bwMode="auto">
          <a:xfrm>
            <a:off x="1927730" y="4304175"/>
            <a:ext cx="1428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5" t="58936" r="3970" b="30341"/>
          <a:stretch>
            <a:fillRect/>
          </a:stretch>
        </p:blipFill>
        <p:spPr bwMode="auto">
          <a:xfrm>
            <a:off x="1934561" y="4560770"/>
            <a:ext cx="1428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à coins arrondis 56"/>
          <p:cNvSpPr/>
          <p:nvPr/>
        </p:nvSpPr>
        <p:spPr>
          <a:xfrm>
            <a:off x="2172172" y="4264812"/>
            <a:ext cx="969503" cy="52040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= </a:t>
            </a:r>
            <a:r>
              <a:rPr lang="fr-FR" dirty="0" smtClean="0"/>
              <a:t>……….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568764" y="465274"/>
            <a:ext cx="2868766" cy="287518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Numération CE1 :</a:t>
            </a:r>
            <a:endParaRPr lang="fr-F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89630" y="507410"/>
            <a:ext cx="471090" cy="245382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4t</a:t>
            </a:r>
            <a:endParaRPr lang="fr-FR" b="1" dirty="0"/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" r="73499" b="66043"/>
          <a:stretch>
            <a:fillRect/>
          </a:stretch>
        </p:blipFill>
        <p:spPr bwMode="auto">
          <a:xfrm>
            <a:off x="221473" y="3805479"/>
            <a:ext cx="719137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" r="73499" b="66043"/>
          <a:stretch>
            <a:fillRect/>
          </a:stretch>
        </p:blipFill>
        <p:spPr bwMode="auto">
          <a:xfrm>
            <a:off x="232250" y="4510686"/>
            <a:ext cx="719137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à coins arrondis 66"/>
          <p:cNvSpPr/>
          <p:nvPr/>
        </p:nvSpPr>
        <p:spPr>
          <a:xfrm>
            <a:off x="5670217" y="4259063"/>
            <a:ext cx="969503" cy="52040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= </a:t>
            </a:r>
            <a:r>
              <a:rPr lang="fr-FR" dirty="0" smtClean="0"/>
              <a:t>……….</a:t>
            </a:r>
            <a:endParaRPr lang="fr-FR" dirty="0"/>
          </a:p>
        </p:txBody>
      </p:sp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3" t="33916" r="30473" b="16043"/>
          <a:stretch>
            <a:fillRect/>
          </a:stretch>
        </p:blipFill>
        <p:spPr bwMode="auto">
          <a:xfrm>
            <a:off x="5033418" y="4070897"/>
            <a:ext cx="156734" cy="8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3" t="33916" r="30473" b="16043"/>
          <a:stretch>
            <a:fillRect/>
          </a:stretch>
        </p:blipFill>
        <p:spPr bwMode="auto">
          <a:xfrm>
            <a:off x="4283575" y="4060198"/>
            <a:ext cx="156734" cy="8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3" t="33916" r="30473" b="16043"/>
          <a:stretch>
            <a:fillRect/>
          </a:stretch>
        </p:blipFill>
        <p:spPr bwMode="auto">
          <a:xfrm>
            <a:off x="4469999" y="4121083"/>
            <a:ext cx="156734" cy="8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3" t="33916" r="30473" b="16043"/>
          <a:stretch>
            <a:fillRect/>
          </a:stretch>
        </p:blipFill>
        <p:spPr bwMode="auto">
          <a:xfrm>
            <a:off x="4623909" y="4100564"/>
            <a:ext cx="156734" cy="8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3" t="33916" r="30473" b="16043"/>
          <a:stretch>
            <a:fillRect/>
          </a:stretch>
        </p:blipFill>
        <p:spPr bwMode="auto">
          <a:xfrm>
            <a:off x="4810192" y="4088409"/>
            <a:ext cx="156734" cy="8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3" t="33916" r="30473" b="16043"/>
          <a:stretch>
            <a:fillRect/>
          </a:stretch>
        </p:blipFill>
        <p:spPr bwMode="auto">
          <a:xfrm>
            <a:off x="5429729" y="4060198"/>
            <a:ext cx="156734" cy="8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739" y="5711211"/>
            <a:ext cx="6740524" cy="5651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                           =  </a:t>
            </a:r>
            <a:r>
              <a:rPr lang="fr-FR" sz="2400" b="1" dirty="0" smtClean="0">
                <a:solidFill>
                  <a:srgbClr val="FF0000"/>
                </a:solidFill>
              </a:rPr>
              <a:t>100</a:t>
            </a:r>
            <a:r>
              <a:rPr lang="fr-FR" sz="2400" b="1" dirty="0" smtClean="0"/>
              <a:t> + </a:t>
            </a:r>
            <a:r>
              <a:rPr lang="fr-FR" sz="2400" b="1" dirty="0" smtClean="0">
                <a:solidFill>
                  <a:srgbClr val="00B0F0"/>
                </a:solidFill>
              </a:rPr>
              <a:t>20</a:t>
            </a:r>
            <a:r>
              <a:rPr lang="fr-FR" sz="2400" b="1" dirty="0" smtClean="0"/>
              <a:t> + </a:t>
            </a:r>
            <a:r>
              <a:rPr lang="fr-FR" sz="2400" b="1" dirty="0" smtClean="0">
                <a:solidFill>
                  <a:srgbClr val="00B050"/>
                </a:solidFill>
              </a:rPr>
              <a:t>3</a:t>
            </a:r>
            <a:r>
              <a:rPr lang="fr-FR" sz="2400" b="1" dirty="0" smtClean="0"/>
              <a:t>         </a:t>
            </a:r>
            <a:r>
              <a:rPr lang="fr-FR" sz="2400" dirty="0" smtClean="0"/>
              <a:t> 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6" name="Pentagone 5"/>
          <p:cNvSpPr/>
          <p:nvPr/>
        </p:nvSpPr>
        <p:spPr>
          <a:xfrm>
            <a:off x="152581" y="5791216"/>
            <a:ext cx="762426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Pentagone 74"/>
          <p:cNvSpPr/>
          <p:nvPr/>
        </p:nvSpPr>
        <p:spPr>
          <a:xfrm>
            <a:off x="1736322" y="5787663"/>
            <a:ext cx="432608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Pentagone 73"/>
          <p:cNvSpPr/>
          <p:nvPr/>
        </p:nvSpPr>
        <p:spPr>
          <a:xfrm>
            <a:off x="968414" y="5787663"/>
            <a:ext cx="655158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fr-FR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8739" y="6436418"/>
            <a:ext cx="6740524" cy="5651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                           =  </a:t>
            </a:r>
            <a:r>
              <a:rPr lang="fr-FR" sz="2400" b="1" dirty="0" smtClean="0">
                <a:solidFill>
                  <a:srgbClr val="FF0000"/>
                </a:solidFill>
              </a:rPr>
              <a:t>……</a:t>
            </a:r>
            <a:r>
              <a:rPr lang="fr-FR" sz="2400" b="1" dirty="0" smtClean="0"/>
              <a:t>+ </a:t>
            </a:r>
            <a:r>
              <a:rPr lang="fr-FR" sz="2400" b="1" dirty="0" smtClean="0">
                <a:solidFill>
                  <a:srgbClr val="00B0F0"/>
                </a:solidFill>
              </a:rPr>
              <a:t>…….</a:t>
            </a:r>
            <a:r>
              <a:rPr lang="fr-FR" sz="2400" b="1" dirty="0" smtClean="0"/>
              <a:t> + </a:t>
            </a:r>
            <a:r>
              <a:rPr lang="fr-FR" sz="2400" b="1" dirty="0" smtClean="0">
                <a:solidFill>
                  <a:srgbClr val="00B050"/>
                </a:solidFill>
              </a:rPr>
              <a:t>…… </a:t>
            </a:r>
            <a:r>
              <a:rPr lang="fr-FR" sz="2400" b="1" dirty="0" smtClean="0"/>
              <a:t>        </a:t>
            </a:r>
            <a:r>
              <a:rPr lang="fr-FR" sz="2400" dirty="0" smtClean="0"/>
              <a:t> </a:t>
            </a:r>
            <a:endParaRPr lang="fr-FR" sz="2400" b="1" dirty="0">
              <a:solidFill>
                <a:srgbClr val="92D050"/>
              </a:solidFill>
            </a:endParaRPr>
          </a:p>
        </p:txBody>
      </p:sp>
      <p:sp>
        <p:nvSpPr>
          <p:cNvPr id="78" name="Pentagone 77"/>
          <p:cNvSpPr/>
          <p:nvPr/>
        </p:nvSpPr>
        <p:spPr>
          <a:xfrm>
            <a:off x="1022487" y="6516423"/>
            <a:ext cx="655158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fr-FR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8739" y="7098374"/>
            <a:ext cx="6740524" cy="5651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                           =  </a:t>
            </a:r>
            <a:r>
              <a:rPr lang="fr-FR" sz="2400" b="1" dirty="0" smtClean="0">
                <a:solidFill>
                  <a:srgbClr val="FF0000"/>
                </a:solidFill>
              </a:rPr>
              <a:t>……</a:t>
            </a:r>
            <a:r>
              <a:rPr lang="fr-FR" sz="2400" b="1" dirty="0" smtClean="0"/>
              <a:t>+ </a:t>
            </a:r>
            <a:r>
              <a:rPr lang="fr-FR" sz="2400" b="1" dirty="0" smtClean="0">
                <a:solidFill>
                  <a:srgbClr val="00B0F0"/>
                </a:solidFill>
              </a:rPr>
              <a:t>…….</a:t>
            </a:r>
            <a:r>
              <a:rPr lang="fr-FR" sz="2400" b="1" dirty="0" smtClean="0"/>
              <a:t> + </a:t>
            </a:r>
            <a:r>
              <a:rPr lang="fr-FR" sz="2400" b="1" dirty="0" smtClean="0">
                <a:solidFill>
                  <a:srgbClr val="00B050"/>
                </a:solidFill>
              </a:rPr>
              <a:t>…… </a:t>
            </a:r>
            <a:r>
              <a:rPr lang="fr-FR" sz="2400" b="1" dirty="0" smtClean="0"/>
              <a:t>        </a:t>
            </a:r>
            <a:r>
              <a:rPr lang="fr-FR" sz="2400" dirty="0" smtClean="0"/>
              <a:t> </a:t>
            </a:r>
            <a:endParaRPr lang="fr-FR" sz="2400" b="1" dirty="0">
              <a:solidFill>
                <a:srgbClr val="92D05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8739" y="7779575"/>
            <a:ext cx="6740524" cy="5651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                           =  </a:t>
            </a:r>
            <a:r>
              <a:rPr lang="fr-FR" sz="2400" b="1" dirty="0" smtClean="0">
                <a:solidFill>
                  <a:srgbClr val="FF0000"/>
                </a:solidFill>
              </a:rPr>
              <a:t>……</a:t>
            </a:r>
            <a:r>
              <a:rPr lang="fr-FR" sz="2400" b="1" dirty="0" smtClean="0"/>
              <a:t>+ </a:t>
            </a:r>
            <a:r>
              <a:rPr lang="fr-FR" sz="2400" b="1" dirty="0" smtClean="0">
                <a:solidFill>
                  <a:srgbClr val="00B0F0"/>
                </a:solidFill>
              </a:rPr>
              <a:t>…….</a:t>
            </a:r>
            <a:r>
              <a:rPr lang="fr-FR" sz="2400" b="1" dirty="0" smtClean="0"/>
              <a:t> + </a:t>
            </a:r>
            <a:r>
              <a:rPr lang="fr-FR" sz="2400" b="1" dirty="0" smtClean="0">
                <a:solidFill>
                  <a:srgbClr val="00B050"/>
                </a:solidFill>
              </a:rPr>
              <a:t>…… </a:t>
            </a:r>
            <a:r>
              <a:rPr lang="fr-FR" sz="2400" b="1" dirty="0" smtClean="0"/>
              <a:t>        </a:t>
            </a:r>
            <a:r>
              <a:rPr lang="fr-FR" sz="2400" dirty="0" smtClean="0"/>
              <a:t> </a:t>
            </a:r>
            <a:endParaRPr lang="fr-FR" sz="2400" b="1" dirty="0">
              <a:solidFill>
                <a:srgbClr val="92D05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1741" y="8460776"/>
            <a:ext cx="6740524" cy="5651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                           =  </a:t>
            </a:r>
            <a:r>
              <a:rPr lang="fr-FR" sz="2400" b="1" dirty="0" smtClean="0">
                <a:solidFill>
                  <a:srgbClr val="FF0000"/>
                </a:solidFill>
              </a:rPr>
              <a:t>……</a:t>
            </a:r>
            <a:r>
              <a:rPr lang="fr-FR" sz="2400" b="1" dirty="0" smtClean="0"/>
              <a:t>+ </a:t>
            </a:r>
            <a:r>
              <a:rPr lang="fr-FR" sz="2400" b="1" dirty="0" smtClean="0">
                <a:solidFill>
                  <a:srgbClr val="00B0F0"/>
                </a:solidFill>
              </a:rPr>
              <a:t>…….</a:t>
            </a:r>
            <a:r>
              <a:rPr lang="fr-FR" sz="2400" b="1" dirty="0" smtClean="0"/>
              <a:t> + </a:t>
            </a:r>
            <a:r>
              <a:rPr lang="fr-FR" sz="2400" b="1" dirty="0" smtClean="0">
                <a:solidFill>
                  <a:srgbClr val="00B050"/>
                </a:solidFill>
              </a:rPr>
              <a:t>…… </a:t>
            </a:r>
            <a:r>
              <a:rPr lang="fr-FR" sz="2400" b="1" dirty="0" smtClean="0"/>
              <a:t>        </a:t>
            </a:r>
            <a:r>
              <a:rPr lang="fr-FR" sz="2400" dirty="0" smtClean="0"/>
              <a:t> </a:t>
            </a:r>
            <a:endParaRPr lang="fr-FR" sz="2400" b="1" dirty="0">
              <a:solidFill>
                <a:srgbClr val="92D05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00145" y="9206249"/>
            <a:ext cx="6740524" cy="5651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                           =  </a:t>
            </a:r>
            <a:r>
              <a:rPr lang="fr-FR" sz="2400" b="1" dirty="0" smtClean="0">
                <a:solidFill>
                  <a:srgbClr val="FF0000"/>
                </a:solidFill>
              </a:rPr>
              <a:t>……</a:t>
            </a:r>
            <a:r>
              <a:rPr lang="fr-FR" sz="2400" b="1" dirty="0" smtClean="0"/>
              <a:t>+ </a:t>
            </a:r>
            <a:r>
              <a:rPr lang="fr-FR" sz="2400" b="1" dirty="0" smtClean="0">
                <a:solidFill>
                  <a:srgbClr val="00B0F0"/>
                </a:solidFill>
              </a:rPr>
              <a:t>…….</a:t>
            </a:r>
            <a:r>
              <a:rPr lang="fr-FR" sz="2400" b="1" dirty="0" smtClean="0"/>
              <a:t> + </a:t>
            </a:r>
            <a:r>
              <a:rPr lang="fr-FR" sz="2400" b="1" dirty="0" smtClean="0">
                <a:solidFill>
                  <a:srgbClr val="00B050"/>
                </a:solidFill>
              </a:rPr>
              <a:t>…… </a:t>
            </a:r>
            <a:r>
              <a:rPr lang="fr-FR" sz="2400" b="1" dirty="0" smtClean="0"/>
              <a:t>        </a:t>
            </a:r>
            <a:r>
              <a:rPr lang="fr-FR" sz="2400" dirty="0" smtClean="0"/>
              <a:t> </a:t>
            </a:r>
            <a:endParaRPr lang="fr-FR" sz="2400" b="1" dirty="0">
              <a:solidFill>
                <a:srgbClr val="92D050"/>
              </a:solidFill>
            </a:endParaRPr>
          </a:p>
        </p:txBody>
      </p:sp>
      <p:sp>
        <p:nvSpPr>
          <p:cNvPr id="84" name="Pentagone 83"/>
          <p:cNvSpPr/>
          <p:nvPr/>
        </p:nvSpPr>
        <p:spPr>
          <a:xfrm>
            <a:off x="152581" y="7147839"/>
            <a:ext cx="762426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Pentagone 84"/>
          <p:cNvSpPr/>
          <p:nvPr/>
        </p:nvSpPr>
        <p:spPr>
          <a:xfrm>
            <a:off x="134038" y="7843847"/>
            <a:ext cx="762426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Pentagone 86"/>
          <p:cNvSpPr/>
          <p:nvPr/>
        </p:nvSpPr>
        <p:spPr>
          <a:xfrm>
            <a:off x="166475" y="9286254"/>
            <a:ext cx="762426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700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Pentagone 89"/>
          <p:cNvSpPr/>
          <p:nvPr/>
        </p:nvSpPr>
        <p:spPr>
          <a:xfrm>
            <a:off x="951049" y="8536306"/>
            <a:ext cx="655158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fr-FR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Pentagone 90"/>
          <p:cNvSpPr/>
          <p:nvPr/>
        </p:nvSpPr>
        <p:spPr>
          <a:xfrm>
            <a:off x="982407" y="9280077"/>
            <a:ext cx="655158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fr-FR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Pentagone 91"/>
          <p:cNvSpPr/>
          <p:nvPr/>
        </p:nvSpPr>
        <p:spPr>
          <a:xfrm>
            <a:off x="1772430" y="7134407"/>
            <a:ext cx="432608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fr-F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Pentagone 92"/>
          <p:cNvSpPr/>
          <p:nvPr/>
        </p:nvSpPr>
        <p:spPr>
          <a:xfrm>
            <a:off x="1736140" y="7821300"/>
            <a:ext cx="432608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Pentagone 93"/>
          <p:cNvSpPr/>
          <p:nvPr/>
        </p:nvSpPr>
        <p:spPr>
          <a:xfrm>
            <a:off x="1708526" y="8517053"/>
            <a:ext cx="432608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Pentagone 95"/>
          <p:cNvSpPr/>
          <p:nvPr/>
        </p:nvSpPr>
        <p:spPr>
          <a:xfrm>
            <a:off x="166475" y="6512911"/>
            <a:ext cx="762426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900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Pentagone 97"/>
          <p:cNvSpPr/>
          <p:nvPr/>
        </p:nvSpPr>
        <p:spPr>
          <a:xfrm>
            <a:off x="968414" y="7821300"/>
            <a:ext cx="655158" cy="405114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fr-FR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" r="73499" b="66043"/>
          <a:stretch>
            <a:fillRect/>
          </a:stretch>
        </p:blipFill>
        <p:spPr bwMode="auto">
          <a:xfrm>
            <a:off x="1034597" y="3806884"/>
            <a:ext cx="719137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" r="73499" b="66043"/>
          <a:stretch>
            <a:fillRect/>
          </a:stretch>
        </p:blipFill>
        <p:spPr bwMode="auto">
          <a:xfrm>
            <a:off x="1059667" y="4536879"/>
            <a:ext cx="719137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" r="73499" b="66043"/>
          <a:stretch>
            <a:fillRect/>
          </a:stretch>
        </p:blipFill>
        <p:spPr bwMode="auto">
          <a:xfrm>
            <a:off x="3410528" y="4076660"/>
            <a:ext cx="719137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580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35596" y="279743"/>
            <a:ext cx="3744912" cy="360362"/>
          </a:xfr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Numération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CE1 </a:t>
            </a:r>
            <a:r>
              <a:rPr lang="fr-FR" sz="2000" b="1" dirty="0">
                <a:solidFill>
                  <a:schemeClr val="accent3">
                    <a:lumMod val="50000"/>
                  </a:schemeClr>
                </a:solidFill>
              </a:rPr>
              <a:t>: Bilan 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n°5</a:t>
            </a:r>
            <a:endParaRPr lang="fr-F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316" y="111129"/>
            <a:ext cx="1800225" cy="1444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prstClr val="black"/>
                </a:solidFill>
              </a:rPr>
              <a:t>Prénom : …………………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729" y="726624"/>
            <a:ext cx="6580670" cy="2431033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buFontTx/>
              <a:buAutoNum type="arabicPeriod"/>
              <a:defRPr/>
            </a:pPr>
            <a:r>
              <a:rPr lang="fr-FR" sz="1400" b="1" u="sng" dirty="0">
                <a:solidFill>
                  <a:prstClr val="black"/>
                </a:solidFill>
              </a:rPr>
              <a:t>Ecris la suite des nombres :</a:t>
            </a:r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fontAlgn="t"/>
            <a:r>
              <a:rPr lang="fr-FR" sz="1400" b="1" dirty="0"/>
              <a:t> </a:t>
            </a: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54621"/>
              </p:ext>
            </p:extLst>
          </p:nvPr>
        </p:nvGraphicFramePr>
        <p:xfrm>
          <a:off x="286694" y="1052229"/>
          <a:ext cx="3960810" cy="365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87"/>
                <a:gridCol w="457200"/>
                <a:gridCol w="421933"/>
                <a:gridCol w="332447"/>
                <a:gridCol w="377190"/>
                <a:gridCol w="342900"/>
                <a:gridCol w="344010"/>
                <a:gridCol w="396081"/>
                <a:gridCol w="396081"/>
                <a:gridCol w="396081"/>
              </a:tblGrid>
              <a:tr h="365125">
                <a:tc>
                  <a:txBody>
                    <a:bodyPr/>
                    <a:lstStyle/>
                    <a:p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038827"/>
              </p:ext>
            </p:extLst>
          </p:nvPr>
        </p:nvGraphicFramePr>
        <p:xfrm>
          <a:off x="4261096" y="1060502"/>
          <a:ext cx="2246316" cy="365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386"/>
                <a:gridCol w="374386"/>
                <a:gridCol w="374386"/>
                <a:gridCol w="374386"/>
                <a:gridCol w="374386"/>
                <a:gridCol w="374386"/>
              </a:tblGrid>
              <a:tr h="365125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653957"/>
              </p:ext>
            </p:extLst>
          </p:nvPr>
        </p:nvGraphicFramePr>
        <p:xfrm>
          <a:off x="300286" y="2082645"/>
          <a:ext cx="3960810" cy="370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494"/>
                <a:gridCol w="428263"/>
                <a:gridCol w="370390"/>
                <a:gridCol w="360409"/>
                <a:gridCol w="380849"/>
                <a:gridCol w="396081"/>
                <a:gridCol w="396081"/>
                <a:gridCol w="396081"/>
                <a:gridCol w="396081"/>
                <a:gridCol w="396081"/>
              </a:tblGrid>
              <a:tr h="3706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182836"/>
              </p:ext>
            </p:extLst>
          </p:nvPr>
        </p:nvGraphicFramePr>
        <p:xfrm>
          <a:off x="4247504" y="2083443"/>
          <a:ext cx="2246316" cy="381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386"/>
                <a:gridCol w="374386"/>
                <a:gridCol w="374386"/>
                <a:gridCol w="374386"/>
                <a:gridCol w="374386"/>
                <a:gridCol w="374386"/>
              </a:tblGrid>
              <a:tr h="381338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au 21"/>
          <p:cNvGraphicFramePr>
            <a:graphicFrameLocks noGrp="1"/>
          </p:cNvGraphicFramePr>
          <p:nvPr/>
        </p:nvGraphicFramePr>
        <p:xfrm>
          <a:off x="404813" y="2720975"/>
          <a:ext cx="3744910" cy="365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91"/>
                <a:gridCol w="374491"/>
                <a:gridCol w="374491"/>
                <a:gridCol w="388893"/>
                <a:gridCol w="360089"/>
                <a:gridCol w="374491"/>
                <a:gridCol w="374491"/>
                <a:gridCol w="374491"/>
                <a:gridCol w="374491"/>
                <a:gridCol w="374491"/>
              </a:tblGrid>
              <a:tr h="365125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au 22"/>
          <p:cNvGraphicFramePr>
            <a:graphicFrameLocks noGrp="1"/>
          </p:cNvGraphicFramePr>
          <p:nvPr/>
        </p:nvGraphicFramePr>
        <p:xfrm>
          <a:off x="4149725" y="2720975"/>
          <a:ext cx="2246316" cy="365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386"/>
                <a:gridCol w="374386"/>
                <a:gridCol w="374386"/>
                <a:gridCol w="374386"/>
                <a:gridCol w="374386"/>
                <a:gridCol w="374386"/>
              </a:tblGrid>
              <a:tr h="365125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26" marR="91426" marT="45459" marB="454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188912" y="3278703"/>
            <a:ext cx="6480175" cy="989012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r>
              <a:rPr lang="fr-FR" sz="1400" b="1" u="sng" dirty="0">
                <a:solidFill>
                  <a:prstClr val="black"/>
                </a:solidFill>
              </a:rPr>
              <a:t>Calcule rapidement :</a:t>
            </a: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 8 + 8 = …………. 	     20 + 20 = …………. 	            12 + 12 = ………….</a:t>
            </a: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30 + 30 =  	 …………. 	     43 + 43 = ………….    	            50 + 50 = ………….</a:t>
            </a: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100 + 100 = ………….            25 + 25 = …………. 	            40 = 40 = ………….</a:t>
            </a: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</a:t>
            </a:r>
          </a:p>
          <a:p>
            <a:pPr marL="342900" indent="-342900">
              <a:defRPr/>
            </a:pPr>
            <a:endParaRPr lang="fr-FR" sz="1400" b="1" dirty="0" smtClean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8930" y="3477882"/>
            <a:ext cx="1800225" cy="754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2 </a:t>
            </a:r>
            <a:r>
              <a:rPr lang="fr-FR" sz="1200" dirty="0">
                <a:solidFill>
                  <a:prstClr val="black"/>
                </a:solidFill>
              </a:rPr>
              <a:t>+ </a:t>
            </a:r>
            <a:r>
              <a:rPr lang="fr-FR" sz="1200" dirty="0" smtClean="0">
                <a:solidFill>
                  <a:prstClr val="black"/>
                </a:solidFill>
              </a:rPr>
              <a:t>8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3 </a:t>
            </a:r>
            <a:r>
              <a:rPr lang="fr-FR" sz="1200" dirty="0">
                <a:solidFill>
                  <a:prstClr val="black"/>
                </a:solidFill>
              </a:rPr>
              <a:t>+ </a:t>
            </a:r>
            <a:r>
              <a:rPr lang="fr-FR" sz="1200" dirty="0" smtClean="0">
                <a:solidFill>
                  <a:prstClr val="black"/>
                </a:solidFill>
              </a:rPr>
              <a:t>3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5 </a:t>
            </a:r>
            <a:r>
              <a:rPr lang="fr-FR" sz="1200" dirty="0">
                <a:solidFill>
                  <a:prstClr val="black"/>
                </a:solidFill>
              </a:rPr>
              <a:t>+ </a:t>
            </a:r>
            <a:r>
              <a:rPr lang="fr-FR" sz="1200" dirty="0" smtClean="0">
                <a:solidFill>
                  <a:prstClr val="black"/>
                </a:solidFill>
              </a:rPr>
              <a:t>5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47504" y="3477881"/>
            <a:ext cx="1800225" cy="754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>
                <a:solidFill>
                  <a:prstClr val="black"/>
                </a:solidFill>
              </a:rPr>
              <a:t>4</a:t>
            </a:r>
            <a:r>
              <a:rPr lang="fr-FR" sz="1200" dirty="0" smtClean="0">
                <a:solidFill>
                  <a:prstClr val="black"/>
                </a:solidFill>
              </a:rPr>
              <a:t>+ </a:t>
            </a:r>
            <a:r>
              <a:rPr lang="fr-FR" sz="1200" dirty="0">
                <a:solidFill>
                  <a:prstClr val="black"/>
                </a:solidFill>
              </a:rPr>
              <a:t>4</a:t>
            </a:r>
            <a:r>
              <a:rPr lang="fr-FR" sz="1200" dirty="0" smtClean="0">
                <a:solidFill>
                  <a:prstClr val="black"/>
                </a:solidFill>
              </a:rPr>
              <a:t>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10 </a:t>
            </a:r>
            <a:r>
              <a:rPr lang="fr-FR" sz="1200" dirty="0">
                <a:solidFill>
                  <a:prstClr val="black"/>
                </a:solidFill>
              </a:rPr>
              <a:t>+ 10 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9 </a:t>
            </a:r>
            <a:r>
              <a:rPr lang="fr-FR" sz="1200" dirty="0">
                <a:solidFill>
                  <a:prstClr val="black"/>
                </a:solidFill>
              </a:rPr>
              <a:t>+ </a:t>
            </a:r>
            <a:r>
              <a:rPr lang="fr-FR" sz="1200" dirty="0" smtClean="0">
                <a:solidFill>
                  <a:prstClr val="black"/>
                </a:solidFill>
              </a:rPr>
              <a:t>1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67099" y="3516051"/>
            <a:ext cx="1800225" cy="715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 smtClean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7</a:t>
            </a:r>
            <a:r>
              <a:rPr lang="fr-FR" sz="1200" dirty="0" smtClean="0">
                <a:solidFill>
                  <a:prstClr val="black"/>
                </a:solidFill>
              </a:rPr>
              <a:t>+ </a:t>
            </a:r>
            <a:r>
              <a:rPr lang="fr-FR" sz="1200" dirty="0" smtClean="0">
                <a:solidFill>
                  <a:prstClr val="black"/>
                </a:solidFill>
              </a:rPr>
              <a:t>3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8 </a:t>
            </a:r>
            <a:r>
              <a:rPr lang="fr-FR" sz="1200" dirty="0" smtClean="0">
                <a:solidFill>
                  <a:prstClr val="black"/>
                </a:solidFill>
              </a:rPr>
              <a:t>+ 8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>
                <a:solidFill>
                  <a:prstClr val="black"/>
                </a:solidFill>
              </a:rPr>
              <a:t>6</a:t>
            </a:r>
            <a:r>
              <a:rPr lang="fr-FR" sz="1200" dirty="0" smtClean="0">
                <a:solidFill>
                  <a:prstClr val="black"/>
                </a:solidFill>
              </a:rPr>
              <a:t> </a:t>
            </a:r>
            <a:r>
              <a:rPr lang="fr-FR" sz="1200" dirty="0">
                <a:solidFill>
                  <a:prstClr val="black"/>
                </a:solidFill>
              </a:rPr>
              <a:t>+ </a:t>
            </a:r>
            <a:r>
              <a:rPr lang="fr-FR" sz="1200" dirty="0" smtClean="0">
                <a:solidFill>
                  <a:prstClr val="black"/>
                </a:solidFill>
              </a:rPr>
              <a:t>4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91490" y="2795137"/>
            <a:ext cx="217170" cy="18312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2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851851" y="2795135"/>
            <a:ext cx="217170" cy="18312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4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1249043" y="2795135"/>
            <a:ext cx="217170" cy="18312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6</a:t>
            </a:r>
            <a:endParaRPr lang="fr-FR" sz="1400" dirty="0">
              <a:solidFill>
                <a:schemeClr val="tx1"/>
              </a:solidFill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109717"/>
              </p:ext>
            </p:extLst>
          </p:nvPr>
        </p:nvGraphicFramePr>
        <p:xfrm>
          <a:off x="300285" y="1543075"/>
          <a:ext cx="6207120" cy="383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945"/>
                <a:gridCol w="387945"/>
                <a:gridCol w="387945"/>
                <a:gridCol w="387945"/>
                <a:gridCol w="387945"/>
                <a:gridCol w="387945"/>
                <a:gridCol w="387945"/>
                <a:gridCol w="387945"/>
                <a:gridCol w="387945"/>
                <a:gridCol w="387945"/>
                <a:gridCol w="387945"/>
                <a:gridCol w="387945"/>
                <a:gridCol w="387945"/>
                <a:gridCol w="387945"/>
                <a:gridCol w="387945"/>
                <a:gridCol w="387945"/>
              </a:tblGrid>
              <a:tr h="383478">
                <a:tc>
                  <a:txBody>
                    <a:bodyPr/>
                    <a:lstStyle/>
                    <a:p>
                      <a:r>
                        <a:rPr lang="fr-FR" sz="140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3" name="Rectangle 72"/>
          <p:cNvSpPr/>
          <p:nvPr/>
        </p:nvSpPr>
        <p:spPr>
          <a:xfrm>
            <a:off x="-23151" y="4388761"/>
            <a:ext cx="6858000" cy="2741245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algn="ctr"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fr-FR" sz="1400" b="1" u="sng" dirty="0" smtClean="0">
                <a:solidFill>
                  <a:prstClr val="black"/>
                </a:solidFill>
              </a:rPr>
              <a:t>3. Trouve les nombres cachés derrière les cases cernés en noir :</a:t>
            </a: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-23151" y="7264418"/>
            <a:ext cx="6836461" cy="2550913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u="sng" dirty="0" smtClean="0">
                <a:solidFill>
                  <a:prstClr val="black"/>
                </a:solidFill>
              </a:rPr>
              <a:t>4. Complète les lignes graduées :</a:t>
            </a:r>
          </a:p>
          <a:p>
            <a:pPr algn="ctr">
              <a:defRPr/>
            </a:pPr>
            <a:r>
              <a:rPr lang="fr-FR" sz="1400" b="1" u="sng" dirty="0" smtClean="0">
                <a:solidFill>
                  <a:prstClr val="black"/>
                </a:solidFill>
              </a:rPr>
              <a:t> </a:t>
            </a:r>
          </a:p>
          <a:p>
            <a:pPr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fr-FR" sz="1400" b="1" u="sng" dirty="0" smtClean="0">
                <a:solidFill>
                  <a:prstClr val="black"/>
                </a:solidFill>
              </a:rPr>
              <a:t> </a:t>
            </a:r>
          </a:p>
          <a:p>
            <a:pPr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208" y="4670748"/>
            <a:ext cx="3599727" cy="2355086"/>
          </a:xfrm>
          <a:prstGeom prst="rect">
            <a:avLst/>
          </a:prstGeom>
        </p:spPr>
      </p:pic>
      <p:pic>
        <p:nvPicPr>
          <p:cNvPr id="81" name="Image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8" y="7922601"/>
            <a:ext cx="3154953" cy="617273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6811" y="7621584"/>
            <a:ext cx="3101609" cy="609653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945" y="9105669"/>
            <a:ext cx="2872989" cy="518205"/>
          </a:xfrm>
          <a:prstGeom prst="rect">
            <a:avLst/>
          </a:prstGeom>
        </p:spPr>
      </p:pic>
      <p:pic>
        <p:nvPicPr>
          <p:cNvPr id="82" name="Image 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8892" y="8661188"/>
            <a:ext cx="3170195" cy="594412"/>
          </a:xfrm>
          <a:prstGeom prst="rect">
            <a:avLst/>
          </a:prstGeom>
        </p:spPr>
      </p:pic>
      <p:sp>
        <p:nvSpPr>
          <p:cNvPr id="83" name="Rectangle à coins arrondis 82"/>
          <p:cNvSpPr/>
          <p:nvPr/>
        </p:nvSpPr>
        <p:spPr>
          <a:xfrm>
            <a:off x="851851" y="7621584"/>
            <a:ext cx="783745" cy="3880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……….</a:t>
            </a:r>
            <a:endParaRPr lang="fr-FR" dirty="0"/>
          </a:p>
        </p:txBody>
      </p:sp>
      <p:sp>
        <p:nvSpPr>
          <p:cNvPr id="84" name="Rectangle à coins arrondis 83"/>
          <p:cNvSpPr/>
          <p:nvPr/>
        </p:nvSpPr>
        <p:spPr>
          <a:xfrm>
            <a:off x="1078952" y="8764345"/>
            <a:ext cx="783745" cy="3880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……….</a:t>
            </a:r>
            <a:endParaRPr lang="fr-FR" dirty="0"/>
          </a:p>
        </p:txBody>
      </p:sp>
      <p:sp>
        <p:nvSpPr>
          <p:cNvPr id="85" name="Rectangle à coins arrondis 84"/>
          <p:cNvSpPr/>
          <p:nvPr/>
        </p:nvSpPr>
        <p:spPr>
          <a:xfrm>
            <a:off x="5655856" y="8441138"/>
            <a:ext cx="783745" cy="3880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……….</a:t>
            </a:r>
            <a:endParaRPr lang="fr-FR" dirty="0"/>
          </a:p>
        </p:txBody>
      </p:sp>
      <p:sp>
        <p:nvSpPr>
          <p:cNvPr id="86" name="Rectangle à coins arrondis 85"/>
          <p:cNvSpPr/>
          <p:nvPr/>
        </p:nvSpPr>
        <p:spPr>
          <a:xfrm>
            <a:off x="4881010" y="7293123"/>
            <a:ext cx="783745" cy="3880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……….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307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35596" y="279743"/>
            <a:ext cx="3744912" cy="360362"/>
          </a:xfr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Numération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CE1 </a:t>
            </a:r>
            <a:r>
              <a:rPr lang="fr-FR" sz="2000" b="1" dirty="0">
                <a:solidFill>
                  <a:schemeClr val="accent3">
                    <a:lumMod val="50000"/>
                  </a:schemeClr>
                </a:solidFill>
              </a:rPr>
              <a:t>: Bilan 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n°6</a:t>
            </a:r>
            <a:endParaRPr lang="fr-F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316" y="111129"/>
            <a:ext cx="1800225" cy="1444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prstClr val="black"/>
                </a:solidFill>
              </a:rPr>
              <a:t>Prénom : …………………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88912" y="2895723"/>
            <a:ext cx="6480175" cy="989012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r>
              <a:rPr lang="fr-FR" sz="1400" b="1" u="sng" dirty="0">
                <a:solidFill>
                  <a:prstClr val="black"/>
                </a:solidFill>
              </a:rPr>
              <a:t>Calcule rapidement :</a:t>
            </a: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 8 + 8 = …………. 	     20 + 20 = …………. 	            12 + 12 = ………….</a:t>
            </a: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30 + 30 =  	 …………. 	     43 + 43 = ………….    	            50 + 50 = ………….</a:t>
            </a: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  100 + 100 = ………….            25 + 25 = …………. 	            40 = 40 = ………….</a:t>
            </a:r>
          </a:p>
          <a:p>
            <a:pPr marL="342900" indent="-342900">
              <a:defRPr/>
            </a:pPr>
            <a:r>
              <a:rPr lang="fr-FR" sz="1400" b="1" dirty="0">
                <a:solidFill>
                  <a:prstClr val="black"/>
                </a:solidFill>
              </a:rPr>
              <a:t> </a:t>
            </a:r>
          </a:p>
          <a:p>
            <a:pPr marL="342900" indent="-342900">
              <a:defRPr/>
            </a:pPr>
            <a:endParaRPr lang="fr-FR" sz="1400" b="1" dirty="0" smtClean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endParaRPr lang="fr-FR" sz="14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694" y="3076090"/>
            <a:ext cx="1800225" cy="754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12 </a:t>
            </a:r>
            <a:r>
              <a:rPr lang="fr-FR" sz="1200" dirty="0">
                <a:solidFill>
                  <a:prstClr val="black"/>
                </a:solidFill>
              </a:rPr>
              <a:t>+ </a:t>
            </a:r>
            <a:r>
              <a:rPr lang="fr-FR" sz="1200" dirty="0" smtClean="0">
                <a:solidFill>
                  <a:prstClr val="black"/>
                </a:solidFill>
              </a:rPr>
              <a:t>8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3 </a:t>
            </a:r>
            <a:r>
              <a:rPr lang="fr-FR" sz="1200" dirty="0">
                <a:solidFill>
                  <a:prstClr val="black"/>
                </a:solidFill>
              </a:rPr>
              <a:t>+ </a:t>
            </a:r>
            <a:r>
              <a:rPr lang="fr-FR" sz="1200" dirty="0" smtClean="0">
                <a:solidFill>
                  <a:prstClr val="black"/>
                </a:solidFill>
              </a:rPr>
              <a:t>23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15 </a:t>
            </a:r>
            <a:r>
              <a:rPr lang="fr-FR" sz="1200" dirty="0">
                <a:solidFill>
                  <a:prstClr val="black"/>
                </a:solidFill>
              </a:rPr>
              <a:t>+ </a:t>
            </a:r>
            <a:r>
              <a:rPr lang="fr-FR" sz="1200" dirty="0" smtClean="0">
                <a:solidFill>
                  <a:prstClr val="black"/>
                </a:solidFill>
              </a:rPr>
              <a:t>5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67324" y="3119119"/>
            <a:ext cx="1800225" cy="754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16 </a:t>
            </a:r>
            <a:r>
              <a:rPr lang="fr-FR" sz="1200" dirty="0">
                <a:solidFill>
                  <a:prstClr val="black"/>
                </a:solidFill>
              </a:rPr>
              <a:t>+ </a:t>
            </a:r>
            <a:r>
              <a:rPr lang="fr-FR" sz="1200" dirty="0">
                <a:solidFill>
                  <a:prstClr val="black"/>
                </a:solidFill>
              </a:rPr>
              <a:t>4</a:t>
            </a:r>
            <a:r>
              <a:rPr lang="fr-FR" sz="1200" dirty="0" smtClean="0">
                <a:solidFill>
                  <a:prstClr val="black"/>
                </a:solidFill>
              </a:rPr>
              <a:t>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10 </a:t>
            </a:r>
            <a:r>
              <a:rPr lang="fr-FR" sz="1200" dirty="0">
                <a:solidFill>
                  <a:prstClr val="black"/>
                </a:solidFill>
              </a:rPr>
              <a:t>+ 10 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19 </a:t>
            </a:r>
            <a:r>
              <a:rPr lang="fr-FR" sz="1200" dirty="0">
                <a:solidFill>
                  <a:prstClr val="black"/>
                </a:solidFill>
              </a:rPr>
              <a:t>+ </a:t>
            </a:r>
            <a:r>
              <a:rPr lang="fr-FR" sz="1200" dirty="0" smtClean="0">
                <a:solidFill>
                  <a:prstClr val="black"/>
                </a:solidFill>
              </a:rPr>
              <a:t>1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52541" y="3082741"/>
            <a:ext cx="1800225" cy="715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 smtClean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17</a:t>
            </a:r>
            <a:r>
              <a:rPr lang="fr-FR" sz="1200" dirty="0" smtClean="0">
                <a:solidFill>
                  <a:prstClr val="black"/>
                </a:solidFill>
              </a:rPr>
              <a:t>+ </a:t>
            </a:r>
            <a:r>
              <a:rPr lang="fr-FR" sz="1200" dirty="0" smtClean="0">
                <a:solidFill>
                  <a:prstClr val="black"/>
                </a:solidFill>
              </a:rPr>
              <a:t>3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8 </a:t>
            </a:r>
            <a:r>
              <a:rPr lang="fr-FR" sz="1200" dirty="0" smtClean="0">
                <a:solidFill>
                  <a:prstClr val="black"/>
                </a:solidFill>
              </a:rPr>
              <a:t>+ 12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14 </a:t>
            </a:r>
            <a:r>
              <a:rPr lang="fr-FR" sz="1200" dirty="0">
                <a:solidFill>
                  <a:prstClr val="black"/>
                </a:solidFill>
              </a:rPr>
              <a:t>+ </a:t>
            </a:r>
            <a:r>
              <a:rPr lang="fr-FR" sz="1200" dirty="0" smtClean="0">
                <a:solidFill>
                  <a:prstClr val="black"/>
                </a:solidFill>
              </a:rPr>
              <a:t>4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9052" y="4079636"/>
            <a:ext cx="6858000" cy="3698694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algn="ctr"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fr-FR" sz="1400" b="1" u="sng" dirty="0" smtClean="0">
                <a:solidFill>
                  <a:prstClr val="black"/>
                </a:solidFill>
              </a:rPr>
              <a:t>3. Trouve les nombres cachés derrière les cases grises :</a:t>
            </a:r>
          </a:p>
          <a:p>
            <a:pPr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algn="ctr"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 startAt="2"/>
              <a:defRPr/>
            </a:pPr>
            <a:endParaRPr lang="fr-FR" sz="1400" b="1" u="sng" dirty="0">
              <a:solidFill>
                <a:prstClr val="black"/>
              </a:solidFill>
            </a:endParaRPr>
          </a:p>
        </p:txBody>
      </p:sp>
      <p:pic>
        <p:nvPicPr>
          <p:cNvPr id="79" name="Image 78"/>
          <p:cNvPicPr>
            <a:picLocks noChangeAspect="1"/>
          </p:cNvPicPr>
          <p:nvPr/>
        </p:nvPicPr>
        <p:blipFill rotWithShape="1">
          <a:blip r:embed="rId2"/>
          <a:srcRect t="6150"/>
          <a:stretch/>
        </p:blipFill>
        <p:spPr>
          <a:xfrm>
            <a:off x="21540" y="4381525"/>
            <a:ext cx="6836460" cy="3315640"/>
          </a:xfrm>
          <a:prstGeom prst="rect">
            <a:avLst/>
          </a:prstGeom>
        </p:spPr>
      </p:pic>
      <p:sp>
        <p:nvSpPr>
          <p:cNvPr id="80" name="Rectangle 79"/>
          <p:cNvSpPr/>
          <p:nvPr/>
        </p:nvSpPr>
        <p:spPr>
          <a:xfrm>
            <a:off x="79052" y="7885738"/>
            <a:ext cx="6836461" cy="2020261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u="sng" dirty="0" smtClean="0">
                <a:solidFill>
                  <a:prstClr val="black"/>
                </a:solidFill>
              </a:rPr>
              <a:t>4. Complète la ligne graduée :</a:t>
            </a:r>
          </a:p>
          <a:p>
            <a:pPr algn="ctr"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algn="ctr"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fr-FR" sz="1400" b="1" u="sng" dirty="0">
              <a:solidFill>
                <a:prstClr val="black"/>
              </a:solidFill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97" y="8274377"/>
            <a:ext cx="6007770" cy="157923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88912" y="895707"/>
            <a:ext cx="6480175" cy="1847493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buAutoNum type="arabicPeriod"/>
              <a:defRPr/>
            </a:pPr>
            <a:r>
              <a:rPr lang="fr-FR" sz="1400" b="1" u="sng" dirty="0" smtClean="0">
                <a:solidFill>
                  <a:prstClr val="black"/>
                </a:solidFill>
              </a:rPr>
              <a:t>Ecris le nombre avant et celui d’après :</a:t>
            </a:r>
          </a:p>
          <a:p>
            <a:pPr marL="342900" indent="-342900" algn="ctr"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4476" y="3044572"/>
            <a:ext cx="1800225" cy="754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12 </a:t>
            </a:r>
            <a:r>
              <a:rPr lang="fr-FR" sz="1200" dirty="0">
                <a:solidFill>
                  <a:prstClr val="black"/>
                </a:solidFill>
              </a:rPr>
              <a:t>+ </a:t>
            </a:r>
            <a:r>
              <a:rPr lang="fr-FR" sz="1200" dirty="0" smtClean="0">
                <a:solidFill>
                  <a:prstClr val="black"/>
                </a:solidFill>
              </a:rPr>
              <a:t>8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3 </a:t>
            </a:r>
            <a:r>
              <a:rPr lang="fr-FR" sz="1200" dirty="0">
                <a:solidFill>
                  <a:prstClr val="black"/>
                </a:solidFill>
              </a:rPr>
              <a:t>+ </a:t>
            </a:r>
            <a:r>
              <a:rPr lang="fr-FR" sz="1200" dirty="0" smtClean="0">
                <a:solidFill>
                  <a:prstClr val="black"/>
                </a:solidFill>
              </a:rPr>
              <a:t>23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dirty="0" smtClean="0">
                <a:solidFill>
                  <a:prstClr val="black"/>
                </a:solidFill>
              </a:rPr>
              <a:t>15 </a:t>
            </a:r>
            <a:r>
              <a:rPr lang="fr-FR" sz="1200" dirty="0">
                <a:solidFill>
                  <a:prstClr val="black"/>
                </a:solidFill>
              </a:rPr>
              <a:t>+ </a:t>
            </a:r>
            <a:r>
              <a:rPr lang="fr-FR" sz="1200" dirty="0" smtClean="0">
                <a:solidFill>
                  <a:prstClr val="black"/>
                </a:solidFill>
              </a:rPr>
              <a:t>5 </a:t>
            </a:r>
            <a:r>
              <a:rPr lang="fr-FR" sz="1200" dirty="0">
                <a:solidFill>
                  <a:prstClr val="black"/>
                </a:solidFill>
              </a:rPr>
              <a:t>= …………………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4476" y="1280220"/>
            <a:ext cx="2138805" cy="1420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 dirty="0" smtClean="0">
              <a:solidFill>
                <a:prstClr val="black"/>
              </a:solidFill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 dirty="0">
              <a:solidFill>
                <a:prstClr val="black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dirty="0" smtClean="0">
                <a:solidFill>
                  <a:prstClr val="black"/>
                </a:solidFill>
              </a:rPr>
              <a:t>………  </a:t>
            </a:r>
            <a:r>
              <a:rPr lang="fr-FR" sz="1400" dirty="0" smtClean="0">
                <a:solidFill>
                  <a:prstClr val="black"/>
                </a:solidFill>
              </a:rPr>
              <a:t>&lt;  34   &lt; ………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 dirty="0">
              <a:solidFill>
                <a:prstClr val="black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dirty="0">
                <a:solidFill>
                  <a:prstClr val="black"/>
                </a:solidFill>
              </a:rPr>
              <a:t>………  &lt;  </a:t>
            </a:r>
            <a:r>
              <a:rPr lang="fr-FR" sz="1400" dirty="0" smtClean="0">
                <a:solidFill>
                  <a:prstClr val="black"/>
                </a:solidFill>
              </a:rPr>
              <a:t>42   </a:t>
            </a:r>
            <a:r>
              <a:rPr lang="fr-FR" sz="1400" dirty="0">
                <a:solidFill>
                  <a:prstClr val="black"/>
                </a:solidFill>
              </a:rPr>
              <a:t>&lt; </a:t>
            </a:r>
            <a:r>
              <a:rPr lang="fr-FR" sz="1400" dirty="0" smtClean="0">
                <a:solidFill>
                  <a:prstClr val="black"/>
                </a:solidFill>
              </a:rPr>
              <a:t>………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 dirty="0">
              <a:solidFill>
                <a:prstClr val="black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dirty="0">
                <a:solidFill>
                  <a:prstClr val="black"/>
                </a:solidFill>
              </a:rPr>
              <a:t>………  &lt;  </a:t>
            </a:r>
            <a:r>
              <a:rPr lang="fr-FR" sz="1400" dirty="0" smtClean="0">
                <a:solidFill>
                  <a:prstClr val="black"/>
                </a:solidFill>
              </a:rPr>
              <a:t>19   </a:t>
            </a:r>
            <a:r>
              <a:rPr lang="fr-FR" sz="1400" dirty="0">
                <a:solidFill>
                  <a:prstClr val="black"/>
                </a:solidFill>
              </a:rPr>
              <a:t>&lt; </a:t>
            </a:r>
            <a:r>
              <a:rPr lang="fr-FR" sz="1400" dirty="0" smtClean="0">
                <a:solidFill>
                  <a:prstClr val="black"/>
                </a:solidFill>
              </a:rPr>
              <a:t>………</a:t>
            </a: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 dirty="0" smtClean="0">
              <a:solidFill>
                <a:prstClr val="black"/>
              </a:solidFill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dirty="0" smtClean="0">
                <a:solidFill>
                  <a:prstClr val="black"/>
                </a:solidFill>
              </a:rPr>
              <a:t> </a:t>
            </a:r>
            <a:endParaRPr lang="fr-FR" sz="1400" dirty="0">
              <a:solidFill>
                <a:prstClr val="black"/>
              </a:solidFill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359596" y="1266240"/>
            <a:ext cx="2138805" cy="1420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 dirty="0" smtClean="0">
              <a:solidFill>
                <a:prstClr val="black"/>
              </a:solidFill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 dirty="0">
              <a:solidFill>
                <a:prstClr val="black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dirty="0" smtClean="0">
                <a:solidFill>
                  <a:prstClr val="black"/>
                </a:solidFill>
              </a:rPr>
              <a:t>………  </a:t>
            </a:r>
            <a:r>
              <a:rPr lang="fr-FR" sz="1400" dirty="0" smtClean="0">
                <a:solidFill>
                  <a:prstClr val="black"/>
                </a:solidFill>
              </a:rPr>
              <a:t>&lt;  40   &lt; ………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 dirty="0">
              <a:solidFill>
                <a:prstClr val="black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dirty="0">
                <a:solidFill>
                  <a:prstClr val="black"/>
                </a:solidFill>
              </a:rPr>
              <a:t>………  &lt;  </a:t>
            </a:r>
            <a:r>
              <a:rPr lang="fr-FR" sz="1400" dirty="0" smtClean="0">
                <a:solidFill>
                  <a:prstClr val="black"/>
                </a:solidFill>
              </a:rPr>
              <a:t>59   </a:t>
            </a:r>
            <a:r>
              <a:rPr lang="fr-FR" sz="1400" dirty="0">
                <a:solidFill>
                  <a:prstClr val="black"/>
                </a:solidFill>
              </a:rPr>
              <a:t>&lt; </a:t>
            </a:r>
            <a:r>
              <a:rPr lang="fr-FR" sz="1400" dirty="0" smtClean="0">
                <a:solidFill>
                  <a:prstClr val="black"/>
                </a:solidFill>
              </a:rPr>
              <a:t>………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 dirty="0">
              <a:solidFill>
                <a:prstClr val="black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dirty="0">
                <a:solidFill>
                  <a:prstClr val="black"/>
                </a:solidFill>
              </a:rPr>
              <a:t>………  &lt;  </a:t>
            </a:r>
            <a:r>
              <a:rPr lang="fr-FR" sz="1400" dirty="0" smtClean="0">
                <a:solidFill>
                  <a:prstClr val="black"/>
                </a:solidFill>
              </a:rPr>
              <a:t>22   </a:t>
            </a:r>
            <a:r>
              <a:rPr lang="fr-FR" sz="1400" dirty="0">
                <a:solidFill>
                  <a:prstClr val="black"/>
                </a:solidFill>
              </a:rPr>
              <a:t>&lt; </a:t>
            </a:r>
            <a:r>
              <a:rPr lang="fr-FR" sz="1400" dirty="0" smtClean="0">
                <a:solidFill>
                  <a:prstClr val="black"/>
                </a:solidFill>
              </a:rPr>
              <a:t>………</a:t>
            </a: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 dirty="0" smtClean="0">
              <a:solidFill>
                <a:prstClr val="black"/>
              </a:solidFill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dirty="0" smtClean="0">
                <a:solidFill>
                  <a:prstClr val="black"/>
                </a:solidFill>
              </a:rPr>
              <a:t> </a:t>
            </a:r>
            <a:endParaRPr lang="fr-FR" sz="1400" dirty="0">
              <a:solidFill>
                <a:prstClr val="black"/>
              </a:solidFill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362362" y="1292431"/>
            <a:ext cx="2138805" cy="1420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 dirty="0" smtClean="0">
              <a:solidFill>
                <a:prstClr val="black"/>
              </a:solidFill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 dirty="0">
              <a:solidFill>
                <a:prstClr val="black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dirty="0" smtClean="0">
                <a:solidFill>
                  <a:prstClr val="black"/>
                </a:solidFill>
              </a:rPr>
              <a:t>………  </a:t>
            </a:r>
            <a:r>
              <a:rPr lang="fr-FR" sz="1400" dirty="0" smtClean="0">
                <a:solidFill>
                  <a:prstClr val="black"/>
                </a:solidFill>
              </a:rPr>
              <a:t>&lt;  39  &lt; ………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 dirty="0">
              <a:solidFill>
                <a:prstClr val="black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dirty="0">
                <a:solidFill>
                  <a:prstClr val="black"/>
                </a:solidFill>
              </a:rPr>
              <a:t>………  &lt;  </a:t>
            </a:r>
            <a:r>
              <a:rPr lang="fr-FR" sz="1400" dirty="0" smtClean="0">
                <a:solidFill>
                  <a:prstClr val="black"/>
                </a:solidFill>
              </a:rPr>
              <a:t>61  </a:t>
            </a:r>
            <a:r>
              <a:rPr lang="fr-FR" sz="1400" dirty="0">
                <a:solidFill>
                  <a:prstClr val="black"/>
                </a:solidFill>
              </a:rPr>
              <a:t>&lt; </a:t>
            </a:r>
            <a:r>
              <a:rPr lang="fr-FR" sz="1400" dirty="0" smtClean="0">
                <a:solidFill>
                  <a:prstClr val="black"/>
                </a:solidFill>
              </a:rPr>
              <a:t>………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 dirty="0">
              <a:solidFill>
                <a:prstClr val="black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dirty="0">
                <a:solidFill>
                  <a:prstClr val="black"/>
                </a:solidFill>
              </a:rPr>
              <a:t>………  &lt;  </a:t>
            </a:r>
            <a:r>
              <a:rPr lang="fr-FR" sz="1400" dirty="0" smtClean="0">
                <a:solidFill>
                  <a:prstClr val="black"/>
                </a:solidFill>
              </a:rPr>
              <a:t>50   </a:t>
            </a:r>
            <a:r>
              <a:rPr lang="fr-FR" sz="1400" dirty="0">
                <a:solidFill>
                  <a:prstClr val="black"/>
                </a:solidFill>
              </a:rPr>
              <a:t>&lt; </a:t>
            </a:r>
            <a:r>
              <a:rPr lang="fr-FR" sz="1400" dirty="0" smtClean="0">
                <a:solidFill>
                  <a:prstClr val="black"/>
                </a:solidFill>
              </a:rPr>
              <a:t>………</a:t>
            </a: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 dirty="0" smtClean="0">
              <a:solidFill>
                <a:prstClr val="black"/>
              </a:solidFill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dirty="0" smtClean="0">
                <a:solidFill>
                  <a:prstClr val="black"/>
                </a:solidFill>
              </a:rPr>
              <a:t> </a:t>
            </a:r>
            <a:endParaRPr lang="fr-FR" sz="1400" dirty="0">
              <a:solidFill>
                <a:prstClr val="black"/>
              </a:solidFill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92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350" y="200026"/>
            <a:ext cx="1800225" cy="1444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/>
              <a:t>Prénom : …………………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089026" y="428082"/>
            <a:ext cx="4679950" cy="36036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fr-FR" sz="2000" b="1" dirty="0" smtClean="0">
                <a:solidFill>
                  <a:schemeClr val="tx2"/>
                </a:solidFill>
              </a:rPr>
              <a:t>Numération : </a:t>
            </a:r>
            <a:r>
              <a:rPr lang="fr-FR" sz="2000" b="1" dirty="0">
                <a:solidFill>
                  <a:schemeClr val="tx2"/>
                </a:solidFill>
              </a:rPr>
              <a:t>Les </a:t>
            </a:r>
            <a:r>
              <a:rPr lang="fr-FR" sz="2000" b="1" dirty="0" smtClean="0">
                <a:solidFill>
                  <a:schemeClr val="tx2"/>
                </a:solidFill>
              </a:rPr>
              <a:t>trombones  </a:t>
            </a:r>
            <a:endParaRPr lang="fr-FR" sz="2000" b="1" dirty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872039"/>
            <a:ext cx="6858000" cy="90339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buAutoNum type="arabicPeriod"/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r>
              <a:rPr lang="fr-FR" sz="1400" b="1" u="sng" dirty="0" smtClean="0">
                <a:solidFill>
                  <a:prstClr val="black"/>
                </a:solidFill>
              </a:rPr>
              <a:t>Dénombre en faisant des paquets de 10 ?</a:t>
            </a:r>
          </a:p>
          <a:p>
            <a:pPr marL="342900" indent="-342900" algn="ctr"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400" b="1" u="sng" dirty="0">
              <a:solidFill>
                <a:prstClr val="black"/>
              </a:solidFill>
            </a:endParaRPr>
          </a:p>
          <a:p>
            <a:pPr marL="342900" indent="-342900" algn="ctr">
              <a:buAutoNum type="arabicPeriod"/>
              <a:defRPr/>
            </a:pPr>
            <a:endParaRPr lang="fr-FR" sz="14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2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2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2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2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2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2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2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2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2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2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2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2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2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2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2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2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2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2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2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2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200" b="1" u="sng" dirty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endParaRPr lang="fr-FR" sz="1200" b="1" u="sng" dirty="0" smtClean="0">
              <a:solidFill>
                <a:prstClr val="black"/>
              </a:solidFill>
            </a:endParaRPr>
          </a:p>
          <a:p>
            <a:pPr marL="342900" indent="-342900" algn="ctr">
              <a:defRPr/>
            </a:pPr>
            <a:r>
              <a:rPr lang="fr-FR" sz="1200" b="1" u="sng" dirty="0" smtClean="0">
                <a:solidFill>
                  <a:prstClr val="black"/>
                </a:solidFill>
              </a:rPr>
              <a:t> </a:t>
            </a:r>
            <a:endParaRPr lang="fr-FR" sz="1200" b="1" u="sng" dirty="0">
              <a:solidFill>
                <a:prstClr val="black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1868" t="-1576"/>
          <a:stretch/>
        </p:blipFill>
        <p:spPr>
          <a:xfrm>
            <a:off x="125730" y="1178561"/>
            <a:ext cx="6503670" cy="403352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" y="5562416"/>
            <a:ext cx="6675473" cy="39932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25040" y="5110480"/>
            <a:ext cx="1879600" cy="3657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……………….</a:t>
            </a:r>
            <a:endParaRPr lang="fr-FR" dirty="0"/>
          </a:p>
        </p:txBody>
      </p:sp>
      <p:sp>
        <p:nvSpPr>
          <p:cNvPr id="48" name="Rectangle 47"/>
          <p:cNvSpPr/>
          <p:nvPr/>
        </p:nvSpPr>
        <p:spPr>
          <a:xfrm>
            <a:off x="2306320" y="9456385"/>
            <a:ext cx="1879600" cy="3657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……………….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3973800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614</TotalTime>
  <Words>1869</Words>
  <Application>Microsoft Office PowerPoint</Application>
  <PresentationFormat>Format A4 (210 x 297 mm)</PresentationFormat>
  <Paragraphs>1961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 Math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Jérôme REMPILLON</dc:creator>
  <cp:lastModifiedBy>Jérôme REMPILLON</cp:lastModifiedBy>
  <cp:revision>38</cp:revision>
  <dcterms:created xsi:type="dcterms:W3CDTF">2017-01-14T14:22:16Z</dcterms:created>
  <dcterms:modified xsi:type="dcterms:W3CDTF">2017-02-24T19:21:23Z</dcterms:modified>
</cp:coreProperties>
</file>