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6" r:id="rId3"/>
    <p:sldId id="300" r:id="rId4"/>
    <p:sldId id="295" r:id="rId5"/>
    <p:sldId id="299" r:id="rId6"/>
    <p:sldId id="296" r:id="rId7"/>
    <p:sldId id="267" r:id="rId8"/>
    <p:sldId id="301" r:id="rId9"/>
    <p:sldId id="297" r:id="rId10"/>
    <p:sldId id="303" r:id="rId11"/>
    <p:sldId id="305" r:id="rId12"/>
    <p:sldId id="30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28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9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19/12/2016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544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19/12/2016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4582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19/12/2016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2675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19/12/2016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020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19/12/2016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7986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19/12/2016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047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19/12/2016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327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19/12/2016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2657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19/12/2016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55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19/12/2016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517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19/12/2016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0555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E3CC4-CBCB-49D5-9F95-4E4CBBFDB124}" type="datetimeFigureOut">
              <a:rPr lang="fr-FR" smtClean="0"/>
              <a:t>19/12/2016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7398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9.png"/><Relationship Id="rId7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9.png"/><Relationship Id="rId7" Type="http://schemas.openxmlformats.org/officeDocument/2006/relationships/image" Target="../media/image17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uage 3"/>
          <p:cNvSpPr/>
          <p:nvPr/>
        </p:nvSpPr>
        <p:spPr>
          <a:xfrm>
            <a:off x="4228026" y="2373926"/>
            <a:ext cx="1956169" cy="995627"/>
          </a:xfrm>
          <a:prstGeom prst="cloud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Jokerman" panose="04090605060D06020702" pitchFamily="82" charset="0"/>
              </a:rPr>
              <a:t>Aveline et le dindon</a:t>
            </a:r>
          </a:p>
        </p:txBody>
      </p:sp>
      <p:cxnSp>
        <p:nvCxnSpPr>
          <p:cNvPr id="7" name="Connecteur en arc 6"/>
          <p:cNvCxnSpPr>
            <a:stCxn id="4" idx="3"/>
          </p:cNvCxnSpPr>
          <p:nvPr/>
        </p:nvCxnSpPr>
        <p:spPr>
          <a:xfrm rot="16200000" flipV="1">
            <a:off x="2741606" y="-33654"/>
            <a:ext cx="1478814" cy="3450197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 rot="1468644">
            <a:off x="2604028" y="115921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C00000"/>
                </a:solidFill>
                <a:latin typeface="28 Days Later" pitchFamily="34" charset="0"/>
              </a:rPr>
              <a:t>Une histoire</a:t>
            </a:r>
          </a:p>
        </p:txBody>
      </p:sp>
      <p:cxnSp>
        <p:nvCxnSpPr>
          <p:cNvPr id="28" name="Connecteur en arc 27"/>
          <p:cNvCxnSpPr/>
          <p:nvPr/>
        </p:nvCxnSpPr>
        <p:spPr>
          <a:xfrm rot="10800000" flipV="1">
            <a:off x="1835097" y="3140967"/>
            <a:ext cx="2392935" cy="9211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>
            <a:hlinkClick r:id="rId2" action="ppaction://hlinksldjump"/>
          </p:cNvPr>
          <p:cNvSpPr txBox="1"/>
          <p:nvPr/>
        </p:nvSpPr>
        <p:spPr>
          <a:xfrm>
            <a:off x="2946515" y="3154821"/>
            <a:ext cx="1125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C00000"/>
                </a:solidFill>
                <a:latin typeface="28 Days Later" pitchFamily="34" charset="0"/>
              </a:rPr>
              <a:t>Mots de reprise</a:t>
            </a:r>
          </a:p>
        </p:txBody>
      </p:sp>
      <p:cxnSp>
        <p:nvCxnSpPr>
          <p:cNvPr id="74" name="Connecteur en arc 73"/>
          <p:cNvCxnSpPr/>
          <p:nvPr/>
        </p:nvCxnSpPr>
        <p:spPr>
          <a:xfrm rot="5400000" flipH="1" flipV="1">
            <a:off x="5244221" y="735770"/>
            <a:ext cx="1715483" cy="136672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 rot="20271139">
            <a:off x="5576486" y="1146313"/>
            <a:ext cx="807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28 Days Later" pitchFamily="34" charset="0"/>
              </a:rPr>
              <a:t>QUI</a:t>
            </a:r>
            <a:r>
              <a:rPr lang="fr-FR" dirty="0">
                <a:latin typeface="+mj-lt"/>
              </a:rPr>
              <a:t>?</a:t>
            </a:r>
          </a:p>
        </p:txBody>
      </p:sp>
      <p:sp>
        <p:nvSpPr>
          <p:cNvPr id="82" name="ZoneTexte 81"/>
          <p:cNvSpPr txBox="1"/>
          <p:nvPr/>
        </p:nvSpPr>
        <p:spPr>
          <a:xfrm>
            <a:off x="5388794" y="108441"/>
            <a:ext cx="2770322" cy="38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dirty="0">
                <a:latin typeface="Alamain" pitchFamily="34" charset="0"/>
              </a:rPr>
              <a:t>Un narrateur extérieur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155575" y="52939"/>
            <a:ext cx="1588334" cy="267093"/>
          </a:xfrm>
          <a:prstGeom prst="rect">
            <a:avLst/>
          </a:prstGeom>
          <a:noFill/>
        </p:spPr>
        <p:txBody>
          <a:bodyPr wrap="square" lIns="0" tIns="216000" rIns="0" bIns="0" rtlCol="0" anchor="b" anchorCtr="0">
            <a:noAutofit/>
          </a:bodyPr>
          <a:lstStyle/>
          <a:p>
            <a:r>
              <a:rPr lang="fr-FR" sz="1400" b="1" dirty="0">
                <a:solidFill>
                  <a:srgbClr val="00B050"/>
                </a:solidFill>
                <a:latin typeface="Comic Sans MS" panose="030F0702030302020204" pitchFamily="66" charset="0"/>
              </a:rPr>
              <a:t>Un gallinacé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1942510" y="33636"/>
            <a:ext cx="326360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b="1" dirty="0">
                <a:solidFill>
                  <a:srgbClr val="00B050"/>
                </a:solidFill>
                <a:latin typeface="Comic Sans MS" panose="030F0702030302020204" pitchFamily="66" charset="0"/>
              </a:rPr>
              <a:t>Ce n’est pas un animal domestique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-521889" y="2932981"/>
            <a:ext cx="2841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Elle: Aveline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-54065" y="3421738"/>
            <a:ext cx="31877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Elle: la bête (le dindon)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-73819" y="3892221"/>
            <a:ext cx="18706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Je: la mère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805173" y="3898723"/>
            <a:ext cx="2967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Te: Aveline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-180528" y="5428179"/>
            <a:ext cx="26509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Un sac à puces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1368901" y="6049845"/>
            <a:ext cx="1896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L’</a:t>
            </a:r>
          </a:p>
        </p:txBody>
      </p:sp>
      <p:sp>
        <p:nvSpPr>
          <p:cNvPr id="12" name="Ellipse 11"/>
          <p:cNvSpPr/>
          <p:nvPr/>
        </p:nvSpPr>
        <p:spPr>
          <a:xfrm>
            <a:off x="7256333" y="161535"/>
            <a:ext cx="1438030" cy="59849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3ème  PS</a:t>
            </a:r>
          </a:p>
        </p:txBody>
      </p:sp>
      <p:sp>
        <p:nvSpPr>
          <p:cNvPr id="16" name="AutoShape 2" descr="Résultat de recherche d'images pour &quot;mon ami frédéric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6" name="ZoneTexte 75"/>
          <p:cNvSpPr txBox="1"/>
          <p:nvPr/>
        </p:nvSpPr>
        <p:spPr>
          <a:xfrm>
            <a:off x="1969707" y="4845857"/>
            <a:ext cx="17875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il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2034330" y="1250704"/>
            <a:ext cx="2857505" cy="38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b="1" dirty="0">
                <a:solidFill>
                  <a:srgbClr val="00B050"/>
                </a:solidFill>
                <a:latin typeface="Comic Sans MS" panose="030F0702030302020204" pitchFamily="66" charset="0"/>
              </a:rPr>
              <a:t>3 paragraphes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6153966" y="3017342"/>
            <a:ext cx="2659418" cy="38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b="1" dirty="0">
                <a:solidFill>
                  <a:srgbClr val="00B0F0"/>
                </a:solidFill>
                <a:latin typeface="Comic Sans MS" panose="030F0702030302020204" pitchFamily="66" charset="0"/>
              </a:rPr>
              <a:t>Demain matin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6785324" y="3233087"/>
            <a:ext cx="216204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b="1" dirty="0">
                <a:solidFill>
                  <a:srgbClr val="00B0F0"/>
                </a:solidFill>
                <a:latin typeface="Comic Sans MS" panose="030F0702030302020204" pitchFamily="66" charset="0"/>
              </a:rPr>
              <a:t>Avant le lever du jour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103042" y="1691465"/>
            <a:ext cx="238857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b="1" dirty="0">
                <a:solidFill>
                  <a:srgbClr val="00B050"/>
                </a:solidFill>
                <a:latin typeface="Comic Sans MS" panose="030F0702030302020204" pitchFamily="66" charset="0"/>
              </a:rPr>
              <a:t>Un </a:t>
            </a:r>
            <a:r>
              <a:rPr lang="fr-FR" sz="1400" b="1" dirty="0" err="1">
                <a:solidFill>
                  <a:srgbClr val="00B050"/>
                </a:solidFill>
                <a:latin typeface="Comic Sans MS" panose="030F0702030302020204" pitchFamily="66" charset="0"/>
              </a:rPr>
              <a:t>wanga</a:t>
            </a:r>
            <a:r>
              <a:rPr lang="fr-FR" sz="1400" b="1" dirty="0">
                <a:solidFill>
                  <a:srgbClr val="00B050"/>
                </a:solidFill>
                <a:latin typeface="Comic Sans MS" panose="030F0702030302020204" pitchFamily="66" charset="0"/>
              </a:rPr>
              <a:t> est un sorcier</a:t>
            </a:r>
          </a:p>
        </p:txBody>
      </p:sp>
      <p:cxnSp>
        <p:nvCxnSpPr>
          <p:cNvPr id="39" name="Connecteur en arc 73"/>
          <p:cNvCxnSpPr/>
          <p:nvPr/>
        </p:nvCxnSpPr>
        <p:spPr>
          <a:xfrm flipV="1">
            <a:off x="6250738" y="2282072"/>
            <a:ext cx="1032019" cy="520388"/>
          </a:xfrm>
          <a:prstGeom prst="curvedConnector3">
            <a:avLst>
              <a:gd name="adj1" fmla="val 13377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6570197" y="2013206"/>
            <a:ext cx="1544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28 Days Later" pitchFamily="34" charset="0"/>
              </a:rPr>
              <a:t>Des indicateurs</a:t>
            </a:r>
            <a:endParaRPr lang="fr-FR" dirty="0">
              <a:latin typeface="+mj-lt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7682733" y="2164083"/>
            <a:ext cx="1285984" cy="42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 dirty="0">
                <a:solidFill>
                  <a:srgbClr val="FF0000"/>
                </a:solidFill>
                <a:latin typeface="Alamain" pitchFamily="34" charset="0"/>
              </a:rPr>
              <a:t>De temps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5658562" y="2719741"/>
            <a:ext cx="2841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Un jour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6773955" y="2700976"/>
            <a:ext cx="2841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Ce soir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6289571" y="3458390"/>
            <a:ext cx="1285984" cy="416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 dirty="0">
                <a:solidFill>
                  <a:srgbClr val="FF0000"/>
                </a:solidFill>
                <a:latin typeface="Alamain" pitchFamily="34" charset="0"/>
              </a:rPr>
              <a:t>De logique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6917614" y="3565136"/>
            <a:ext cx="1530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mais</a:t>
            </a:r>
          </a:p>
        </p:txBody>
      </p:sp>
      <p:cxnSp>
        <p:nvCxnSpPr>
          <p:cNvPr id="49" name="Connecteur en arc 27"/>
          <p:cNvCxnSpPr>
            <a:endCxn id="52" idx="1"/>
          </p:cNvCxnSpPr>
          <p:nvPr/>
        </p:nvCxnSpPr>
        <p:spPr>
          <a:xfrm>
            <a:off x="5129651" y="3717548"/>
            <a:ext cx="1192761" cy="87367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oneTexte 50">
            <a:hlinkClick r:id="rId2" action="ppaction://hlinksldjump"/>
          </p:cNvPr>
          <p:cNvSpPr txBox="1"/>
          <p:nvPr/>
        </p:nvSpPr>
        <p:spPr>
          <a:xfrm rot="2838324">
            <a:off x="4930997" y="3446170"/>
            <a:ext cx="1357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C00000"/>
                </a:solidFill>
                <a:latin typeface="28 Days Later" pitchFamily="34" charset="0"/>
              </a:rPr>
              <a:t>Mots de reprise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6322412" y="4360393"/>
            <a:ext cx="2646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 dirty="0">
                <a:solidFill>
                  <a:srgbClr val="FF0000"/>
                </a:solidFill>
                <a:latin typeface="Alamain" pitchFamily="34" charset="0"/>
              </a:rPr>
              <a:t>Pour désigner le dindon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7282757" y="4849378"/>
            <a:ext cx="1671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Un petit animal à plumes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7152105" y="5597456"/>
            <a:ext cx="20140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Un </a:t>
            </a:r>
            <a:r>
              <a:rPr lang="fr-FR" sz="1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dindonnet</a:t>
            </a:r>
            <a:endParaRPr lang="fr-FR" sz="1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1574548" y="2751494"/>
            <a:ext cx="1485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L’: le dindon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4508736" y="4835945"/>
            <a:ext cx="2299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Cette bête à plumes</a:t>
            </a:r>
          </a:p>
        </p:txBody>
      </p:sp>
      <p:cxnSp>
        <p:nvCxnSpPr>
          <p:cNvPr id="73" name="Connecteur en arc 27"/>
          <p:cNvCxnSpPr/>
          <p:nvPr/>
        </p:nvCxnSpPr>
        <p:spPr>
          <a:xfrm rot="16200000" flipV="1">
            <a:off x="3047832" y="1790340"/>
            <a:ext cx="1654213" cy="138307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ZoneTexte 77">
            <a:hlinkClick r:id="rId2" action="ppaction://hlinksldjump"/>
          </p:cNvPr>
          <p:cNvSpPr txBox="1"/>
          <p:nvPr/>
        </p:nvSpPr>
        <p:spPr>
          <a:xfrm rot="2838324">
            <a:off x="2638272" y="1841413"/>
            <a:ext cx="1525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C00000"/>
                </a:solidFill>
                <a:latin typeface="28 Days Later" pitchFamily="34" charset="0"/>
              </a:rPr>
              <a:t>Des paragraphes</a:t>
            </a:r>
          </a:p>
        </p:txBody>
      </p:sp>
      <p:sp>
        <p:nvSpPr>
          <p:cNvPr id="79" name="ZoneTexte 78"/>
          <p:cNvSpPr txBox="1"/>
          <p:nvPr/>
        </p:nvSpPr>
        <p:spPr>
          <a:xfrm>
            <a:off x="3705324" y="5675303"/>
            <a:ext cx="3290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C828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Cette bête</a:t>
            </a:r>
          </a:p>
        </p:txBody>
      </p:sp>
      <p:sp>
        <p:nvSpPr>
          <p:cNvPr id="80" name="ZoneTexte 79"/>
          <p:cNvSpPr txBox="1"/>
          <p:nvPr/>
        </p:nvSpPr>
        <p:spPr>
          <a:xfrm>
            <a:off x="3509476" y="6132062"/>
            <a:ext cx="39368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C828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elle</a:t>
            </a:r>
          </a:p>
        </p:txBody>
      </p:sp>
      <p:sp>
        <p:nvSpPr>
          <p:cNvPr id="81" name="ZoneTexte 80"/>
          <p:cNvSpPr txBox="1"/>
          <p:nvPr/>
        </p:nvSpPr>
        <p:spPr>
          <a:xfrm>
            <a:off x="2627785" y="6483449"/>
            <a:ext cx="66368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C828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La petite bête à plumes</a:t>
            </a:r>
          </a:p>
        </p:txBody>
      </p:sp>
      <p:sp>
        <p:nvSpPr>
          <p:cNvPr id="83" name="ZoneTexte 82"/>
          <p:cNvSpPr txBox="1"/>
          <p:nvPr/>
        </p:nvSpPr>
        <p:spPr>
          <a:xfrm>
            <a:off x="3567801" y="5238841"/>
            <a:ext cx="35835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Un </a:t>
            </a:r>
            <a:r>
              <a:rPr lang="fr-FR" sz="14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wanga</a:t>
            </a:r>
            <a:endParaRPr lang="fr-FR" sz="14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75" y="335053"/>
            <a:ext cx="1245977" cy="140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00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71" grpId="0"/>
      <p:bldP spid="82" grpId="0"/>
      <p:bldP spid="40" grpId="0"/>
      <p:bldP spid="47" grpId="0"/>
      <p:bldP spid="60" grpId="0"/>
      <p:bldP spid="61" grpId="0"/>
      <p:bldP spid="64" grpId="0"/>
      <p:bldP spid="67" grpId="0"/>
      <p:bldP spid="65" grpId="0"/>
      <p:bldP spid="77" grpId="0"/>
      <p:bldP spid="12" grpId="0" animBg="1"/>
      <p:bldP spid="76" grpId="0"/>
      <p:bldP spid="34" grpId="0"/>
      <p:bldP spid="35" grpId="0"/>
      <p:bldP spid="36" grpId="0"/>
      <p:bldP spid="37" grpId="0"/>
      <p:bldP spid="41" grpId="0"/>
      <p:bldP spid="42" grpId="0"/>
      <p:bldP spid="44" grpId="0"/>
      <p:bldP spid="45" grpId="0"/>
      <p:bldP spid="46" grpId="0"/>
      <p:bldP spid="48" grpId="0"/>
      <p:bldP spid="51" grpId="0"/>
      <p:bldP spid="52" grpId="0"/>
      <p:bldP spid="53" grpId="0"/>
      <p:bldP spid="55" grpId="0"/>
      <p:bldP spid="66" grpId="0"/>
      <p:bldP spid="68" grpId="0"/>
      <p:bldP spid="78" grpId="0"/>
      <p:bldP spid="79" grpId="0"/>
      <p:bldP spid="80" grpId="0"/>
      <p:bldP spid="81" grpId="0"/>
      <p:bldP spid="8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6554295" y="3483305"/>
            <a:ext cx="2376264" cy="90282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LES GROUPES NOMINAUX</a:t>
            </a:r>
          </a:p>
        </p:txBody>
      </p:sp>
      <p:sp>
        <p:nvSpPr>
          <p:cNvPr id="42" name="Nuage 41"/>
          <p:cNvSpPr/>
          <p:nvPr/>
        </p:nvSpPr>
        <p:spPr>
          <a:xfrm>
            <a:off x="6554295" y="4292502"/>
            <a:ext cx="2016224" cy="818328"/>
          </a:xfrm>
          <a:prstGeom prst="cloud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Jokerman" panose="04090605060D06020702" pitchFamily="82" charset="0"/>
              </a:rPr>
              <a:t>Aveline et le dindon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6733921" y="1634176"/>
            <a:ext cx="2182279" cy="71508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Kristen ITC" pitchFamily="66" charset="0"/>
              </a:rPr>
              <a:t>Des verbes à l’infinitif</a:t>
            </a:r>
          </a:p>
        </p:txBody>
      </p:sp>
      <p:cxnSp>
        <p:nvCxnSpPr>
          <p:cNvPr id="41" name="Connecteur en arc 40"/>
          <p:cNvCxnSpPr/>
          <p:nvPr/>
        </p:nvCxnSpPr>
        <p:spPr>
          <a:xfrm rot="16200000" flipV="1">
            <a:off x="6239000" y="2609958"/>
            <a:ext cx="1455351" cy="16521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ZoneTexte 55"/>
          <p:cNvSpPr txBox="1"/>
          <p:nvPr/>
        </p:nvSpPr>
        <p:spPr>
          <a:xfrm>
            <a:off x="2275304" y="577987"/>
            <a:ext cx="287304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Un petit animal </a:t>
            </a:r>
            <a:r>
              <a:rPr lang="fr-FR" dirty="0">
                <a:solidFill>
                  <a:srgbClr val="FF0000"/>
                </a:solidFill>
                <a:highlight>
                  <a:srgbClr val="00FFFF"/>
                </a:highlight>
                <a:latin typeface="Comic Sans MS" panose="030F0702030302020204" pitchFamily="66" charset="0"/>
              </a:rPr>
              <a:t>à</a:t>
            </a:r>
            <a:r>
              <a:rPr lang="fr-FR" dirty="0">
                <a:highlight>
                  <a:srgbClr val="00FFFF"/>
                </a:highlight>
                <a:latin typeface="Comic Sans MS" panose="030F0702030302020204" pitchFamily="66" charset="0"/>
              </a:rPr>
              <a:t> plumes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75334" y="3420243"/>
            <a:ext cx="4313264" cy="4086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Kristen ITC" pitchFamily="66" charset="0"/>
              </a:rPr>
              <a:t>Des GN avec des adjectifs</a:t>
            </a:r>
          </a:p>
        </p:txBody>
      </p:sp>
      <p:cxnSp>
        <p:nvCxnSpPr>
          <p:cNvPr id="30" name="Connecteur en arc 40"/>
          <p:cNvCxnSpPr>
            <a:stCxn id="3" idx="1"/>
          </p:cNvCxnSpPr>
          <p:nvPr/>
        </p:nvCxnSpPr>
        <p:spPr>
          <a:xfrm rot="10800000">
            <a:off x="4355979" y="3356993"/>
            <a:ext cx="2198317" cy="57772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462309" y="4057050"/>
            <a:ext cx="3254953" cy="461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Des fraises sauvages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3102601" y="4093813"/>
            <a:ext cx="3254953" cy="461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Un petit animal à plumes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484347" y="4764826"/>
            <a:ext cx="3800702" cy="461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Peine perdue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3966113" y="4760134"/>
            <a:ext cx="2173225" cy="461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De hauts cris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204779" y="5484038"/>
            <a:ext cx="249501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De terres inconnues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168790" y="568498"/>
            <a:ext cx="223546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La forêt </a:t>
            </a:r>
            <a:r>
              <a:rPr lang="fr-FR" dirty="0">
                <a:solidFill>
                  <a:srgbClr val="FF0000"/>
                </a:solidFill>
                <a:highlight>
                  <a:srgbClr val="00FFFF"/>
                </a:highlight>
                <a:latin typeface="Comic Sans MS" panose="030F0702030302020204" pitchFamily="66" charset="0"/>
              </a:rPr>
              <a:t>des</a:t>
            </a:r>
            <a:r>
              <a:rPr lang="fr-FR" dirty="0">
                <a:highlight>
                  <a:srgbClr val="00FFFF"/>
                </a:highlight>
                <a:latin typeface="Comic Sans MS" panose="030F0702030302020204" pitchFamily="66" charset="0"/>
              </a:rPr>
              <a:t> pins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6096153" y="2474257"/>
            <a:ext cx="2820047" cy="461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solidFill>
                  <a:srgbClr val="C828C0"/>
                </a:solidFill>
                <a:latin typeface="Comic Sans MS" panose="030F0702030302020204" pitchFamily="66" charset="0"/>
              </a:rPr>
              <a:t>ECARTER / DORMIR</a:t>
            </a:r>
          </a:p>
        </p:txBody>
      </p:sp>
      <p:pic>
        <p:nvPicPr>
          <p:cNvPr id="1027" name="Image 77" descr="adjectif_coul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6535"/>
            <a:ext cx="733425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Image 76" descr="nom_couleu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727" y="4386133"/>
            <a:ext cx="497753" cy="521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Image 69" descr="déterminant_couleu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97" y="4406931"/>
            <a:ext cx="442856" cy="5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Image 69" descr="déterminant_couleu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5445" y="4463005"/>
            <a:ext cx="442856" cy="5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Image 69" descr="déterminant_couleu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6113" y="5138648"/>
            <a:ext cx="442856" cy="5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Image 69" descr="déterminant_couleu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279" y="5905973"/>
            <a:ext cx="442856" cy="5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Image 76" descr="nom_couleu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666" y="4460140"/>
            <a:ext cx="497753" cy="521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Image 76" descr="nom_couleu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75" y="5135819"/>
            <a:ext cx="497753" cy="521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Image 76" descr="nom_couleu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569" y="5110830"/>
            <a:ext cx="497753" cy="521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Image 76" descr="nom_couleu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44" y="5870365"/>
            <a:ext cx="497753" cy="521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Image 77" descr="adjectif_couleu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014" y="4389636"/>
            <a:ext cx="412002" cy="533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Image 77" descr="adjectif_couleu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539" y="4432004"/>
            <a:ext cx="412002" cy="533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Image 77" descr="adjectif_couleu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886" y="5116442"/>
            <a:ext cx="412002" cy="533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Image 77" descr="adjectif_couleu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0780" y="5138648"/>
            <a:ext cx="412002" cy="533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Image 77" descr="adjectif_couleu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991" y="5872148"/>
            <a:ext cx="412002" cy="533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ZoneTexte 38"/>
          <p:cNvSpPr txBox="1"/>
          <p:nvPr/>
        </p:nvSpPr>
        <p:spPr>
          <a:xfrm>
            <a:off x="6697359" y="361295"/>
            <a:ext cx="287304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Son cou </a:t>
            </a:r>
            <a:r>
              <a:rPr lang="fr-FR" dirty="0">
                <a:solidFill>
                  <a:srgbClr val="FF0000"/>
                </a:solidFill>
                <a:highlight>
                  <a:srgbClr val="00FFFF"/>
                </a:highlight>
                <a:latin typeface="Comic Sans MS" panose="030F0702030302020204" pitchFamily="66" charset="0"/>
              </a:rPr>
              <a:t>tout</a:t>
            </a:r>
            <a:r>
              <a:rPr lang="fr-FR" dirty="0">
                <a:highlight>
                  <a:srgbClr val="00FFFF"/>
                </a:highlight>
                <a:latin typeface="Comic Sans MS" panose="030F0702030302020204" pitchFamily="66" charset="0"/>
              </a:rPr>
              <a:t> déplumé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5295718" y="2000"/>
            <a:ext cx="175356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Un sac </a:t>
            </a:r>
            <a:r>
              <a:rPr lang="fr-FR" dirty="0">
                <a:solidFill>
                  <a:srgbClr val="FF0000"/>
                </a:solidFill>
                <a:highlight>
                  <a:srgbClr val="00FFFF"/>
                </a:highlight>
                <a:latin typeface="Comic Sans MS" panose="030F0702030302020204" pitchFamily="66" charset="0"/>
              </a:rPr>
              <a:t>à</a:t>
            </a:r>
            <a:r>
              <a:rPr lang="fr-FR" dirty="0">
                <a:highlight>
                  <a:srgbClr val="00FFFF"/>
                </a:highlight>
                <a:latin typeface="Comic Sans MS" panose="030F0702030302020204" pitchFamily="66" charset="0"/>
              </a:rPr>
              <a:t> puces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-96999" y="1964891"/>
            <a:ext cx="287304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Cette bête </a:t>
            </a:r>
            <a:r>
              <a:rPr lang="fr-FR" dirty="0">
                <a:solidFill>
                  <a:srgbClr val="FF0000"/>
                </a:solidFill>
                <a:highlight>
                  <a:srgbClr val="00FFFF"/>
                </a:highlight>
                <a:latin typeface="Comic Sans MS" panose="030F0702030302020204" pitchFamily="66" charset="0"/>
              </a:rPr>
              <a:t>à</a:t>
            </a:r>
            <a:r>
              <a:rPr lang="fr-FR" dirty="0">
                <a:highlight>
                  <a:srgbClr val="00FFFF"/>
                </a:highlight>
                <a:latin typeface="Comic Sans MS" panose="030F0702030302020204" pitchFamily="66" charset="0"/>
              </a:rPr>
              <a:t> plumes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1930352" y="2348455"/>
            <a:ext cx="287304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Le lever </a:t>
            </a:r>
            <a:r>
              <a:rPr lang="fr-FR" dirty="0">
                <a:solidFill>
                  <a:srgbClr val="FF0000"/>
                </a:solidFill>
                <a:highlight>
                  <a:srgbClr val="00FFFF"/>
                </a:highlight>
                <a:latin typeface="Comic Sans MS" panose="030F0702030302020204" pitchFamily="66" charset="0"/>
              </a:rPr>
              <a:t>du</a:t>
            </a:r>
            <a:r>
              <a:rPr lang="fr-FR" dirty="0">
                <a:highlight>
                  <a:srgbClr val="00FFFF"/>
                </a:highlight>
                <a:latin typeface="Comic Sans MS" panose="030F0702030302020204" pitchFamily="66" charset="0"/>
              </a:rPr>
              <a:t> jour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136394" y="138491"/>
            <a:ext cx="4313264" cy="4086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Kristen ITC" pitchFamily="66" charset="0"/>
              </a:rPr>
              <a:t>Des GN avec des CDN</a:t>
            </a:r>
          </a:p>
        </p:txBody>
      </p:sp>
      <p:pic>
        <p:nvPicPr>
          <p:cNvPr id="52" name="Image 5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0579" y="100571"/>
            <a:ext cx="752385" cy="610369"/>
          </a:xfrm>
          <a:prstGeom prst="rect">
            <a:avLst/>
          </a:prstGeom>
        </p:spPr>
      </p:pic>
      <p:pic>
        <p:nvPicPr>
          <p:cNvPr id="58" name="Image 605" descr="prepo_couleu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1157061" y="971397"/>
            <a:ext cx="525343" cy="874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" name="Image 605" descr="prepo_couleu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3797881" y="980008"/>
            <a:ext cx="525343" cy="874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Image 605" descr="prepo_couleu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5935550" y="361950"/>
            <a:ext cx="525343" cy="874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Image 605" descr="prepo_couleu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7694667" y="745262"/>
            <a:ext cx="525343" cy="874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Image 605" descr="prepo_couleu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1002137" y="2360375"/>
            <a:ext cx="525343" cy="874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" name="Image 605" descr="prepo_couleur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3001911" y="2716825"/>
            <a:ext cx="353021" cy="5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5" name="Connecteur en arc 40"/>
          <p:cNvCxnSpPr/>
          <p:nvPr/>
        </p:nvCxnSpPr>
        <p:spPr>
          <a:xfrm rot="16200000" flipV="1">
            <a:off x="3681960" y="862009"/>
            <a:ext cx="3337159" cy="24153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034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6" grpId="0"/>
      <p:bldP spid="29" grpId="0" animBg="1"/>
      <p:bldP spid="33" grpId="0"/>
      <p:bldP spid="34" grpId="0"/>
      <p:bldP spid="35" grpId="0"/>
      <p:bldP spid="36" grpId="0"/>
      <p:bldP spid="37" grpId="0"/>
      <p:bldP spid="38" grpId="0"/>
      <p:bldP spid="54" grpId="0"/>
      <p:bldP spid="39" grpId="0"/>
      <p:bldP spid="40" grpId="0"/>
      <p:bldP spid="44" grpId="0"/>
      <p:bldP spid="46" grpId="0"/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511536"/>
              </p:ext>
            </p:extLst>
          </p:nvPr>
        </p:nvGraphicFramePr>
        <p:xfrm>
          <a:off x="323528" y="2267704"/>
          <a:ext cx="8496944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3373171867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1311393304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409612778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MASCULIN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FEMININ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082021"/>
                  </a:ext>
                </a:extLst>
              </a:tr>
              <a:tr h="3383280">
                <a:tc>
                  <a:txBody>
                    <a:bodyPr/>
                    <a:lstStyle/>
                    <a:p>
                      <a:r>
                        <a:rPr lang="fr-FR" dirty="0"/>
                        <a:t>SINGULIER</a:t>
                      </a:r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587963"/>
                  </a:ext>
                </a:extLst>
              </a:tr>
              <a:tr h="1737360">
                <a:tc>
                  <a:txBody>
                    <a:bodyPr/>
                    <a:lstStyle/>
                    <a:p>
                      <a:r>
                        <a:rPr lang="fr-FR" dirty="0"/>
                        <a:t>PLURIEL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066111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323528" y="620688"/>
            <a:ext cx="5976664" cy="4086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Kristen ITC" pitchFamily="66" charset="0"/>
              </a:rPr>
              <a:t>Classe les groupes nominaux suivants</a:t>
            </a:r>
          </a:p>
        </p:txBody>
      </p:sp>
      <p:sp>
        <p:nvSpPr>
          <p:cNvPr id="4" name="Rectangle : coins arrondis 3"/>
          <p:cNvSpPr/>
          <p:nvPr/>
        </p:nvSpPr>
        <p:spPr>
          <a:xfrm>
            <a:off x="323528" y="1268760"/>
            <a:ext cx="2232248" cy="57606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Son panier</a:t>
            </a:r>
          </a:p>
        </p:txBody>
      </p:sp>
      <p:sp>
        <p:nvSpPr>
          <p:cNvPr id="12" name="Rectangle : coins arrondis 11"/>
          <p:cNvSpPr/>
          <p:nvPr/>
        </p:nvSpPr>
        <p:spPr>
          <a:xfrm>
            <a:off x="2843808" y="1268760"/>
            <a:ext cx="2232248" cy="57606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Un forcené</a:t>
            </a:r>
          </a:p>
        </p:txBody>
      </p:sp>
      <p:sp>
        <p:nvSpPr>
          <p:cNvPr id="13" name="Rectangle : coins arrondis 12"/>
          <p:cNvSpPr/>
          <p:nvPr/>
        </p:nvSpPr>
        <p:spPr>
          <a:xfrm>
            <a:off x="5303404" y="1247916"/>
            <a:ext cx="2232248" cy="57606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Son épaule</a:t>
            </a:r>
          </a:p>
        </p:txBody>
      </p:sp>
      <p:sp>
        <p:nvSpPr>
          <p:cNvPr id="14" name="Rectangle : coins arrondis 13"/>
          <p:cNvSpPr/>
          <p:nvPr/>
        </p:nvSpPr>
        <p:spPr>
          <a:xfrm>
            <a:off x="347523" y="2037423"/>
            <a:ext cx="2232248" cy="57606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Cette bête</a:t>
            </a:r>
          </a:p>
        </p:txBody>
      </p:sp>
      <p:sp>
        <p:nvSpPr>
          <p:cNvPr id="15" name="Rectangle : coins arrondis 14"/>
          <p:cNvSpPr/>
          <p:nvPr/>
        </p:nvSpPr>
        <p:spPr>
          <a:xfrm>
            <a:off x="2771800" y="2013132"/>
            <a:ext cx="2232248" cy="57606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La cour</a:t>
            </a:r>
          </a:p>
        </p:txBody>
      </p:sp>
      <p:sp>
        <p:nvSpPr>
          <p:cNvPr id="16" name="Rectangle : coins arrondis 15"/>
          <p:cNvSpPr/>
          <p:nvPr/>
        </p:nvSpPr>
        <p:spPr>
          <a:xfrm>
            <a:off x="5216045" y="2019580"/>
            <a:ext cx="2232248" cy="57606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Cette oreille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907704" y="602128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Ses paniers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289908" y="602128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des forcenés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5574229" y="6114857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Ses épaules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7205140" y="613394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ces bêtes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5931082" y="655682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les cours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7173983" y="647537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ces oreilles</a:t>
            </a:r>
          </a:p>
        </p:txBody>
      </p:sp>
      <p:sp>
        <p:nvSpPr>
          <p:cNvPr id="22" name="Nuage 21"/>
          <p:cNvSpPr/>
          <p:nvPr/>
        </p:nvSpPr>
        <p:spPr>
          <a:xfrm>
            <a:off x="6689210" y="172892"/>
            <a:ext cx="2016224" cy="818328"/>
          </a:xfrm>
          <a:prstGeom prst="cloud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Jokerman" panose="04090605060D06020702" pitchFamily="82" charset="0"/>
              </a:rPr>
              <a:t>Aveline et le dindon</a:t>
            </a:r>
          </a:p>
        </p:txBody>
      </p:sp>
    </p:spTree>
    <p:extLst>
      <p:ext uri="{BB962C8B-B14F-4D97-AF65-F5344CB8AC3E}">
        <p14:creationId xmlns:p14="http://schemas.microsoft.com/office/powerpoint/2010/main" val="50608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33 0.02384 L 0.03333 0.02384 C 0.03454 0.02709 0.03559 0.03056 0.03697 0.03357 C 0.03923 0.03866 0.04236 0.04306 0.04427 0.04838 C 0.04496 0.05 0.04566 0.05162 0.04618 0.05324 C 0.04652 0.05463 0.0467 0.05602 0.04704 0.05695 C 0.04791 0.0588 0.04895 0.06042 0.04982 0.06204 C 0.05243 0.07523 0.04861 0.05996 0.05364 0.06945 C 0.0552 0.07246 0.05607 0.07593 0.05729 0.07917 C 0.05798 0.08102 0.0585 0.08264 0.0592 0.08426 C 0.06006 0.08634 0.06111 0.0882 0.06197 0.09028 C 0.06232 0.09144 0.0625 0.09283 0.06284 0.09398 C 0.06336 0.09607 0.06388 0.09838 0.06475 0.10023 C 0.06545 0.10232 0.06649 0.1044 0.06753 0.10648 C 0.06788 0.10857 0.06788 0.11065 0.0684 0.1125 C 0.06875 0.11389 0.06996 0.11482 0.07031 0.11621 C 0.07083 0.11875 0.07083 0.1213 0.07118 0.12361 C 0.07222 0.13009 0.07187 0.12685 0.07309 0.13241 C 0.07378 0.13588 0.07395 0.13912 0.07586 0.14213 C 0.07656 0.14329 0.0776 0.14375 0.07864 0.14468 C 0.07986 0.14792 0.08159 0.15093 0.08229 0.15463 C 0.08298 0.15787 0.08211 0.1625 0.0842 0.16435 C 0.08923 0.16898 0.08489 0.16459 0.08975 0.17176 C 0.09079 0.17361 0.09236 0.17477 0.0934 0.17685 C 0.09409 0.17801 0.09461 0.1794 0.09531 0.18056 C 0.09635 0.18218 0.09756 0.1838 0.09895 0.18542 C 0.09982 0.18634 0.10086 0.18704 0.10173 0.18796 C 0.10295 0.18912 0.10434 0.19028 0.10538 0.19167 C 0.10711 0.19352 0.1085 0.1956 0.11006 0.19769 C 0.11076 0.19861 0.11128 0.19954 0.11197 0.20023 L 0.11562 0.20394 C 0.11788 0.20834 0.1177 0.20857 0.12118 0.2125 C 0.12204 0.21343 0.12309 0.21412 0.12395 0.21505 C 0.12586 0.21736 0.12795 0.21968 0.12951 0.22246 C 0.13055 0.22408 0.13333 0.22917 0.13506 0.23102 C 0.13593 0.23195 0.13697 0.23264 0.13784 0.23357 C 0.1434 0.23889 0.13941 0.23588 0.14531 0.23982 C 0.14774 0.24306 0.14861 0.24445 0.15173 0.24722 C 0.15451 0.24954 0.15572 0.24931 0.15816 0.25209 C 0.16024 0.2544 0.16197 0.25695 0.16371 0.25949 C 0.16441 0.26019 0.1651 0.26111 0.16562 0.26204 C 0.16649 0.26366 0.16736 0.26551 0.1684 0.2669 C 0.17378 0.27408 0.16857 0.26389 0.17395 0.27315 C 0.17534 0.27546 0.17638 0.27801 0.1776 0.28056 C 0.17829 0.28171 0.17864 0.2831 0.17951 0.28426 C 0.18038 0.28542 0.18142 0.28658 0.18229 0.28796 C 0.1842 0.29097 0.18784 0.29769 0.18784 0.29769 C 0.18819 0.29908 0.18819 0.30023 0.18871 0.30139 C 0.18923 0.30255 0.19027 0.30278 0.19062 0.30394 C 0.19409 0.31296 0.18906 0.30556 0.1934 0.31134 L 0.19531 0.31875 L 0.19618 0.32246 C 0.19652 0.32361 0.1967 0.325 0.19704 0.32616 L 0.19809 0.32871 L 0.19809 0.32871 " pathEditMode="relative" ptsTypes="AAAAAAAAAAAAAAAAAAAAAAAAAAAAAAAAAAAAAAAAAAAAAAAAAAAAA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19 0.025 L -0.01719 0.025 C -0.01789 0.03241 -0.01806 0.03658 -0.0191 0.04352 C -0.01945 0.04514 -0.0198 0.04676 -0.01997 0.04838 C -0.02032 0.05903 -0.02049 0.06968 -0.02101 0.08056 C -0.02101 0.08171 -0.02153 0.08287 -0.02188 0.08426 C -0.02275 0.08634 -0.02379 0.0882 -0.02466 0.09028 C -0.025 0.09329 -0.025 0.09607 -0.02552 0.09908 C -0.02587 0.10046 -0.02709 0.10116 -0.02743 0.10278 C -0.03264 0.1213 -0.02309 0.09468 -0.03021 0.11621 C -0.03073 0.11759 -0.0316 0.11852 -0.03212 0.11991 C -0.03282 0.12199 -0.03316 0.12408 -0.03386 0.12616 C -0.03577 0.13079 -0.03716 0.13241 -0.03855 0.13727 C -0.03907 0.13889 -0.03907 0.14051 -0.03941 0.14213 C -0.04028 0.14445 -0.0415 0.1463 -0.04219 0.14838 C -0.04341 0.15116 -0.04393 0.15417 -0.04497 0.15695 C -0.04584 0.1588 -0.04705 0.16019 -0.04775 0.16204 C -0.04861 0.16343 -0.04896 0.16528 -0.04966 0.1669 C -0.05052 0.16852 -0.05174 0.16991 -0.05243 0.17176 C -0.0533 0.17384 -0.05382 0.17593 -0.05434 0.17801 C -0.05469 0.17963 -0.05539 0.18472 -0.05608 0.18658 C -0.0573 0.18912 -0.05886 0.19144 -0.0599 0.19398 C -0.06111 0.19722 -0.06285 0.20023 -0.06355 0.20394 C -0.06424 0.20718 -0.06511 0.21042 -0.06546 0.21389 C -0.0658 0.21713 -0.06598 0.22037 -0.06632 0.22361 C -0.06667 0.22732 -0.06684 0.23102 -0.06719 0.23472 C -0.06771 0.2382 -0.06841 0.24144 -0.0691 0.24468 L -0.07101 0.25209 C -0.07136 0.25533 -0.07153 0.25857 -0.07188 0.26204 C -0.07223 0.26551 -0.0724 0.26945 -0.07275 0.27315 C -0.07344 0.27801 -0.07431 0.28287 -0.07466 0.28796 C -0.07535 0.29537 -0.07622 0.30509 -0.07657 0.3125 C -0.07778 0.33982 -0.07691 0.33218 -0.0783 0.35695 C -0.07952 0.37732 -0.07848 0.36273 -0.08021 0.37431 C -0.08056 0.37662 -0.08073 0.37917 -0.08108 0.38171 C -0.08177 0.38496 -0.08264 0.3882 -0.08299 0.39167 L -0.08386 0.39908 L -0.08386 0.39908 L -0.08386 0.39908 " pathEditMode="relative" ptsTypes="AAAAAAAAAAAAAAAAAAAAAAAAAAAAAAAAAAAAA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32 0.02917 L -0.03732 0.02917 C -0.03524 0.03148 -0.03298 0.03403 -0.0309 0.03658 C -0.03003 0.03773 -0.02882 0.03866 -0.02812 0.04028 C -0.0276 0.04121 -0.02777 0.04283 -0.02725 0.04398 C -0.02656 0.04514 -0.02534 0.04537 -0.02448 0.0463 C -0.02187 0.04954 -0.01944 0.05301 -0.01701 0.05625 L -0.01701 0.05625 C -0.01649 0.05787 -0.01614 0.05972 -0.0151 0.06111 C -0.01441 0.06227 -0.01319 0.06273 -0.01232 0.06366 C -0.01163 0.06435 -0.01111 0.06528 -0.01059 0.06621 C -0.00642 0.07292 -0.01111 0.06644 -0.00677 0.07593 C -0.0059 0.07824 -0.00416 0.07986 -0.00312 0.08218 C -0.00139 0.08565 0.00018 0.08935 0.00157 0.09329 C 0.00417 0.10047 0.00556 0.1088 0.00886 0.11551 C 0.01285 0.12338 0.01615 0.12917 0.0191 0.13773 C 0.02014 0.14097 0.02084 0.14445 0.02188 0.14769 C 0.02275 0.15047 0.02379 0.15324 0.02466 0.15625 C 0.02535 0.15903 0.0257 0.16204 0.02657 0.16482 C 0.02865 0.17269 0.02848 0.17199 0.03108 0.17732 C 0.03143 0.1794 0.03143 0.18148 0.03212 0.18334 C 0.03282 0.18565 0.03438 0.18727 0.0349 0.18959 C 0.03559 0.19306 0.03542 0.19699 0.03577 0.2007 C 0.03611 0.20533 0.03629 0.20972 0.03664 0.21435 C 0.03733 0.22246 0.0382 0.22662 0.03941 0.23519 C 0.03976 0.23727 0.04011 0.23935 0.04045 0.24144 C 0.0408 0.24398 0.04063 0.24653 0.04132 0.24885 C 0.04167 0.25 0.04271 0.25047 0.04323 0.25139 C 0.04393 0.25255 0.04462 0.25371 0.04497 0.2551 C 0.04914 0.26574 0.04549 0.26158 0.05052 0.26621 C 0.05157 0.26898 0.05226 0.27199 0.0533 0.27477 C 0.05382 0.2757 0.05469 0.27639 0.05521 0.27732 C 0.0566 0.27963 0.05799 0.2831 0.05886 0.28588 C 0.05938 0.28704 0.05938 0.28843 0.0599 0.28959 C 0.06094 0.29213 0.06355 0.29699 0.06355 0.29699 C 0.06389 0.29861 0.06407 0.30023 0.06441 0.30185 C 0.06511 0.3044 0.0658 0.30695 0.06632 0.30926 C 0.06754 0.31551 0.06684 0.31273 0.06823 0.31806 C 0.06962 0.32871 0.0691 0.32292 0.0691 0.33542 L 0.0691 0.33542 " pathEditMode="relative" ptsTypes="AAAAAAAAAAAAAAAAAAAAAAAAAAAAAAAAAAAAAA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649 0.01296 L -0.06649 0.01296 C -0.06441 0.01528 -0.0625 0.01805 -0.06007 0.02037 C -0.05938 0.02106 -0.05816 0.0206 -0.05729 0.02153 C -0.05642 0.02245 -0.05625 0.02407 -0.05556 0.02523 C -0.05469 0.02616 -0.05365 0.02685 -0.05278 0.02778 C -0.04913 0.03472 -0.05278 0.02847 -0.04531 0.03634 C -0.04427 0.03727 -0.04358 0.03912 -0.04254 0.04005 C -0.04045 0.04167 -0.03802 0.04213 -0.03611 0.04375 C -0.03194 0.04699 -0.01806 0.06088 -0.01111 0.06481 C -0.00799 0.06643 -0.00486 0.0669 -0.00174 0.06852 C 0.00746 0.07292 0.00608 0.07361 0.01493 0.07963 C 0.01753 0.08125 0.02049 0.08287 0.02326 0.08449 C 0.02569 0.08588 0.0283 0.08657 0.03056 0.08819 C 0.03351 0.09028 0.03611 0.09352 0.03889 0.0956 C 0.04705 0.10162 0.04722 0.09977 0.05556 0.10417 C 0.05903 0.10602 0.06233 0.10856 0.0658 0.11042 C 0.07187 0.11389 0.07517 0.11481 0.0816 0.11782 C 0.08403 0.11898 0.08646 0.1206 0.08889 0.12153 C 0.09167 0.12268 0.09462 0.12292 0.09722 0.12407 C 0.12708 0.13495 0.08576 0.12083 0.11302 0.13148 C 0.1158 0.13241 0.11858 0.13287 0.12135 0.1338 C 0.12396 0.13495 0.12621 0.1368 0.12882 0.1375 C 0.13142 0.13842 0.13437 0.13842 0.13715 0.13889 C 0.15694 0.14768 0.13333 0.13796 0.15469 0.14375 C 0.15781 0.14467 0.16076 0.14653 0.16389 0.14745 C 0.16736 0.14861 0.17066 0.1493 0.17413 0.15 C 0.17656 0.15046 0.17917 0.15046 0.1816 0.15116 C 0.18924 0.15324 0.19687 0.15602 0.20469 0.15856 C 0.20833 0.15972 0.21215 0.16042 0.2158 0.16227 C 0.23472 0.17153 0.21753 0.16389 0.23437 0.16967 C 0.24618 0.17384 0.25104 0.17708 0.26389 0.18565 C 0.26771 0.18819 0.27118 0.1912 0.275 0.19305 C 0.2783 0.19491 0.28177 0.19537 0.28524 0.19676 C 0.28767 0.19792 0.2901 0.19954 0.29253 0.20046 C 0.29653 0.20208 0.30069 0.20278 0.30469 0.20417 C 0.31059 0.20648 0.31632 0.20972 0.32222 0.21157 L 0.34531 0.21898 L 0.35642 0.22268 C 0.36042 0.22407 0.36458 0.225 0.36858 0.22639 C 0.3717 0.22778 0.37465 0.22917 0.37778 0.23009 C 0.38924 0.2338 0.38542 0.23171 0.39531 0.2338 C 0.40226 0.23542 0.41649 0.23981 0.42135 0.24259 C 0.42344 0.24375 0.42569 0.24467 0.42778 0.2463 C 0.43038 0.24815 0.43281 0.25023 0.43524 0.25231 C 0.43611 0.25324 0.43698 0.25417 0.43802 0.25486 C 0.43941 0.25579 0.44115 0.25625 0.44253 0.25741 C 0.44427 0.25833 0.44566 0.25972 0.44722 0.26111 C 0.44809 0.2618 0.44896 0.26296 0.45 0.26342 C 0.45087 0.26412 0.45191 0.26435 0.45278 0.26481 C 0.45399 0.26551 0.45521 0.26643 0.45642 0.26713 C 0.46146 0.27384 0.45694 0.26852 0.46302 0.27338 C 0.46493 0.275 0.46649 0.27685 0.46858 0.27824 C 0.47413 0.28241 0.47726 0.28264 0.48333 0.28565 C 0.5 0.29444 0.48368 0.28727 0.49913 0.29444 C 0.50451 0.29699 0.51024 0.29907 0.5158 0.30185 C 0.52951 0.3088 0.51806 0.30347 0.52691 0.30671 C 0.52778 0.30717 0.52865 0.30787 0.52969 0.30787 C 0.5342 0.30856 0.53889 0.3088 0.54358 0.30926 C 0.54479 0.30972 0.54601 0.31042 0.54722 0.31042 C 0.56285 0.31111 0.57865 0.31065 0.59444 0.31157 C 0.59635 0.3118 0.59826 0.31296 0.6 0.31412 L 0.60191 0.31551 L 0.60191 0.31551 " pathEditMode="relative" ptsTypes="AAAAAAAAAAAAAAAAAAAAAAAAAAAAAAAAAAAAAAAAAAAAAAAAAAAAAAAAAAAAAAAA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8 0.01527 L 0.00348 0.01527 C 0.00556 0.01713 0.00782 0.01898 0.0099 0.02129 C 0.01181 0.02361 0.01302 0.02731 0.01459 0.02986 C 0.01511 0.03078 0.01563 0.03171 0.01632 0.0324 C 0.02101 0.03773 0.02518 0.04398 0.03021 0.04838 C 0.03577 0.05347 0.04098 0.05902 0.04688 0.06319 C 0.05782 0.07106 0.0658 0.07662 0.07657 0.0868 C 0.07969 0.08958 0.08264 0.09259 0.08577 0.09537 C 0.09046 0.0993 0.09514 0.10277 0.09966 0.10648 C 0.10191 0.1081 0.10417 0.10949 0.10625 0.11134 C 0.10868 0.11389 0.11129 0.1162 0.11355 0.11875 C 0.1165 0.12199 0.1191 0.12546 0.12188 0.1287 C 0.12466 0.13171 0.12761 0.13426 0.13021 0.13727 C 0.13629 0.14421 0.14202 0.15139 0.14792 0.15833 C 0.15122 0.1625 0.15452 0.16666 0.15799 0.1706 C 0.16146 0.17453 0.16528 0.17731 0.16823 0.18171 C 0.17344 0.18935 0.17917 0.19838 0.1849 0.20532 C 0.18785 0.20879 0.19115 0.21157 0.19427 0.21504 C 0.19653 0.21782 0.19844 0.22106 0.2007 0.22361 C 0.20434 0.22801 0.20799 0.23194 0.21181 0.23611 C 0.21302 0.23727 0.21459 0.23819 0.21546 0.23981 C 0.2165 0.24143 0.21719 0.24305 0.21823 0.24467 C 0.2198 0.24699 0.22188 0.24838 0.22292 0.25092 C 0.22344 0.25254 0.22396 0.25439 0.22483 0.25578 C 0.22709 0.25995 0.23021 0.26227 0.23316 0.26574 C 0.24115 0.27523 0.23351 0.26643 0.23872 0.2743 C 0.24219 0.27986 0.24271 0.27916 0.24705 0.28426 C 0.24792 0.28541 0.24879 0.28657 0.24983 0.28796 C 0.25157 0.29514 0.24931 0.28842 0.25348 0.29398 C 0.25434 0.29514 0.25469 0.29652 0.25539 0.29768 C 0.25608 0.29907 0.2573 0.30023 0.25816 0.30139 C 0.26389 0.31088 0.25643 0.30046 0.26181 0.30764 C 0.26667 0.32083 0.26042 0.30694 0.2665 0.31389 C 0.26789 0.31551 0.26875 0.31805 0.27014 0.3199 C 0.27153 0.32176 0.27327 0.32314 0.27483 0.325 C 0.27674 0.32731 0.27848 0.32986 0.28039 0.3324 C 0.2816 0.33402 0.28299 0.33541 0.28403 0.33727 C 0.28473 0.33842 0.28525 0.33981 0.28594 0.34097 C 0.2882 0.34467 0.2875 0.34236 0.29046 0.34583 C 0.29844 0.35486 0.29063 0.34768 0.29705 0.35324 C 0.3007 0.36319 0.29688 0.35439 0.3007 0.36064 C 0.30139 0.3618 0.30174 0.36342 0.30261 0.36435 C 0.30816 0.37176 0.30243 0.35995 0.30903 0.37176 C 0.31424 0.38125 0.30903 0.37268 0.31546 0.38055 C 0.31719 0.3824 0.31841 0.38495 0.32014 0.38657 C 0.32101 0.3875 0.32205 0.38819 0.32292 0.38912 C 0.32639 0.39259 0.32917 0.39768 0.33316 0.40023 C 0.3349 0.40139 0.33681 0.40277 0.33872 0.40393 C 0.34254 0.40625 0.34046 0.40393 0.34236 0.40648 L 0.34341 0.40648 " pathEditMode="relative" ptsTypes="AAAAAAAAAAAAAAAAAAAAAAAAAAAAAAAAAAAAAAAAAAAAAAAAAAA">
                                      <p:cBhvr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42 0.01922 L -0.03142 0.01922 C -4.72222E-6 0.18079 -0.02725 0.04792 0.01007 0.21158 C 0.01129 0.2169 0.01181 0.22246 0.01285 0.22778 C 0.02049 0.26273 0.0283 0.29769 0.03612 0.33264 C 0.03785 0.34908 0.03577 0.3338 0.03889 0.34861 C 0.03924 0.3507 0.03941 0.35278 0.03976 0.35486 C 0.03994 0.35602 0.04046 0.35718 0.04063 0.35857 C 0.04098 0.36019 0.04185 0.3676 0.04254 0.36968 C 0.04827 0.38843 0.05157 0.39908 0.05921 0.41528 C 0.0625 0.42222 0.06459 0.42431 0.06754 0.4301 C 0.07153 0.43797 0.07691 0.44491 0.07952 0.45371 L 0.08612 0.47454 C 0.08577 0.48079 0.08577 0.48704 0.08507 0.49306 C 0.0849 0.49537 0.08386 0.49722 0.08334 0.49931 C 0.08282 0.50093 0.08264 0.50255 0.0823 0.50417 C 0.08039 0.51227 0.08039 0.51158 0.07865 0.51644 L 0.07865 0.51644 " pathEditMode="relative" ptsTypes="AAAAAAAAAAAAAAAAAA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7" grpId="0"/>
      <p:bldP spid="17" grpId="0"/>
      <p:bldP spid="18" grpId="0"/>
      <p:bldP spid="19" grpId="0"/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02932" y="344818"/>
            <a:ext cx="5976664" cy="4086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Kristen ITC" pitchFamily="66" charset="0"/>
              </a:rPr>
              <a:t>LES CLASSES DE MOTS</a:t>
            </a:r>
          </a:p>
        </p:txBody>
      </p:sp>
      <p:pic>
        <p:nvPicPr>
          <p:cNvPr id="3" name="Image 69" descr="déterminant_couleu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4"/>
            <a:ext cx="927033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76" descr="nom_couleu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556792"/>
            <a:ext cx="1080120" cy="1131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77" descr="adjectif_couleu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147" y="1474908"/>
            <a:ext cx="978781" cy="1266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311" y="1551326"/>
            <a:ext cx="1037745" cy="1140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Image 102" descr="pronom_perso-couleu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551325"/>
            <a:ext cx="964198" cy="119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605" descr="prepo_couleu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1"/>
          <a:stretch>
            <a:fillRect/>
          </a:stretch>
        </p:blipFill>
        <p:spPr bwMode="auto">
          <a:xfrm>
            <a:off x="6732240" y="1550937"/>
            <a:ext cx="792088" cy="131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899593" y="3185741"/>
            <a:ext cx="223224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Cette petite bête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563888" y="3213622"/>
            <a:ext cx="3254953" cy="461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La forêt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797926" y="4428652"/>
            <a:ext cx="3254953" cy="461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Aveline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663242" y="4464267"/>
            <a:ext cx="3254953" cy="461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La cour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652120" y="4464267"/>
            <a:ext cx="3254953" cy="461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tu</a:t>
            </a:r>
          </a:p>
        </p:txBody>
      </p:sp>
      <p:pic>
        <p:nvPicPr>
          <p:cNvPr id="14" name="Image 69" descr="déterminant_couleu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629179"/>
            <a:ext cx="551978" cy="643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 69" descr="déterminant_couleu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901" y="3629179"/>
            <a:ext cx="551978" cy="643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Image 69" descr="déterminant_couleu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155" y="4982460"/>
            <a:ext cx="551978" cy="643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 76" descr="nom_couleu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068" y="3616040"/>
            <a:ext cx="592447" cy="620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age 76" descr="nom_couleu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5208" y="3613380"/>
            <a:ext cx="592447" cy="620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age 76" descr="nom_couleu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860" y="4961740"/>
            <a:ext cx="592447" cy="620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539" y="4926125"/>
            <a:ext cx="8001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Image 102" descr="pronom_perso-couleur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1709" y="4987380"/>
            <a:ext cx="482099" cy="595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Image 77" descr="adjectif_couleu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91" y="3592093"/>
            <a:ext cx="530234" cy="68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Nuage 22"/>
          <p:cNvSpPr/>
          <p:nvPr/>
        </p:nvSpPr>
        <p:spPr>
          <a:xfrm>
            <a:off x="6732240" y="152738"/>
            <a:ext cx="2016224" cy="818328"/>
          </a:xfrm>
          <a:prstGeom prst="cloud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Jokerman" panose="04090605060D06020702" pitchFamily="82" charset="0"/>
              </a:rPr>
              <a:t>Aveline et le dindon</a:t>
            </a:r>
          </a:p>
        </p:txBody>
      </p:sp>
    </p:spTree>
    <p:extLst>
      <p:ext uri="{BB962C8B-B14F-4D97-AF65-F5344CB8AC3E}">
        <p14:creationId xmlns:p14="http://schemas.microsoft.com/office/powerpoint/2010/main" val="84999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5536" y="260648"/>
            <a:ext cx="813690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Aveline et le dindon</a:t>
            </a:r>
            <a:endParaRPr lang="fr-FR" dirty="0"/>
          </a:p>
          <a:p>
            <a:r>
              <a:rPr lang="fr-FR" dirty="0"/>
              <a:t> </a:t>
            </a:r>
          </a:p>
          <a:p>
            <a:pPr>
              <a:lnSpc>
                <a:spcPct val="200000"/>
              </a:lnSpc>
            </a:pPr>
            <a:r>
              <a:rPr lang="fr-FR" dirty="0"/>
              <a:t>Un jour, Aveline cueille des fraises sauvages dans la Forêt des Pins lorsqu’un petit animal à plumes, un </a:t>
            </a:r>
            <a:r>
              <a:rPr lang="fr-FR" dirty="0" err="1"/>
              <a:t>dindonnet</a:t>
            </a:r>
            <a:r>
              <a:rPr lang="fr-FR" dirty="0"/>
              <a:t> avec son cou tout déplumé, un sac à puces, saute dans son panier et écrase les fraises comme un forcené. </a:t>
            </a:r>
            <a:r>
              <a:rPr lang="fr-FR" b="1" dirty="0"/>
              <a:t>Elle</a:t>
            </a:r>
            <a:r>
              <a:rPr lang="fr-FR" dirty="0"/>
              <a:t> tente de </a:t>
            </a:r>
            <a:r>
              <a:rPr lang="fr-FR" b="1" dirty="0"/>
              <a:t>l’</a:t>
            </a:r>
            <a:r>
              <a:rPr lang="fr-FR" dirty="0"/>
              <a:t>écarter. Peine perdue, il ne part pas ! Elle le ramène à la maison, perché sur son épaule. </a:t>
            </a:r>
          </a:p>
          <a:p>
            <a:pPr>
              <a:lnSpc>
                <a:spcPct val="200000"/>
              </a:lnSpc>
            </a:pPr>
            <a:r>
              <a:rPr lang="fr-FR" dirty="0"/>
              <a:t>Sa mère pousse de hauts cris. </a:t>
            </a:r>
            <a:r>
              <a:rPr lang="fr-FR" dirty="0">
                <a:highlight>
                  <a:srgbClr val="00FFFF"/>
                </a:highlight>
              </a:rPr>
              <a:t>« Cette bête à plumes est un </a:t>
            </a:r>
            <a:r>
              <a:rPr lang="fr-FR" dirty="0" err="1">
                <a:highlight>
                  <a:srgbClr val="00FFFF"/>
                </a:highlight>
              </a:rPr>
              <a:t>wanga</a:t>
            </a:r>
            <a:r>
              <a:rPr lang="fr-FR" dirty="0">
                <a:highlight>
                  <a:srgbClr val="00FFFF"/>
                </a:highlight>
              </a:rPr>
              <a:t> ! Ma fille, demain matin avant le lever du jour, tu </a:t>
            </a:r>
            <a:r>
              <a:rPr lang="fr-FR" b="1" dirty="0">
                <a:solidFill>
                  <a:srgbClr val="FF0000"/>
                </a:solidFill>
                <a:highlight>
                  <a:srgbClr val="00FFFF"/>
                </a:highlight>
              </a:rPr>
              <a:t>ramèneras</a:t>
            </a:r>
            <a:r>
              <a:rPr lang="fr-FR" dirty="0">
                <a:highlight>
                  <a:srgbClr val="00FFFF"/>
                </a:highlight>
              </a:rPr>
              <a:t> cette bête dans la forêt. Ce soir, qu’</a:t>
            </a:r>
            <a:r>
              <a:rPr lang="fr-FR" b="1" dirty="0">
                <a:highlight>
                  <a:srgbClr val="00FFFF"/>
                </a:highlight>
              </a:rPr>
              <a:t>elle</a:t>
            </a:r>
            <a:r>
              <a:rPr lang="fr-FR" dirty="0">
                <a:highlight>
                  <a:srgbClr val="00FFFF"/>
                </a:highlight>
              </a:rPr>
              <a:t> dorme dans la cour. Et fais ce que </a:t>
            </a:r>
            <a:r>
              <a:rPr lang="fr-FR" b="1" dirty="0">
                <a:highlight>
                  <a:srgbClr val="00FFFF"/>
                </a:highlight>
              </a:rPr>
              <a:t>je te</a:t>
            </a:r>
            <a:r>
              <a:rPr lang="fr-FR" dirty="0">
                <a:highlight>
                  <a:srgbClr val="00FFFF"/>
                </a:highlight>
              </a:rPr>
              <a:t> dis. »</a:t>
            </a:r>
          </a:p>
          <a:p>
            <a:pPr>
              <a:lnSpc>
                <a:spcPct val="200000"/>
              </a:lnSpc>
            </a:pPr>
            <a:r>
              <a:rPr lang="fr-FR" dirty="0"/>
              <a:t>Mais la petite bête à plumes, le </a:t>
            </a:r>
            <a:r>
              <a:rPr lang="fr-FR" dirty="0" err="1"/>
              <a:t>dindonnet</a:t>
            </a:r>
            <a:r>
              <a:rPr lang="fr-FR" dirty="0"/>
              <a:t>, le sac à puces, ne l’entend pas de cette oreille. Il rechigne et chante qu’</a:t>
            </a:r>
            <a:r>
              <a:rPr lang="fr-FR" b="1" dirty="0"/>
              <a:t>il</a:t>
            </a:r>
            <a:r>
              <a:rPr lang="fr-FR" dirty="0"/>
              <a:t> ne peut pas dormir tout seul dans la cour.</a:t>
            </a:r>
          </a:p>
          <a:p>
            <a:endParaRPr lang="fr-FR" dirty="0"/>
          </a:p>
        </p:txBody>
      </p:sp>
      <p:sp>
        <p:nvSpPr>
          <p:cNvPr id="3" name="Rectangle : coins arrondis 2"/>
          <p:cNvSpPr/>
          <p:nvPr/>
        </p:nvSpPr>
        <p:spPr>
          <a:xfrm>
            <a:off x="5076056" y="4293096"/>
            <a:ext cx="2880320" cy="5040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C’est la mère qui parle</a:t>
            </a:r>
          </a:p>
        </p:txBody>
      </p:sp>
      <p:sp>
        <p:nvSpPr>
          <p:cNvPr id="4" name="Rectangle : coins arrondis 3"/>
          <p:cNvSpPr/>
          <p:nvPr/>
        </p:nvSpPr>
        <p:spPr>
          <a:xfrm>
            <a:off x="3131840" y="260648"/>
            <a:ext cx="3528392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Les verbes sont au présent</a:t>
            </a:r>
          </a:p>
        </p:txBody>
      </p:sp>
      <p:sp>
        <p:nvSpPr>
          <p:cNvPr id="5" name="Rectangle : coins arrondis 4"/>
          <p:cNvSpPr/>
          <p:nvPr/>
        </p:nvSpPr>
        <p:spPr>
          <a:xfrm>
            <a:off x="3381347" y="4077072"/>
            <a:ext cx="974629" cy="2880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futur</a:t>
            </a:r>
          </a:p>
        </p:txBody>
      </p:sp>
      <p:sp>
        <p:nvSpPr>
          <p:cNvPr id="6" name="Nuage 5"/>
          <p:cNvSpPr/>
          <p:nvPr/>
        </p:nvSpPr>
        <p:spPr>
          <a:xfrm>
            <a:off x="6948264" y="162400"/>
            <a:ext cx="2016224" cy="818328"/>
          </a:xfrm>
          <a:prstGeom prst="cloud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Jokerman" panose="04090605060D06020702" pitchFamily="82" charset="0"/>
              </a:rPr>
              <a:t>Aveline et le dindon</a:t>
            </a:r>
          </a:p>
        </p:txBody>
      </p:sp>
    </p:spTree>
    <p:extLst>
      <p:ext uri="{BB962C8B-B14F-4D97-AF65-F5344CB8AC3E}">
        <p14:creationId xmlns:p14="http://schemas.microsoft.com/office/powerpoint/2010/main" val="295887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oneTexte 31"/>
          <p:cNvSpPr txBox="1"/>
          <p:nvPr/>
        </p:nvSpPr>
        <p:spPr>
          <a:xfrm>
            <a:off x="56049" y="0"/>
            <a:ext cx="87788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Aveline et le dindon</a:t>
            </a:r>
            <a:endParaRPr lang="fr-FR" dirty="0"/>
          </a:p>
          <a:p>
            <a:r>
              <a:rPr lang="fr-FR" dirty="0"/>
              <a:t> Un jour, Aveline cueille des fraises sauvages dans la Forêt des Pins lorsqu’un petit animal à plumes, un </a:t>
            </a:r>
            <a:r>
              <a:rPr lang="fr-FR" dirty="0" err="1"/>
              <a:t>dindonnet</a:t>
            </a:r>
            <a:r>
              <a:rPr lang="fr-FR" dirty="0"/>
              <a:t> avec son cou tout déplumé, un sac à puces, saute dans son panier et écrase les fraises comme un forcené. </a:t>
            </a:r>
            <a:r>
              <a:rPr lang="fr-FR" b="1" dirty="0"/>
              <a:t>Elle</a:t>
            </a:r>
            <a:r>
              <a:rPr lang="fr-FR" dirty="0"/>
              <a:t> tente de </a:t>
            </a:r>
            <a:r>
              <a:rPr lang="fr-FR" b="1" dirty="0"/>
              <a:t>l’</a:t>
            </a:r>
            <a:r>
              <a:rPr lang="fr-FR" dirty="0"/>
              <a:t>écarter. Peine perdue, il ne part pas ! Elle le ramène à la maison, perché sur son épaule. </a:t>
            </a:r>
          </a:p>
          <a:p>
            <a:r>
              <a:rPr lang="fr-FR" dirty="0"/>
              <a:t>Sa mère pousse de hauts cris. « Cette bête à plumes est un </a:t>
            </a:r>
            <a:r>
              <a:rPr lang="fr-FR" dirty="0" err="1"/>
              <a:t>wanga</a:t>
            </a:r>
            <a:r>
              <a:rPr lang="fr-FR" dirty="0"/>
              <a:t> ! Ma fille, demain matin avant le lever du jour, tu ramèneras cette bête dans la forêt. Ce soir, qu’</a:t>
            </a:r>
            <a:r>
              <a:rPr lang="fr-FR" b="1" dirty="0"/>
              <a:t>elle</a:t>
            </a:r>
            <a:r>
              <a:rPr lang="fr-FR" dirty="0"/>
              <a:t> dorme dans la cour. Et fais ce que </a:t>
            </a:r>
            <a:r>
              <a:rPr lang="fr-FR" b="1" dirty="0"/>
              <a:t>je te</a:t>
            </a:r>
            <a:r>
              <a:rPr lang="fr-FR" dirty="0"/>
              <a:t> dis. »</a:t>
            </a:r>
          </a:p>
          <a:p>
            <a:r>
              <a:rPr lang="fr-FR" dirty="0"/>
              <a:t>Mais la petite bête à plumes, le </a:t>
            </a:r>
            <a:r>
              <a:rPr lang="fr-FR" dirty="0" err="1"/>
              <a:t>dindonnet</a:t>
            </a:r>
            <a:r>
              <a:rPr lang="fr-FR" dirty="0"/>
              <a:t>, le sac à puces, ne l’entend pas de cette oreille. Il rechigne et chante qu’</a:t>
            </a:r>
            <a:r>
              <a:rPr lang="fr-FR" b="1" dirty="0"/>
              <a:t>il</a:t>
            </a:r>
            <a:r>
              <a:rPr lang="fr-FR" dirty="0"/>
              <a:t> ne peut pas dormir tout seul dans la cour.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91782" y="3072111"/>
            <a:ext cx="983874" cy="338554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cueillait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820490" y="3072111"/>
            <a:ext cx="1051038" cy="338554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a sauté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116020" y="3061787"/>
            <a:ext cx="1468171" cy="338554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a écrasé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541446" y="3116397"/>
            <a:ext cx="1596873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Elle a tenté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217418" y="3141351"/>
            <a:ext cx="1810966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Il ne partait pas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953687" y="3654416"/>
            <a:ext cx="2036925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Sa mère a poussé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71287" y="3576336"/>
            <a:ext cx="2208737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Elle l’a ramené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508104" y="3678804"/>
            <a:ext cx="2160240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Il ne l’entendait pas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111195" y="3988228"/>
            <a:ext cx="1632876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Il a rechigné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136537" y="4118300"/>
            <a:ext cx="1118780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Il a chanté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788024" y="4066492"/>
            <a:ext cx="2232248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Il ne pouvait pas</a:t>
            </a:r>
          </a:p>
        </p:txBody>
      </p:sp>
      <p:sp>
        <p:nvSpPr>
          <p:cNvPr id="25" name="Nuage 24"/>
          <p:cNvSpPr/>
          <p:nvPr/>
        </p:nvSpPr>
        <p:spPr>
          <a:xfrm>
            <a:off x="7020272" y="5877272"/>
            <a:ext cx="2016224" cy="818328"/>
          </a:xfrm>
          <a:prstGeom prst="cloud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Jokerman" panose="04090605060D06020702" pitchFamily="82" charset="0"/>
              </a:rPr>
              <a:t>Aveline et le dindon</a:t>
            </a:r>
          </a:p>
        </p:txBody>
      </p:sp>
    </p:spTree>
    <p:extLst>
      <p:ext uri="{BB962C8B-B14F-4D97-AF65-F5344CB8AC3E}">
        <p14:creationId xmlns:p14="http://schemas.microsoft.com/office/powerpoint/2010/main" val="343231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188640"/>
            <a:ext cx="79928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COLLECTES</a:t>
            </a:r>
          </a:p>
          <a:p>
            <a:endParaRPr lang="fr-FR" b="1" dirty="0">
              <a:solidFill>
                <a:srgbClr val="FF0000"/>
              </a:solidFill>
            </a:endParaRPr>
          </a:p>
          <a:p>
            <a:r>
              <a:rPr lang="fr-FR" b="1" dirty="0">
                <a:solidFill>
                  <a:srgbClr val="FF0000"/>
                </a:solidFill>
              </a:rPr>
              <a:t>PASSE COMPOSE 1</a:t>
            </a:r>
          </a:p>
          <a:p>
            <a:r>
              <a:rPr lang="fr-FR" dirty="0"/>
              <a:t> </a:t>
            </a:r>
          </a:p>
          <a:p>
            <a:r>
              <a:rPr lang="fr-FR" b="1" dirty="0"/>
              <a:t>Une petite bête à plumes </a:t>
            </a:r>
            <a:r>
              <a:rPr lang="fr-FR" b="1" dirty="0">
                <a:solidFill>
                  <a:srgbClr val="FF0000"/>
                </a:solidFill>
              </a:rPr>
              <a:t>a sauté </a:t>
            </a:r>
            <a:r>
              <a:rPr lang="fr-FR" b="1" dirty="0"/>
              <a:t>dans son panier et </a:t>
            </a:r>
            <a:r>
              <a:rPr lang="fr-FR" b="1" dirty="0">
                <a:solidFill>
                  <a:srgbClr val="FF0000"/>
                </a:solidFill>
              </a:rPr>
              <a:t>a écrasé </a:t>
            </a:r>
            <a:r>
              <a:rPr lang="fr-FR" b="1" dirty="0"/>
              <a:t>les fraises comme un forcené.</a:t>
            </a:r>
            <a:endParaRPr lang="fr-FR" dirty="0"/>
          </a:p>
          <a:p>
            <a:r>
              <a:rPr lang="fr-FR" b="1" dirty="0"/>
              <a:t>Elle </a:t>
            </a:r>
            <a:r>
              <a:rPr lang="fr-FR" b="1" dirty="0">
                <a:solidFill>
                  <a:srgbClr val="FF0000"/>
                </a:solidFill>
              </a:rPr>
              <a:t>a tenté </a:t>
            </a:r>
            <a:r>
              <a:rPr lang="fr-FR" b="1" dirty="0"/>
              <a:t>de l’écarter.</a:t>
            </a:r>
            <a:endParaRPr lang="fr-FR" dirty="0"/>
          </a:p>
          <a:p>
            <a:r>
              <a:rPr lang="fr-FR" b="1" dirty="0"/>
              <a:t>Sa mère </a:t>
            </a:r>
            <a:r>
              <a:rPr lang="fr-FR" b="1" dirty="0">
                <a:solidFill>
                  <a:srgbClr val="FF0000"/>
                </a:solidFill>
              </a:rPr>
              <a:t>a poussé </a:t>
            </a:r>
            <a:r>
              <a:rPr lang="fr-FR" b="1" dirty="0"/>
              <a:t>de hauts cris.</a:t>
            </a:r>
            <a:endParaRPr lang="fr-FR" dirty="0"/>
          </a:p>
          <a:p>
            <a:r>
              <a:rPr lang="fr-FR" b="1" dirty="0">
                <a:sym typeface="Wingdings" panose="05000000000000000000" pitchFamily="2" charset="2"/>
              </a:rPr>
              <a:t></a:t>
            </a:r>
            <a:r>
              <a:rPr lang="fr-FR" b="1" dirty="0"/>
              <a:t>-----------------------------------------------------------------------------------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1382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Ellipse 46"/>
          <p:cNvSpPr/>
          <p:nvPr/>
        </p:nvSpPr>
        <p:spPr>
          <a:xfrm>
            <a:off x="5181125" y="5401321"/>
            <a:ext cx="400621" cy="45986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3653328" y="5503566"/>
            <a:ext cx="342608" cy="34023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en arc 6"/>
          <p:cNvCxnSpPr/>
          <p:nvPr/>
        </p:nvCxnSpPr>
        <p:spPr>
          <a:xfrm rot="5400000">
            <a:off x="3304978" y="2922219"/>
            <a:ext cx="753280" cy="40429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à coins arrondis 2"/>
          <p:cNvSpPr/>
          <p:nvPr/>
        </p:nvSpPr>
        <p:spPr>
          <a:xfrm>
            <a:off x="3763075" y="1549667"/>
            <a:ext cx="2376264" cy="90282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LES PHRASES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213941" y="3339506"/>
            <a:ext cx="3162831" cy="4086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Kristen ITC" pitchFamily="66" charset="0"/>
              </a:rPr>
              <a:t>Qui donnent des ordres</a:t>
            </a:r>
          </a:p>
        </p:txBody>
      </p:sp>
      <p:sp>
        <p:nvSpPr>
          <p:cNvPr id="42" name="Nuage 41"/>
          <p:cNvSpPr/>
          <p:nvPr/>
        </p:nvSpPr>
        <p:spPr>
          <a:xfrm>
            <a:off x="3836769" y="2585052"/>
            <a:ext cx="2016224" cy="818328"/>
          </a:xfrm>
          <a:prstGeom prst="cloud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Jokerman" panose="04090605060D06020702" pitchFamily="82" charset="0"/>
              </a:rPr>
              <a:t>Aveline et le dindon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189937" y="393021"/>
            <a:ext cx="2219182" cy="4086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Kristen ITC" pitchFamily="66" charset="0"/>
              </a:rPr>
              <a:t>exclamatives !</a:t>
            </a:r>
          </a:p>
        </p:txBody>
      </p:sp>
      <p:cxnSp>
        <p:nvCxnSpPr>
          <p:cNvPr id="40" name="Connecteur en arc 39"/>
          <p:cNvCxnSpPr/>
          <p:nvPr/>
        </p:nvCxnSpPr>
        <p:spPr>
          <a:xfrm rot="16200000" flipV="1">
            <a:off x="2191375" y="899082"/>
            <a:ext cx="1569668" cy="141692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0" y="953534"/>
            <a:ext cx="25301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Peine perdue, il ne part pas!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33264" y="3692732"/>
            <a:ext cx="646687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Ma fille, demain matin avant le lever du jour, tu ramèneras cette bête où tu l’as trouvée.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Ce soir, qu’elle dorme dans la cour.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Et fais ce que je te dis.</a:t>
            </a:r>
          </a:p>
          <a:p>
            <a:pPr>
              <a:lnSpc>
                <a:spcPct val="150000"/>
              </a:lnSpc>
            </a:pP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58419" y="2289185"/>
            <a:ext cx="3343317" cy="877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Cette bête à plumes est un </a:t>
            </a:r>
            <a:r>
              <a:rPr lang="fr-FR" dirty="0" err="1">
                <a:latin typeface="Comic Sans MS" panose="030F0702030302020204" pitchFamily="66" charset="0"/>
              </a:rPr>
              <a:t>wanga</a:t>
            </a:r>
            <a:r>
              <a:rPr lang="fr-FR" dirty="0">
                <a:latin typeface="Comic Sans MS" panose="030F0702030302020204" pitchFamily="66" charset="0"/>
              </a:rPr>
              <a:t>!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178258" y="5878580"/>
            <a:ext cx="3961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Il ne partait pas!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Il ne pouvait pas dormir tout seul.</a:t>
            </a:r>
          </a:p>
        </p:txBody>
      </p:sp>
      <p:pic>
        <p:nvPicPr>
          <p:cNvPr id="12" name="Image 11" descr="Submitted by Dorrie Scott on Fri, 01/22/2010 - 1:08pm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479" y="145719"/>
            <a:ext cx="792087" cy="903229"/>
          </a:xfrm>
          <a:prstGeom prst="rect">
            <a:avLst/>
          </a:prstGeom>
        </p:spPr>
      </p:pic>
      <p:cxnSp>
        <p:nvCxnSpPr>
          <p:cNvPr id="17" name="Connecteur en arc 6"/>
          <p:cNvCxnSpPr>
            <a:endCxn id="20" idx="2"/>
          </p:cNvCxnSpPr>
          <p:nvPr/>
        </p:nvCxnSpPr>
        <p:spPr>
          <a:xfrm flipV="1">
            <a:off x="4222340" y="971920"/>
            <a:ext cx="789328" cy="538693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3430252" y="256831"/>
            <a:ext cx="3162831" cy="71508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Kristen ITC" pitchFamily="66" charset="0"/>
              </a:rPr>
              <a:t>DES SIGNES DE PONCTUATION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32240" y="-204834"/>
            <a:ext cx="3690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.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6535710" y="496433"/>
            <a:ext cx="2227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dirty="0">
                <a:latin typeface="Chinacat" panose="00000400000000000000" pitchFamily="2" charset="0"/>
              </a:rPr>
              <a:t> Pour finir une phrase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48555" y="587283"/>
            <a:ext cx="362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,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6593745" y="1147012"/>
            <a:ext cx="23707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dirty="0">
                <a:latin typeface="Chinacat" panose="00000400000000000000" pitchFamily="2" charset="0"/>
              </a:rPr>
              <a:t> après les groupes supprimables, une énumération, deux actions successives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7100077" y="2747725"/>
            <a:ext cx="17203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dirty="0">
                <a:latin typeface="Chinacat" panose="00000400000000000000" pitchFamily="2" charset="0"/>
              </a:rPr>
              <a:t> pour rapporter des paroles, introduire un dialogue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76490" y="2492758"/>
            <a:ext cx="12458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«  »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944338" y="4185669"/>
            <a:ext cx="410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!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7460648" y="4368252"/>
            <a:ext cx="15828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dirty="0">
                <a:latin typeface="Chinacat" panose="00000400000000000000" pitchFamily="2" charset="0"/>
              </a:rPr>
              <a:t> pour exprimer des sentiments forts</a:t>
            </a: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320" y="1327802"/>
            <a:ext cx="1124974" cy="714079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735" y="2282679"/>
            <a:ext cx="735910" cy="735910"/>
          </a:xfrm>
          <a:prstGeom prst="rect">
            <a:avLst/>
          </a:prstGeom>
        </p:spPr>
      </p:pic>
      <p:sp>
        <p:nvSpPr>
          <p:cNvPr id="41" name="ZoneTexte 40"/>
          <p:cNvSpPr txBox="1"/>
          <p:nvPr/>
        </p:nvSpPr>
        <p:spPr>
          <a:xfrm>
            <a:off x="58419" y="5503566"/>
            <a:ext cx="3162831" cy="4086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Kristen ITC" pitchFamily="66" charset="0"/>
              </a:rPr>
              <a:t>Négatives</a:t>
            </a:r>
          </a:p>
        </p:txBody>
      </p:sp>
      <p:pic>
        <p:nvPicPr>
          <p:cNvPr id="19" name="Image 18" descr="Smiley Clem Magicien by Justin Ternet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878" y="5297669"/>
            <a:ext cx="821891" cy="822923"/>
          </a:xfrm>
          <a:prstGeom prst="rect">
            <a:avLst/>
          </a:prstGeom>
        </p:spPr>
      </p:pic>
      <p:sp>
        <p:nvSpPr>
          <p:cNvPr id="43" name="ZoneTexte 42"/>
          <p:cNvSpPr txBox="1"/>
          <p:nvPr/>
        </p:nvSpPr>
        <p:spPr>
          <a:xfrm>
            <a:off x="4222340" y="5889876"/>
            <a:ext cx="38569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Il partait.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Il pouvait dormir tout seul.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3608319" y="5014582"/>
            <a:ext cx="34081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Mais la petite bête à plumes…. ne l’entendait pas comme ça.</a:t>
            </a:r>
          </a:p>
        </p:txBody>
      </p:sp>
    </p:spTree>
    <p:extLst>
      <p:ext uri="{BB962C8B-B14F-4D97-AF65-F5344CB8AC3E}">
        <p14:creationId xmlns:p14="http://schemas.microsoft.com/office/powerpoint/2010/main" val="424037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25" grpId="0" animBg="1"/>
      <p:bldP spid="58" grpId="0" animBg="1"/>
      <p:bldP spid="49" grpId="0" animBg="1"/>
      <p:bldP spid="44" grpId="0"/>
      <p:bldP spid="45" grpId="0"/>
      <p:bldP spid="55" grpId="0"/>
      <p:bldP spid="56" grpId="0"/>
      <p:bldP spid="20" grpId="0" animBg="1"/>
      <p:bldP spid="11" grpId="0"/>
      <p:bldP spid="26" grpId="0"/>
      <p:bldP spid="13" grpId="0"/>
      <p:bldP spid="28" grpId="0"/>
      <p:bldP spid="29" grpId="0"/>
      <p:bldP spid="14" grpId="0"/>
      <p:bldP spid="15" grpId="0"/>
      <p:bldP spid="32" grpId="0"/>
      <p:bldP spid="41" grpId="0" animBg="1"/>
      <p:bldP spid="43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 : coins arrondis 19"/>
          <p:cNvSpPr/>
          <p:nvPr/>
        </p:nvSpPr>
        <p:spPr>
          <a:xfrm>
            <a:off x="6012160" y="4388390"/>
            <a:ext cx="1152128" cy="31822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 : coins arrondis 18"/>
          <p:cNvSpPr/>
          <p:nvPr/>
        </p:nvSpPr>
        <p:spPr>
          <a:xfrm>
            <a:off x="1187624" y="3538848"/>
            <a:ext cx="1152128" cy="31822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 : coins arrondis 2"/>
          <p:cNvSpPr/>
          <p:nvPr/>
        </p:nvSpPr>
        <p:spPr>
          <a:xfrm>
            <a:off x="6084168" y="2708920"/>
            <a:ext cx="1152128" cy="31822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3275856" y="122853"/>
            <a:ext cx="1944215" cy="71508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Kristen ITC" pitchFamily="66" charset="0"/>
              </a:rPr>
              <a:t>Composer une phrase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675762" y="1074181"/>
            <a:ext cx="1528086" cy="5107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le dindon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16352" y="1846616"/>
            <a:ext cx="1559410" cy="5107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ramènera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16352" y="2630190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Demain matin, avant le lever du jour, Aveline ramènera le dindon au cou tout déplumé dans la forêt.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69512" y="1095899"/>
            <a:ext cx="1478152" cy="48906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Aveline 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8386" y="3461187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Aveline ramènera demain matin, avant le lever du jour, dans la forêt, le dindon au cou tout déplumé.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359623" y="1090798"/>
            <a:ext cx="2004465" cy="5107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demain matin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519863" y="1090798"/>
            <a:ext cx="1860449" cy="5107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dans la forêt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8386" y="4316408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Avant le lever du jour, demain matin, Aveline ramènera le dindon au cou tout déplumé.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865603" y="1836207"/>
            <a:ext cx="3612375" cy="5107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au cou tout déplumé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574125" y="1814074"/>
            <a:ext cx="2886308" cy="5107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avant le lever du jour</a:t>
            </a: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5148064" y="3027144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179512" y="3857072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5084224" y="4731906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Nuage 23"/>
          <p:cNvSpPr/>
          <p:nvPr/>
        </p:nvSpPr>
        <p:spPr>
          <a:xfrm>
            <a:off x="6948264" y="93337"/>
            <a:ext cx="2016224" cy="818328"/>
          </a:xfrm>
          <a:prstGeom prst="cloud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Jokerman" panose="04090605060D06020702" pitchFamily="82" charset="0"/>
              </a:rPr>
              <a:t>Aveline et le dindon</a:t>
            </a:r>
          </a:p>
        </p:txBody>
      </p:sp>
    </p:spTree>
    <p:extLst>
      <p:ext uri="{BB962C8B-B14F-4D97-AF65-F5344CB8AC3E}">
        <p14:creationId xmlns:p14="http://schemas.microsoft.com/office/powerpoint/2010/main" val="241214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animBg="1"/>
      <p:bldP spid="3" grpId="0" animBg="1"/>
      <p:bldP spid="16" grpId="0"/>
      <p:bldP spid="18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4197" y="2034921"/>
            <a:ext cx="8991802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Un </a:t>
            </a:r>
            <a:r>
              <a:rPr lang="fr-FR" sz="2400" spc="130" dirty="0" err="1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dindonnet</a:t>
            </a:r>
            <a:r>
              <a:rPr lang="fr-FR" sz="2400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 a sauté dans son panier.</a:t>
            </a:r>
            <a:endParaRPr lang="fr-FR" sz="3200" spc="130" dirty="0">
              <a:latin typeface="Arial" panose="020B0604020202020204" pitchFamily="34" charset="0"/>
              <a:ea typeface="Andika" pitchFamily="2" charset="0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93216" y="908"/>
            <a:ext cx="8030762" cy="4086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Kristen ITC" pitchFamily="66" charset="0"/>
              </a:rPr>
              <a:t>Sujet (de qui on parle) – Prédicat (ce qu’on dit du sujet) + verbe – CP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-94262" y="658120"/>
            <a:ext cx="8820472" cy="586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Un jour, Aveline cueillait des fraises dans la forêt.</a:t>
            </a:r>
            <a:endParaRPr lang="fr-FR" sz="3200" spc="130" dirty="0">
              <a:latin typeface="Andika" pitchFamily="2" charset="0"/>
              <a:ea typeface="Andika" pitchFamily="2" charset="0"/>
              <a:cs typeface="Andika" pitchFamily="2" charset="0"/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 flipV="1">
            <a:off x="1236649" y="1212544"/>
            <a:ext cx="1230556" cy="21869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456855" y="842678"/>
            <a:ext cx="1244499" cy="5165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2205069" y="2114029"/>
            <a:ext cx="1229510" cy="4586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1" name="Connecteur droit avec flèche 40"/>
          <p:cNvCxnSpPr/>
          <p:nvPr/>
        </p:nvCxnSpPr>
        <p:spPr>
          <a:xfrm>
            <a:off x="282684" y="2657331"/>
            <a:ext cx="1911720" cy="16081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ZoneTexte 59"/>
          <p:cNvSpPr txBox="1"/>
          <p:nvPr/>
        </p:nvSpPr>
        <p:spPr>
          <a:xfrm>
            <a:off x="-8065" y="2790647"/>
            <a:ext cx="90056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Toute la nuit, la petite bête à plumes manifeste son mécontentement </a:t>
            </a:r>
            <a:r>
              <a:rPr lang="fr-FR" sz="3200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641866" y="2774970"/>
            <a:ext cx="1646392" cy="6727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2" name="Connecteur droit avec flèche 61"/>
          <p:cNvCxnSpPr/>
          <p:nvPr/>
        </p:nvCxnSpPr>
        <p:spPr>
          <a:xfrm>
            <a:off x="2478685" y="3242609"/>
            <a:ext cx="4011686" cy="44721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Groupe 65"/>
          <p:cNvGrpSpPr/>
          <p:nvPr/>
        </p:nvGrpSpPr>
        <p:grpSpPr>
          <a:xfrm>
            <a:off x="2232028" y="2651742"/>
            <a:ext cx="3553863" cy="345793"/>
            <a:chOff x="10297478" y="1032595"/>
            <a:chExt cx="2350450" cy="187187"/>
          </a:xfrm>
        </p:grpSpPr>
        <p:pic>
          <p:nvPicPr>
            <p:cNvPr id="69" name="Image 6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47"/>
            <a:stretch/>
          </p:blipFill>
          <p:spPr>
            <a:xfrm>
              <a:off x="11216933" y="1033038"/>
              <a:ext cx="177938" cy="186744"/>
            </a:xfrm>
            <a:prstGeom prst="rect">
              <a:avLst/>
            </a:prstGeom>
          </p:spPr>
        </p:pic>
        <p:cxnSp>
          <p:nvCxnSpPr>
            <p:cNvPr id="70" name="Connecteur droit 69"/>
            <p:cNvCxnSpPr/>
            <p:nvPr/>
          </p:nvCxnSpPr>
          <p:spPr>
            <a:xfrm>
              <a:off x="10297478" y="1032595"/>
              <a:ext cx="235045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03" name="Groupe 102"/>
          <p:cNvGrpSpPr/>
          <p:nvPr/>
        </p:nvGrpSpPr>
        <p:grpSpPr>
          <a:xfrm>
            <a:off x="6653185" y="3318795"/>
            <a:ext cx="2362814" cy="351361"/>
            <a:chOff x="11124808" y="910829"/>
            <a:chExt cx="1708827" cy="186744"/>
          </a:xfrm>
        </p:grpSpPr>
        <p:pic>
          <p:nvPicPr>
            <p:cNvPr id="117" name="Image 11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47"/>
            <a:stretch/>
          </p:blipFill>
          <p:spPr>
            <a:xfrm>
              <a:off x="11927799" y="910829"/>
              <a:ext cx="177938" cy="186744"/>
            </a:xfrm>
            <a:prstGeom prst="rect">
              <a:avLst/>
            </a:prstGeom>
          </p:spPr>
        </p:pic>
        <p:cxnSp>
          <p:nvCxnSpPr>
            <p:cNvPr id="120" name="Connecteur droit 119"/>
            <p:cNvCxnSpPr/>
            <p:nvPr/>
          </p:nvCxnSpPr>
          <p:spPr>
            <a:xfrm>
              <a:off x="11124808" y="943844"/>
              <a:ext cx="1708827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30" name="Groupe 129"/>
          <p:cNvGrpSpPr/>
          <p:nvPr/>
        </p:nvGrpSpPr>
        <p:grpSpPr>
          <a:xfrm>
            <a:off x="91225" y="1212544"/>
            <a:ext cx="1064182" cy="380001"/>
            <a:chOff x="4982462" y="2536877"/>
            <a:chExt cx="3732463" cy="380001"/>
          </a:xfrm>
        </p:grpSpPr>
        <p:pic>
          <p:nvPicPr>
            <p:cNvPr id="131" name="Image 13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3286" y="2588579"/>
              <a:ext cx="792087" cy="328299"/>
            </a:xfrm>
            <a:prstGeom prst="rect">
              <a:avLst/>
            </a:prstGeom>
          </p:spPr>
        </p:pic>
        <p:cxnSp>
          <p:nvCxnSpPr>
            <p:cNvPr id="132" name="Connecteur droit 131"/>
            <p:cNvCxnSpPr/>
            <p:nvPr/>
          </p:nvCxnSpPr>
          <p:spPr>
            <a:xfrm>
              <a:off x="4982462" y="2536877"/>
              <a:ext cx="3732463" cy="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35" name="ZoneTexte 134"/>
          <p:cNvSpPr txBox="1"/>
          <p:nvPr/>
        </p:nvSpPr>
        <p:spPr>
          <a:xfrm>
            <a:off x="56974" y="4351831"/>
            <a:ext cx="6665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Aveline cueillait des fraises, un jour, dans la forêt</a:t>
            </a:r>
            <a:endParaRPr lang="fr-FR" sz="3200" spc="130" dirty="0">
              <a:latin typeface="Arial" panose="020B0604020202020204" pitchFamily="34" charset="0"/>
              <a:ea typeface="Andika" pitchFamily="2" charset="0"/>
              <a:cs typeface="Arial" panose="020B0604020202020204" pitchFamily="34" charset="0"/>
            </a:endParaRPr>
          </a:p>
        </p:txBody>
      </p:sp>
      <p:sp>
        <p:nvSpPr>
          <p:cNvPr id="137" name="ZoneTexte 136"/>
          <p:cNvSpPr txBox="1"/>
          <p:nvPr/>
        </p:nvSpPr>
        <p:spPr>
          <a:xfrm>
            <a:off x="2590212" y="1300483"/>
            <a:ext cx="1304627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cueillir</a:t>
            </a:r>
          </a:p>
        </p:txBody>
      </p:sp>
      <p:sp>
        <p:nvSpPr>
          <p:cNvPr id="138" name="ZoneTexte 137"/>
          <p:cNvSpPr txBox="1"/>
          <p:nvPr/>
        </p:nvSpPr>
        <p:spPr>
          <a:xfrm>
            <a:off x="2307776" y="1685119"/>
            <a:ext cx="1576014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sauter</a:t>
            </a:r>
          </a:p>
        </p:txBody>
      </p:sp>
      <p:sp>
        <p:nvSpPr>
          <p:cNvPr id="139" name="ZoneTexte 138"/>
          <p:cNvSpPr txBox="1"/>
          <p:nvPr/>
        </p:nvSpPr>
        <p:spPr>
          <a:xfrm>
            <a:off x="7214051" y="2218342"/>
            <a:ext cx="1600551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manifester</a:t>
            </a:r>
          </a:p>
        </p:txBody>
      </p:sp>
      <p:grpSp>
        <p:nvGrpSpPr>
          <p:cNvPr id="80" name="Groupe 79"/>
          <p:cNvGrpSpPr/>
          <p:nvPr/>
        </p:nvGrpSpPr>
        <p:grpSpPr>
          <a:xfrm>
            <a:off x="2500404" y="1183560"/>
            <a:ext cx="2953757" cy="245817"/>
            <a:chOff x="10297478" y="1030156"/>
            <a:chExt cx="2350450" cy="189626"/>
          </a:xfrm>
        </p:grpSpPr>
        <p:pic>
          <p:nvPicPr>
            <p:cNvPr id="81" name="Image 8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47"/>
            <a:stretch/>
          </p:blipFill>
          <p:spPr>
            <a:xfrm>
              <a:off x="11216933" y="1033038"/>
              <a:ext cx="177938" cy="186744"/>
            </a:xfrm>
            <a:prstGeom prst="rect">
              <a:avLst/>
            </a:prstGeom>
          </p:spPr>
        </p:pic>
        <p:cxnSp>
          <p:nvCxnSpPr>
            <p:cNvPr id="82" name="Connecteur droit 81"/>
            <p:cNvCxnSpPr/>
            <p:nvPr/>
          </p:nvCxnSpPr>
          <p:spPr>
            <a:xfrm>
              <a:off x="10297478" y="1030156"/>
              <a:ext cx="235045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4" name="ZoneTexte 83"/>
          <p:cNvSpPr txBox="1"/>
          <p:nvPr/>
        </p:nvSpPr>
        <p:spPr>
          <a:xfrm>
            <a:off x="137890" y="4981643"/>
            <a:ext cx="8588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La petite bête à plumes manifeste son mécontentement, toute la nuit.</a:t>
            </a:r>
            <a:endParaRPr lang="fr-FR" sz="3200" spc="130" dirty="0">
              <a:latin typeface="Arial" panose="020B0604020202020204" pitchFamily="34" charset="0"/>
              <a:ea typeface="Andika" pitchFamily="2" charset="0"/>
              <a:cs typeface="Arial" panose="020B0604020202020204" pitchFamily="34" charset="0"/>
            </a:endParaRPr>
          </a:p>
        </p:txBody>
      </p:sp>
      <p:grpSp>
        <p:nvGrpSpPr>
          <p:cNvPr id="45" name="Groupe 44"/>
          <p:cNvGrpSpPr/>
          <p:nvPr/>
        </p:nvGrpSpPr>
        <p:grpSpPr>
          <a:xfrm>
            <a:off x="5622156" y="1249746"/>
            <a:ext cx="1891856" cy="380001"/>
            <a:chOff x="4982462" y="2536877"/>
            <a:chExt cx="3732463" cy="380001"/>
          </a:xfrm>
        </p:grpSpPr>
        <p:pic>
          <p:nvPicPr>
            <p:cNvPr id="46" name="Image 4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3286" y="2588579"/>
              <a:ext cx="792087" cy="328299"/>
            </a:xfrm>
            <a:prstGeom prst="rect">
              <a:avLst/>
            </a:prstGeom>
          </p:spPr>
        </p:pic>
        <p:cxnSp>
          <p:nvCxnSpPr>
            <p:cNvPr id="47" name="Connecteur droit 46"/>
            <p:cNvCxnSpPr/>
            <p:nvPr/>
          </p:nvCxnSpPr>
          <p:spPr>
            <a:xfrm>
              <a:off x="4982462" y="2536877"/>
              <a:ext cx="3732463" cy="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5" name="ZoneTexte 54"/>
          <p:cNvSpPr txBox="1"/>
          <p:nvPr/>
        </p:nvSpPr>
        <p:spPr>
          <a:xfrm>
            <a:off x="6586811" y="1171759"/>
            <a:ext cx="60171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spc="130" dirty="0">
                <a:solidFill>
                  <a:srgbClr val="92D050"/>
                </a:solidFill>
                <a:latin typeface="Comic Sans MS" panose="030F0702030302020204" pitchFamily="66" charset="0"/>
                <a:ea typeface="Andika" pitchFamily="2" charset="0"/>
                <a:cs typeface="Arial" panose="020B0604020202020204" pitchFamily="34" charset="0"/>
              </a:rPr>
              <a:t>où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43380" y="405140"/>
            <a:ext cx="1402977" cy="461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spc="130" dirty="0">
                <a:solidFill>
                  <a:srgbClr val="92D050"/>
                </a:solidFill>
                <a:latin typeface="Comic Sans MS" panose="030F0702030302020204" pitchFamily="66" charset="0"/>
                <a:ea typeface="Andika" pitchFamily="2" charset="0"/>
                <a:cs typeface="Arial" panose="020B0604020202020204" pitchFamily="34" charset="0"/>
              </a:rPr>
              <a:t>quand</a:t>
            </a:r>
          </a:p>
        </p:txBody>
      </p:sp>
      <p:sp>
        <p:nvSpPr>
          <p:cNvPr id="63" name="ZoneTexte 62"/>
          <p:cNvSpPr txBox="1"/>
          <p:nvPr/>
        </p:nvSpPr>
        <p:spPr>
          <a:xfrm>
            <a:off x="1175082" y="3227316"/>
            <a:ext cx="966535" cy="461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spc="130" dirty="0">
                <a:solidFill>
                  <a:srgbClr val="92D050"/>
                </a:solidFill>
                <a:latin typeface="Comic Sans MS" panose="030F0702030302020204" pitchFamily="66" charset="0"/>
                <a:ea typeface="Andika" pitchFamily="2" charset="0"/>
                <a:cs typeface="Arial" panose="020B0604020202020204" pitchFamily="34" charset="0"/>
              </a:rPr>
              <a:t>quand</a:t>
            </a:r>
          </a:p>
        </p:txBody>
      </p:sp>
      <p:pic>
        <p:nvPicPr>
          <p:cNvPr id="68" name="Image 76" descr="nom_couleu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1" y="2515128"/>
            <a:ext cx="484686" cy="507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Image 69" descr="déterminant_couleu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80" y="2458983"/>
            <a:ext cx="518031" cy="603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Image 76" descr="nom_couleu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23" y="3203319"/>
            <a:ext cx="484686" cy="507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Image 69" descr="déterminant_couleu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7752" y="3227522"/>
            <a:ext cx="518031" cy="603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7711069" y="588159"/>
            <a:ext cx="12202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elle</a:t>
            </a:r>
          </a:p>
        </p:txBody>
      </p:sp>
      <p:sp>
        <p:nvSpPr>
          <p:cNvPr id="77" name="Rectangle 76"/>
          <p:cNvSpPr/>
          <p:nvPr/>
        </p:nvSpPr>
        <p:spPr>
          <a:xfrm>
            <a:off x="77695" y="1449902"/>
            <a:ext cx="5245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il</a:t>
            </a:r>
          </a:p>
        </p:txBody>
      </p:sp>
      <p:sp>
        <p:nvSpPr>
          <p:cNvPr id="78" name="Rectangle 77"/>
          <p:cNvSpPr/>
          <p:nvPr/>
        </p:nvSpPr>
        <p:spPr>
          <a:xfrm>
            <a:off x="7777387" y="3390399"/>
            <a:ext cx="12202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elle</a:t>
            </a:r>
          </a:p>
        </p:txBody>
      </p:sp>
      <p:grpSp>
        <p:nvGrpSpPr>
          <p:cNvPr id="76" name="Groupe 75"/>
          <p:cNvGrpSpPr/>
          <p:nvPr/>
        </p:nvGrpSpPr>
        <p:grpSpPr>
          <a:xfrm>
            <a:off x="138317" y="3334481"/>
            <a:ext cx="2066149" cy="380001"/>
            <a:chOff x="4982462" y="2536877"/>
            <a:chExt cx="3732463" cy="380001"/>
          </a:xfrm>
        </p:grpSpPr>
        <p:pic>
          <p:nvPicPr>
            <p:cNvPr id="86" name="Image 8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3286" y="2588579"/>
              <a:ext cx="792087" cy="328299"/>
            </a:xfrm>
            <a:prstGeom prst="rect">
              <a:avLst/>
            </a:prstGeom>
          </p:spPr>
        </p:pic>
        <p:cxnSp>
          <p:nvCxnSpPr>
            <p:cNvPr id="88" name="Connecteur droit 87"/>
            <p:cNvCxnSpPr/>
            <p:nvPr/>
          </p:nvCxnSpPr>
          <p:spPr>
            <a:xfrm>
              <a:off x="4982462" y="2536877"/>
              <a:ext cx="3732463" cy="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9" name="Image 77" descr="adjectif_couleur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320" y="3253028"/>
            <a:ext cx="455343" cy="589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8" name="Groupe 57"/>
          <p:cNvGrpSpPr/>
          <p:nvPr/>
        </p:nvGrpSpPr>
        <p:grpSpPr>
          <a:xfrm>
            <a:off x="138317" y="3946923"/>
            <a:ext cx="2362814" cy="351361"/>
            <a:chOff x="11124808" y="910829"/>
            <a:chExt cx="1708827" cy="186744"/>
          </a:xfrm>
        </p:grpSpPr>
        <p:pic>
          <p:nvPicPr>
            <p:cNvPr id="59" name="Image 5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47"/>
            <a:stretch/>
          </p:blipFill>
          <p:spPr>
            <a:xfrm>
              <a:off x="11927799" y="910829"/>
              <a:ext cx="177938" cy="186744"/>
            </a:xfrm>
            <a:prstGeom prst="rect">
              <a:avLst/>
            </a:prstGeom>
          </p:spPr>
        </p:pic>
        <p:cxnSp>
          <p:nvCxnSpPr>
            <p:cNvPr id="65" name="Connecteur droit 64"/>
            <p:cNvCxnSpPr/>
            <p:nvPr/>
          </p:nvCxnSpPr>
          <p:spPr>
            <a:xfrm>
              <a:off x="11124808" y="943844"/>
              <a:ext cx="1708827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67" name="Groupe 66"/>
          <p:cNvGrpSpPr/>
          <p:nvPr/>
        </p:nvGrpSpPr>
        <p:grpSpPr>
          <a:xfrm>
            <a:off x="1169214" y="4612311"/>
            <a:ext cx="2362814" cy="351361"/>
            <a:chOff x="11124808" y="910829"/>
            <a:chExt cx="1708827" cy="186744"/>
          </a:xfrm>
        </p:grpSpPr>
        <p:pic>
          <p:nvPicPr>
            <p:cNvPr id="74" name="Image 7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47"/>
            <a:stretch/>
          </p:blipFill>
          <p:spPr>
            <a:xfrm>
              <a:off x="11927799" y="910829"/>
              <a:ext cx="177938" cy="186744"/>
            </a:xfrm>
            <a:prstGeom prst="rect">
              <a:avLst/>
            </a:prstGeom>
          </p:spPr>
        </p:pic>
        <p:cxnSp>
          <p:nvCxnSpPr>
            <p:cNvPr id="75" name="Connecteur droit 74"/>
            <p:cNvCxnSpPr/>
            <p:nvPr/>
          </p:nvCxnSpPr>
          <p:spPr>
            <a:xfrm>
              <a:off x="11124808" y="943844"/>
              <a:ext cx="1708827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9" name="Groupe 78"/>
          <p:cNvGrpSpPr/>
          <p:nvPr/>
        </p:nvGrpSpPr>
        <p:grpSpPr>
          <a:xfrm>
            <a:off x="3062875" y="5253486"/>
            <a:ext cx="3660029" cy="351361"/>
            <a:chOff x="11124808" y="910829"/>
            <a:chExt cx="1708827" cy="186744"/>
          </a:xfrm>
        </p:grpSpPr>
        <p:pic>
          <p:nvPicPr>
            <p:cNvPr id="83" name="Image 8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47"/>
            <a:stretch/>
          </p:blipFill>
          <p:spPr>
            <a:xfrm>
              <a:off x="11927799" y="910829"/>
              <a:ext cx="177938" cy="186744"/>
            </a:xfrm>
            <a:prstGeom prst="rect">
              <a:avLst/>
            </a:prstGeom>
          </p:spPr>
        </p:pic>
        <p:cxnSp>
          <p:nvCxnSpPr>
            <p:cNvPr id="85" name="Connecteur droit 84"/>
            <p:cNvCxnSpPr/>
            <p:nvPr/>
          </p:nvCxnSpPr>
          <p:spPr>
            <a:xfrm>
              <a:off x="11124808" y="943844"/>
              <a:ext cx="1708827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7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366" y="1252384"/>
            <a:ext cx="577920" cy="587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" name="Image 9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506" y="3308578"/>
            <a:ext cx="752385" cy="610369"/>
          </a:xfrm>
          <a:prstGeom prst="rect">
            <a:avLst/>
          </a:prstGeom>
        </p:spPr>
      </p:pic>
      <p:sp>
        <p:nvSpPr>
          <p:cNvPr id="92" name="Nuage 91"/>
          <p:cNvSpPr/>
          <p:nvPr/>
        </p:nvSpPr>
        <p:spPr>
          <a:xfrm>
            <a:off x="6887666" y="5747812"/>
            <a:ext cx="2016224" cy="818328"/>
          </a:xfrm>
          <a:prstGeom prst="cloud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Jokerman" panose="04090605060D06020702" pitchFamily="82" charset="0"/>
              </a:rPr>
              <a:t>Aveline et le dindon</a:t>
            </a:r>
          </a:p>
        </p:txBody>
      </p:sp>
      <p:sp>
        <p:nvSpPr>
          <p:cNvPr id="64" name="Rectangle : coins arrondis 63"/>
          <p:cNvSpPr/>
          <p:nvPr/>
        </p:nvSpPr>
        <p:spPr>
          <a:xfrm>
            <a:off x="104584" y="5516678"/>
            <a:ext cx="3236875" cy="120148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</a:t>
            </a:r>
            <a:r>
              <a:rPr lang="fr-FR" dirty="0">
                <a:latin typeface="Comic Sans MS" panose="030F0702030302020204" pitchFamily="66" charset="0"/>
              </a:rPr>
              <a:t>Dans le groupe verbal, le verbe est toujours placé avant son complément!</a:t>
            </a:r>
          </a:p>
        </p:txBody>
      </p:sp>
    </p:spTree>
    <p:extLst>
      <p:ext uri="{BB962C8B-B14F-4D97-AF65-F5344CB8AC3E}">
        <p14:creationId xmlns:p14="http://schemas.microsoft.com/office/powerpoint/2010/main" val="291060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25" grpId="0" animBg="1"/>
      <p:bldP spid="26" grpId="0" animBg="1"/>
      <p:bldP spid="60" grpId="0"/>
      <p:bldP spid="61" grpId="0" animBg="1"/>
      <p:bldP spid="135" grpId="0"/>
      <p:bldP spid="137" grpId="0"/>
      <p:bldP spid="138" grpId="0"/>
      <p:bldP spid="139" grpId="0"/>
      <p:bldP spid="84" grpId="0"/>
      <p:bldP spid="55" grpId="0"/>
      <p:bldP spid="56" grpId="0"/>
      <p:bldP spid="63" grpId="0"/>
      <p:bldP spid="9" grpId="0"/>
      <p:bldP spid="77" grpId="0"/>
      <p:bldP spid="78" grpId="0"/>
      <p:bldP spid="6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75856" y="122853"/>
            <a:ext cx="3312368" cy="4086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Kristen ITC" pitchFamily="66" charset="0"/>
              </a:rPr>
              <a:t>Observe et transforme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30598" y="1386005"/>
            <a:ext cx="5377506" cy="5107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highlight>
                  <a:srgbClr val="C828C0"/>
                </a:highlight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Ces</a:t>
            </a:r>
            <a:r>
              <a:rPr lang="fr-FR" sz="2400" dirty="0"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 bête</a:t>
            </a:r>
            <a:r>
              <a:rPr lang="fr-FR" sz="2400" dirty="0">
                <a:highlight>
                  <a:srgbClr val="C828C0"/>
                </a:highlight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s</a:t>
            </a:r>
            <a:r>
              <a:rPr lang="fr-FR" sz="2400" dirty="0"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 à plume</a:t>
            </a:r>
            <a:r>
              <a:rPr lang="fr-FR" sz="2400" dirty="0">
                <a:highlight>
                  <a:srgbClr val="C828C0"/>
                </a:highlight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s</a:t>
            </a:r>
            <a:r>
              <a:rPr lang="fr-FR" sz="2400" dirty="0"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 </a:t>
            </a:r>
            <a:r>
              <a:rPr lang="fr-FR" sz="2400" dirty="0">
                <a:solidFill>
                  <a:srgbClr val="FF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sont</a:t>
            </a:r>
            <a:r>
              <a:rPr lang="fr-FR" sz="2400" dirty="0"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 </a:t>
            </a:r>
            <a:r>
              <a:rPr lang="fr-FR" sz="2400" dirty="0">
                <a:highlight>
                  <a:srgbClr val="C828C0"/>
                </a:highlight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des</a:t>
            </a:r>
            <a:r>
              <a:rPr lang="fr-FR" sz="2400" dirty="0"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 </a:t>
            </a:r>
            <a:r>
              <a:rPr lang="fr-FR" sz="2400" dirty="0" err="1"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wanga</a:t>
            </a:r>
            <a:r>
              <a:rPr lang="fr-FR" sz="2400" dirty="0" err="1">
                <a:highlight>
                  <a:srgbClr val="C828C0"/>
                </a:highlight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s</a:t>
            </a:r>
            <a:endParaRPr lang="fr-FR" sz="2400" dirty="0">
              <a:highlight>
                <a:srgbClr val="C828C0"/>
              </a:highlight>
              <a:latin typeface="Comic Sans MS" panose="030F0702030302020204" pitchFamily="66" charset="0"/>
              <a:ea typeface="Andika" pitchFamily="2" charset="0"/>
              <a:cs typeface="Andika" pitchFamily="2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07504" y="751759"/>
            <a:ext cx="7344816" cy="48906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2400" dirty="0"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Cette bête à plumes est un </a:t>
            </a:r>
            <a:r>
              <a:rPr lang="fr-FR" sz="2400" dirty="0" err="1"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wanga</a:t>
            </a:r>
            <a:r>
              <a:rPr lang="fr-FR" sz="2400" dirty="0"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.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6167936" y="1386005"/>
            <a:ext cx="1488648" cy="5107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FF0000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être</a:t>
            </a:r>
          </a:p>
        </p:txBody>
      </p:sp>
      <p:sp>
        <p:nvSpPr>
          <p:cNvPr id="16" name="Flèche : courbe vers le haut 15"/>
          <p:cNvSpPr/>
          <p:nvPr/>
        </p:nvSpPr>
        <p:spPr>
          <a:xfrm rot="10800000" flipV="1">
            <a:off x="1287768" y="1782172"/>
            <a:ext cx="3063165" cy="48482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8" name="Flèche : courbe vers le haut 17"/>
          <p:cNvSpPr/>
          <p:nvPr/>
        </p:nvSpPr>
        <p:spPr>
          <a:xfrm rot="10800000" flipV="1">
            <a:off x="2195736" y="1131143"/>
            <a:ext cx="3312368" cy="453410"/>
          </a:xfrm>
          <a:prstGeom prst="curvedUpArrow">
            <a:avLst>
              <a:gd name="adj1" fmla="val 25000"/>
              <a:gd name="adj2" fmla="val 50000"/>
              <a:gd name="adj3" fmla="val 39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9" name="Nuage 18"/>
          <p:cNvSpPr/>
          <p:nvPr/>
        </p:nvSpPr>
        <p:spPr>
          <a:xfrm>
            <a:off x="6804248" y="5733256"/>
            <a:ext cx="2016224" cy="818328"/>
          </a:xfrm>
          <a:prstGeom prst="cloud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Jokerman" panose="04090605060D06020702" pitchFamily="82" charset="0"/>
              </a:rPr>
              <a:t>Aveline et le dindon</a:t>
            </a:r>
          </a:p>
        </p:txBody>
      </p:sp>
    </p:spTree>
    <p:extLst>
      <p:ext uri="{BB962C8B-B14F-4D97-AF65-F5344CB8AC3E}">
        <p14:creationId xmlns:p14="http://schemas.microsoft.com/office/powerpoint/2010/main" val="5757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1" grpId="0" animBg="1"/>
      <p:bldP spid="16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5536" y="692696"/>
            <a:ext cx="799288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COLLECTES</a:t>
            </a:r>
          </a:p>
          <a:p>
            <a:endParaRPr lang="fr-FR" dirty="0"/>
          </a:p>
          <a:p>
            <a:r>
              <a:rPr lang="fr-FR" b="1" dirty="0">
                <a:solidFill>
                  <a:srgbClr val="00B050"/>
                </a:solidFill>
              </a:rPr>
              <a:t>COMPLEMENTS</a:t>
            </a:r>
          </a:p>
          <a:p>
            <a:r>
              <a:rPr lang="fr-FR" b="1" dirty="0"/>
              <a:t>Un jour, Aveline cueillait des fraises dans la forêt.</a:t>
            </a:r>
            <a:endParaRPr lang="fr-FR" dirty="0"/>
          </a:p>
          <a:p>
            <a:endParaRPr lang="fr-FR" b="1" dirty="0"/>
          </a:p>
          <a:p>
            <a:r>
              <a:rPr lang="fr-FR" b="1" dirty="0"/>
              <a:t>Toute la nuit, la petite bête à plumes manifeste son mécontentement.</a:t>
            </a:r>
          </a:p>
          <a:p>
            <a:endParaRPr lang="fr-FR" dirty="0"/>
          </a:p>
          <a:p>
            <a:r>
              <a:rPr lang="fr-FR" b="1" dirty="0">
                <a:sym typeface="Wingdings" panose="05000000000000000000" pitchFamily="2" charset="2"/>
              </a:rPr>
              <a:t></a:t>
            </a:r>
            <a:r>
              <a:rPr lang="fr-FR" b="1" dirty="0"/>
              <a:t>-----------------------------------------------------------------------------------</a:t>
            </a:r>
            <a:endParaRPr lang="fr-FR" dirty="0"/>
          </a:p>
          <a:p>
            <a:r>
              <a:rPr lang="fr-FR" b="1" dirty="0">
                <a:solidFill>
                  <a:srgbClr val="FF0000"/>
                </a:solidFill>
              </a:rPr>
              <a:t>GROUPES VERBAUX 1</a:t>
            </a:r>
          </a:p>
          <a:p>
            <a:r>
              <a:rPr lang="fr-FR" b="1" dirty="0"/>
              <a:t>Toute la nuit, la petite bête à plumes manifeste </a:t>
            </a:r>
            <a:r>
              <a:rPr lang="fr-FR" b="1" dirty="0">
                <a:highlight>
                  <a:srgbClr val="FF0000"/>
                </a:highlight>
              </a:rPr>
              <a:t>son mécontentement</a:t>
            </a:r>
            <a:r>
              <a:rPr lang="fr-FR" b="1" dirty="0"/>
              <a:t>.</a:t>
            </a:r>
            <a:endParaRPr lang="fr-FR" dirty="0"/>
          </a:p>
          <a:p>
            <a:endParaRPr lang="fr-FR" b="1" dirty="0"/>
          </a:p>
          <a:p>
            <a:r>
              <a:rPr lang="fr-FR" b="1" dirty="0"/>
              <a:t>Un </a:t>
            </a:r>
            <a:r>
              <a:rPr lang="fr-FR" b="1" dirty="0" err="1"/>
              <a:t>dindonnet</a:t>
            </a:r>
            <a:r>
              <a:rPr lang="fr-FR" b="1" dirty="0"/>
              <a:t> a sauté </a:t>
            </a:r>
            <a:r>
              <a:rPr lang="fr-FR" b="1" dirty="0">
                <a:highlight>
                  <a:srgbClr val="FF0000"/>
                </a:highlight>
              </a:rPr>
              <a:t>dans son panier</a:t>
            </a:r>
            <a:r>
              <a:rPr lang="fr-FR" b="1" dirty="0"/>
              <a:t>.</a:t>
            </a:r>
            <a:endParaRPr lang="fr-FR" dirty="0"/>
          </a:p>
          <a:p>
            <a:r>
              <a:rPr lang="fr-FR" b="1" dirty="0">
                <a:sym typeface="Wingdings" panose="05000000000000000000" pitchFamily="2" charset="2"/>
              </a:rPr>
              <a:t></a:t>
            </a:r>
            <a:r>
              <a:rPr lang="fr-FR" b="1" dirty="0"/>
              <a:t>-----------------------------------------------------------------------------------</a:t>
            </a:r>
            <a:endParaRPr lang="fr-FR" dirty="0"/>
          </a:p>
          <a:p>
            <a:r>
              <a:rPr lang="fr-FR" b="1" dirty="0">
                <a:solidFill>
                  <a:srgbClr val="00B0F0"/>
                </a:solidFill>
              </a:rPr>
              <a:t>GROUPES VERBAUX 2</a:t>
            </a:r>
          </a:p>
          <a:p>
            <a:r>
              <a:rPr lang="fr-FR" b="1" dirty="0">
                <a:highlight>
                  <a:srgbClr val="FF00FF"/>
                </a:highlight>
              </a:rPr>
              <a:t>Cette</a:t>
            </a:r>
            <a:r>
              <a:rPr lang="fr-FR" b="1" dirty="0"/>
              <a:t> bête à plumes </a:t>
            </a:r>
            <a:r>
              <a:rPr lang="fr-FR" b="1" dirty="0">
                <a:highlight>
                  <a:srgbClr val="FF00FF"/>
                </a:highlight>
              </a:rPr>
              <a:t>est</a:t>
            </a:r>
            <a:r>
              <a:rPr lang="fr-FR" b="1" dirty="0"/>
              <a:t> </a:t>
            </a:r>
            <a:r>
              <a:rPr lang="fr-FR" b="1" u="sng" dirty="0">
                <a:solidFill>
                  <a:srgbClr val="00B0F0"/>
                </a:solidFill>
              </a:rPr>
              <a:t>un </a:t>
            </a:r>
            <a:r>
              <a:rPr lang="fr-FR" b="1" u="sng" dirty="0" err="1">
                <a:solidFill>
                  <a:srgbClr val="00B0F0"/>
                </a:solidFill>
              </a:rPr>
              <a:t>wanga</a:t>
            </a:r>
            <a:r>
              <a:rPr lang="fr-FR" b="1" u="sng" dirty="0">
                <a:solidFill>
                  <a:srgbClr val="00B0F0"/>
                </a:solidFill>
              </a:rPr>
              <a:t> !</a:t>
            </a:r>
            <a:endParaRPr lang="fr-FR" u="sng" dirty="0">
              <a:solidFill>
                <a:srgbClr val="00B0F0"/>
              </a:solidFill>
            </a:endParaRPr>
          </a:p>
          <a:p>
            <a:endParaRPr lang="fr-FR" b="1" dirty="0"/>
          </a:p>
          <a:p>
            <a:r>
              <a:rPr lang="fr-FR" b="1" dirty="0">
                <a:highlight>
                  <a:srgbClr val="FF00FF"/>
                </a:highlight>
              </a:rPr>
              <a:t>Ces </a:t>
            </a:r>
            <a:r>
              <a:rPr lang="fr-FR" b="1" dirty="0"/>
              <a:t>bête</a:t>
            </a:r>
            <a:r>
              <a:rPr lang="fr-FR" b="1" dirty="0">
                <a:highlight>
                  <a:srgbClr val="FF00FF"/>
                </a:highlight>
              </a:rPr>
              <a:t>s</a:t>
            </a:r>
            <a:r>
              <a:rPr lang="fr-FR" b="1" dirty="0"/>
              <a:t> à plumes </a:t>
            </a:r>
            <a:r>
              <a:rPr lang="fr-FR" b="1" dirty="0">
                <a:highlight>
                  <a:srgbClr val="FF00FF"/>
                </a:highlight>
              </a:rPr>
              <a:t>sont</a:t>
            </a:r>
            <a:r>
              <a:rPr lang="fr-FR" b="1" dirty="0"/>
              <a:t> </a:t>
            </a:r>
            <a:r>
              <a:rPr lang="fr-FR" b="1" u="sng" dirty="0">
                <a:solidFill>
                  <a:srgbClr val="00B0F0"/>
                </a:solidFill>
                <a:highlight>
                  <a:srgbClr val="FF00FF"/>
                </a:highlight>
              </a:rPr>
              <a:t>des</a:t>
            </a:r>
            <a:r>
              <a:rPr lang="fr-FR" b="1" u="sng" dirty="0">
                <a:solidFill>
                  <a:srgbClr val="00B0F0"/>
                </a:solidFill>
              </a:rPr>
              <a:t> </a:t>
            </a:r>
            <a:r>
              <a:rPr lang="fr-FR" b="1" u="sng" dirty="0" err="1">
                <a:solidFill>
                  <a:srgbClr val="00B0F0"/>
                </a:solidFill>
              </a:rPr>
              <a:t>wanga</a:t>
            </a:r>
            <a:r>
              <a:rPr lang="fr-FR" b="1" u="sng" dirty="0" err="1">
                <a:solidFill>
                  <a:srgbClr val="00B0F0"/>
                </a:solidFill>
                <a:highlight>
                  <a:srgbClr val="FF00FF"/>
                </a:highlight>
              </a:rPr>
              <a:t>s</a:t>
            </a:r>
            <a:r>
              <a:rPr lang="fr-FR" b="1" dirty="0"/>
              <a:t>!</a:t>
            </a:r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539552" y="1844824"/>
            <a:ext cx="720080" cy="380001"/>
            <a:chOff x="4982462" y="2536877"/>
            <a:chExt cx="3732463" cy="380001"/>
          </a:xfrm>
        </p:grpSpPr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3286" y="2588579"/>
              <a:ext cx="792087" cy="328299"/>
            </a:xfrm>
            <a:prstGeom prst="rect">
              <a:avLst/>
            </a:prstGeom>
          </p:spPr>
        </p:pic>
        <p:cxnSp>
          <p:nvCxnSpPr>
            <p:cNvPr id="7" name="Connecteur droit 6"/>
            <p:cNvCxnSpPr/>
            <p:nvPr/>
          </p:nvCxnSpPr>
          <p:spPr>
            <a:xfrm>
              <a:off x="4982462" y="2536877"/>
              <a:ext cx="3732463" cy="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8" name="Groupe 7"/>
          <p:cNvGrpSpPr/>
          <p:nvPr/>
        </p:nvGrpSpPr>
        <p:grpSpPr>
          <a:xfrm>
            <a:off x="3923928" y="1844824"/>
            <a:ext cx="1224136" cy="380001"/>
            <a:chOff x="4982462" y="2536877"/>
            <a:chExt cx="3732463" cy="380001"/>
          </a:xfrm>
        </p:grpSpPr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3286" y="2588579"/>
              <a:ext cx="792087" cy="328299"/>
            </a:xfrm>
            <a:prstGeom prst="rect">
              <a:avLst/>
            </a:prstGeom>
          </p:spPr>
        </p:pic>
        <p:cxnSp>
          <p:nvCxnSpPr>
            <p:cNvPr id="10" name="Connecteur droit 9"/>
            <p:cNvCxnSpPr/>
            <p:nvPr/>
          </p:nvCxnSpPr>
          <p:spPr>
            <a:xfrm>
              <a:off x="4982462" y="2536877"/>
              <a:ext cx="3732463" cy="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1" name="Groupe 10"/>
          <p:cNvGrpSpPr/>
          <p:nvPr/>
        </p:nvGrpSpPr>
        <p:grpSpPr>
          <a:xfrm>
            <a:off x="539552" y="2348880"/>
            <a:ext cx="1152128" cy="380001"/>
            <a:chOff x="4982462" y="2536877"/>
            <a:chExt cx="3732463" cy="380001"/>
          </a:xfrm>
        </p:grpSpPr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3286" y="2588579"/>
              <a:ext cx="792087" cy="328299"/>
            </a:xfrm>
            <a:prstGeom prst="rect">
              <a:avLst/>
            </a:prstGeom>
          </p:spPr>
        </p:pic>
        <p:cxnSp>
          <p:nvCxnSpPr>
            <p:cNvPr id="13" name="Connecteur droit 12"/>
            <p:cNvCxnSpPr/>
            <p:nvPr/>
          </p:nvCxnSpPr>
          <p:spPr>
            <a:xfrm>
              <a:off x="4982462" y="2536877"/>
              <a:ext cx="3732463" cy="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4" name="Groupe 13"/>
          <p:cNvGrpSpPr/>
          <p:nvPr/>
        </p:nvGrpSpPr>
        <p:grpSpPr>
          <a:xfrm>
            <a:off x="4067944" y="3429000"/>
            <a:ext cx="2952328" cy="351361"/>
            <a:chOff x="11124808" y="910829"/>
            <a:chExt cx="1708827" cy="186744"/>
          </a:xfrm>
        </p:grpSpPr>
        <p:pic>
          <p:nvPicPr>
            <p:cNvPr id="15" name="Imag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47"/>
            <a:stretch/>
          </p:blipFill>
          <p:spPr>
            <a:xfrm>
              <a:off x="11927799" y="910829"/>
              <a:ext cx="177938" cy="186744"/>
            </a:xfrm>
            <a:prstGeom prst="rect">
              <a:avLst/>
            </a:prstGeom>
          </p:spPr>
        </p:pic>
        <p:cxnSp>
          <p:nvCxnSpPr>
            <p:cNvPr id="16" name="Connecteur droit 15"/>
            <p:cNvCxnSpPr/>
            <p:nvPr/>
          </p:nvCxnSpPr>
          <p:spPr>
            <a:xfrm>
              <a:off x="11124808" y="943844"/>
              <a:ext cx="1708827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7" name="Groupe 16"/>
          <p:cNvGrpSpPr/>
          <p:nvPr/>
        </p:nvGrpSpPr>
        <p:grpSpPr>
          <a:xfrm>
            <a:off x="1858680" y="3988363"/>
            <a:ext cx="2209264" cy="351361"/>
            <a:chOff x="11124808" y="910829"/>
            <a:chExt cx="1708827" cy="186744"/>
          </a:xfrm>
        </p:grpSpPr>
        <p:pic>
          <p:nvPicPr>
            <p:cNvPr id="18" name="Image 1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47"/>
            <a:stretch/>
          </p:blipFill>
          <p:spPr>
            <a:xfrm>
              <a:off x="11927799" y="910829"/>
              <a:ext cx="177938" cy="186744"/>
            </a:xfrm>
            <a:prstGeom prst="rect">
              <a:avLst/>
            </a:prstGeom>
          </p:spPr>
        </p:pic>
        <p:cxnSp>
          <p:nvCxnSpPr>
            <p:cNvPr id="19" name="Connecteur droit 18"/>
            <p:cNvCxnSpPr/>
            <p:nvPr/>
          </p:nvCxnSpPr>
          <p:spPr>
            <a:xfrm>
              <a:off x="11124808" y="943844"/>
              <a:ext cx="1708827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0" name="Flèche : courbe vers le haut 19"/>
          <p:cNvSpPr/>
          <p:nvPr/>
        </p:nvSpPr>
        <p:spPr>
          <a:xfrm rot="10800000" flipV="1">
            <a:off x="946040" y="4819077"/>
            <a:ext cx="2257808" cy="32141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Flèche : courbe vers le haut 20"/>
          <p:cNvSpPr/>
          <p:nvPr/>
        </p:nvSpPr>
        <p:spPr>
          <a:xfrm rot="10800000" flipV="1">
            <a:off x="1068290" y="5436183"/>
            <a:ext cx="2351582" cy="48482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485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6785</TotalTime>
  <Words>709</Words>
  <Application>Microsoft Office PowerPoint</Application>
  <PresentationFormat>Affichage à l'écran (4:3)</PresentationFormat>
  <Paragraphs>202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3" baseType="lpstr">
      <vt:lpstr>28 Days Later</vt:lpstr>
      <vt:lpstr>Alamain</vt:lpstr>
      <vt:lpstr>Andika</vt:lpstr>
      <vt:lpstr>Arial</vt:lpstr>
      <vt:lpstr>Calibri</vt:lpstr>
      <vt:lpstr>Chinacat</vt:lpstr>
      <vt:lpstr>Comic Sans MS</vt:lpstr>
      <vt:lpstr>Jokerman</vt:lpstr>
      <vt:lpstr>Kristen ITC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Geneviève</dc:creator>
  <cp:lastModifiedBy>JULIE SAINT-LEGER</cp:lastModifiedBy>
  <cp:revision>507</cp:revision>
  <dcterms:created xsi:type="dcterms:W3CDTF">2012-11-08T07:34:57Z</dcterms:created>
  <dcterms:modified xsi:type="dcterms:W3CDTF">2016-12-19T17:30:55Z</dcterms:modified>
</cp:coreProperties>
</file>