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112" d="100"/>
          <a:sy n="112" d="100"/>
        </p:scale>
        <p:origin x="-389" y="415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    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Distinguer 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selon leur nature les pronoms </a:t>
            </a:r>
            <a:b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   </a:t>
            </a:r>
            <a:r>
              <a:rPr lang="fr-FR" sz="1600" b="1" dirty="0" smtClean="0">
                <a:solidFill>
                  <a:schemeClr val="tx1"/>
                </a:solidFill>
                <a:latin typeface="Century Gothic" pitchFamily="34" charset="0"/>
              </a:rPr>
              <a:t>     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possessifs, démonstratifs, interrogatifs.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Grammaire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2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4257" y="1352600"/>
            <a:ext cx="6420621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entury Gothic" pitchFamily="34" charset="0"/>
              </a:rPr>
              <a:t>1)   </a:t>
            </a:r>
            <a:r>
              <a:rPr lang="fr-FR" sz="1200" b="1" u="sng" dirty="0" smtClean="0">
                <a:latin typeface="Century Gothic" pitchFamily="34" charset="0"/>
              </a:rPr>
              <a:t>Recopie et complète par un pronom possessif selon l’indication </a:t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 </a:t>
            </a:r>
            <a:r>
              <a:rPr lang="fr-FR" sz="1200" b="1" u="sng" dirty="0" smtClean="0">
                <a:latin typeface="Century Gothic" pitchFamily="34" charset="0"/>
              </a:rPr>
              <a:t>entre parenthèses.</a:t>
            </a:r>
          </a:p>
          <a:p>
            <a:r>
              <a:rPr lang="fr-FR" sz="1200" dirty="0" smtClean="0">
                <a:latin typeface="Century Gothic" pitchFamily="34" charset="0"/>
              </a:rPr>
              <a:t>        Ex : J’ai pris ton sac car … est trop petit.   (1</a:t>
            </a:r>
            <a:r>
              <a:rPr lang="fr-FR" sz="1200" baseline="30000" dirty="0" smtClean="0">
                <a:latin typeface="Century Gothic" pitchFamily="34" charset="0"/>
              </a:rPr>
              <a:t>ère</a:t>
            </a:r>
            <a:r>
              <a:rPr lang="fr-FR" sz="1200" dirty="0" smtClean="0">
                <a:latin typeface="Century Gothic" pitchFamily="34" charset="0"/>
              </a:rPr>
              <a:t> pers, </a:t>
            </a:r>
            <a:r>
              <a:rPr lang="fr-FR" sz="1200" dirty="0" err="1" smtClean="0">
                <a:latin typeface="Century Gothic" pitchFamily="34" charset="0"/>
              </a:rPr>
              <a:t>sing</a:t>
            </a:r>
            <a:r>
              <a:rPr lang="fr-FR" sz="1200" dirty="0" smtClean="0">
                <a:latin typeface="Century Gothic" pitchFamily="34" charset="0"/>
              </a:rPr>
              <a:t>)</a:t>
            </a:r>
          </a:p>
          <a:p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       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fr-FR" sz="1200" dirty="0" smtClean="0">
                <a:latin typeface="Century Gothic" pitchFamily="34" charset="0"/>
              </a:rPr>
              <a:t>J’ai pris ton sac car </a:t>
            </a:r>
            <a:r>
              <a:rPr lang="fr-FR" sz="1200" b="1" i="1" dirty="0" smtClean="0">
                <a:latin typeface="Century Gothic" pitchFamily="34" charset="0"/>
              </a:rPr>
              <a:t>le mien </a:t>
            </a:r>
            <a:r>
              <a:rPr lang="fr-FR" sz="1200" dirty="0" smtClean="0">
                <a:latin typeface="Century Gothic" pitchFamily="34" charset="0"/>
              </a:rPr>
              <a:t>est trop petit. </a:t>
            </a:r>
          </a:p>
          <a:p>
            <a:pPr marL="228600" indent="-228600">
              <a:buAutoNum type="arabicParenR"/>
            </a:pP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perdu mon stylo. Peux-tu me prêter …  </a:t>
            </a:r>
            <a:r>
              <a:rPr lang="fr-FR" sz="1100" i="1" dirty="0" smtClean="0">
                <a:latin typeface="Century Gothic" pitchFamily="34" charset="0"/>
              </a:rPr>
              <a:t>(2</a:t>
            </a:r>
            <a:r>
              <a:rPr lang="fr-FR" sz="1100" i="1" baseline="30000" dirty="0" smtClean="0">
                <a:latin typeface="Century Gothic" pitchFamily="34" charset="0"/>
              </a:rPr>
              <a:t>ème</a:t>
            </a:r>
            <a:r>
              <a:rPr lang="fr-FR" sz="1100" i="1" dirty="0" smtClean="0">
                <a:latin typeface="Century Gothic" pitchFamily="34" charset="0"/>
              </a:rPr>
              <a:t> pers. singulier)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maillots de notre équipe sont blancs, …. sont rouges. </a:t>
            </a:r>
            <a:r>
              <a:rPr lang="fr-FR" sz="1100" i="1" dirty="0" smtClean="0">
                <a:latin typeface="Century Gothic" pitchFamily="34" charset="0"/>
              </a:rPr>
              <a:t>(3</a:t>
            </a:r>
            <a:r>
              <a:rPr lang="fr-FR" sz="1100" i="1" baseline="30000" dirty="0" smtClean="0">
                <a:latin typeface="Century Gothic" pitchFamily="34" charset="0"/>
              </a:rPr>
              <a:t>ème</a:t>
            </a:r>
            <a:r>
              <a:rPr lang="fr-FR" sz="1100" i="1" dirty="0" smtClean="0">
                <a:latin typeface="Century Gothic" pitchFamily="34" charset="0"/>
              </a:rPr>
              <a:t> pers. pluriel)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Vos vacances sont terminées alors que … ne font que commencer</a:t>
            </a:r>
            <a:r>
              <a:rPr lang="fr-FR" sz="1100" i="1" dirty="0" smtClean="0">
                <a:latin typeface="Century Gothic" pitchFamily="34" charset="0"/>
              </a:rPr>
              <a:t>. (2</a:t>
            </a:r>
            <a:r>
              <a:rPr lang="fr-FR" sz="1100" i="1" baseline="30000" dirty="0" smtClean="0">
                <a:latin typeface="Century Gothic" pitchFamily="34" charset="0"/>
              </a:rPr>
              <a:t>ème</a:t>
            </a:r>
            <a:r>
              <a:rPr lang="fr-FR" sz="1100" i="1" dirty="0" smtClean="0">
                <a:latin typeface="Century Gothic" pitchFamily="34" charset="0"/>
              </a:rPr>
              <a:t> pers. </a:t>
            </a:r>
            <a:r>
              <a:rPr lang="fr-FR" sz="1100" i="1" dirty="0" err="1" smtClean="0">
                <a:latin typeface="Century Gothic" pitchFamily="34" charset="0"/>
              </a:rPr>
              <a:t>plur</a:t>
            </a:r>
            <a:r>
              <a:rPr lang="fr-FR" sz="1100" i="1" dirty="0" smtClean="0">
                <a:latin typeface="Century Gothic" pitchFamily="34" charset="0"/>
              </a:rPr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 a emprunté mon gel douche car … était vide.  </a:t>
            </a:r>
            <a:r>
              <a:rPr lang="fr-FR" sz="1100" i="1" dirty="0" smtClean="0">
                <a:latin typeface="Century Gothic" pitchFamily="34" charset="0"/>
              </a:rPr>
              <a:t>(3</a:t>
            </a:r>
            <a:r>
              <a:rPr lang="fr-FR" sz="1100" i="1" baseline="30000" dirty="0" smtClean="0">
                <a:latin typeface="Century Gothic" pitchFamily="34" charset="0"/>
              </a:rPr>
              <a:t>ème</a:t>
            </a:r>
            <a:r>
              <a:rPr lang="fr-FR" sz="1100" i="1" dirty="0" smtClean="0">
                <a:latin typeface="Century Gothic" pitchFamily="34" charset="0"/>
              </a:rPr>
              <a:t> pers. </a:t>
            </a:r>
            <a:r>
              <a:rPr lang="fr-FR" sz="1100" i="1" dirty="0" err="1" smtClean="0">
                <a:latin typeface="Century Gothic" pitchFamily="34" charset="0"/>
              </a:rPr>
              <a:t>sing</a:t>
            </a:r>
            <a:r>
              <a:rPr lang="fr-FR" sz="1100" i="1" dirty="0" smtClean="0">
                <a:latin typeface="Century Gothic" pitchFamily="34" charset="0"/>
              </a:rPr>
              <a:t>)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100" i="1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2)   </a:t>
            </a:r>
            <a:r>
              <a:rPr lang="fr-FR" sz="1200" b="1" u="sng" dirty="0" smtClean="0">
                <a:latin typeface="Century Gothic" pitchFamily="34" charset="0"/>
              </a:rPr>
              <a:t>Dans </a:t>
            </a:r>
            <a:r>
              <a:rPr lang="fr-FR" sz="1200" b="1" u="sng" dirty="0">
                <a:latin typeface="Century Gothic" pitchFamily="34" charset="0"/>
              </a:rPr>
              <a:t>les phrases suivantes, relève et classe en 2 colonnes les pronoms possessifs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  </a:t>
            </a:r>
            <a:r>
              <a:rPr lang="fr-FR" sz="1200" b="1" u="sng" dirty="0" smtClean="0">
                <a:latin typeface="Century Gothic" pitchFamily="34" charset="0"/>
              </a:rPr>
              <a:t>et </a:t>
            </a:r>
            <a:r>
              <a:rPr lang="fr-FR" sz="1200" b="1" u="sng" dirty="0">
                <a:latin typeface="Century Gothic" pitchFamily="34" charset="0"/>
              </a:rPr>
              <a:t>les pronoms démonstratifs.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vais chercher mon courrier. Veux-tu que je ramène le tien en même temps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Ces </a:t>
            </a:r>
            <a:r>
              <a:rPr lang="fr-FR" sz="1200" dirty="0">
                <a:latin typeface="Century Gothic" pitchFamily="34" charset="0"/>
              </a:rPr>
              <a:t>ciseaux sont à Paul. Où sont ceux de Mélanie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Ces </a:t>
            </a:r>
            <a:r>
              <a:rPr lang="fr-FR" sz="1200" dirty="0">
                <a:latin typeface="Century Gothic" pitchFamily="34" charset="0"/>
              </a:rPr>
              <a:t>chaussures sont exactement celles que je voulais.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La </a:t>
            </a:r>
            <a:r>
              <a:rPr lang="fr-FR" sz="1200" dirty="0">
                <a:latin typeface="Century Gothic" pitchFamily="34" charset="0"/>
              </a:rPr>
              <a:t>voisine du dessus est célibataire mais celle d’à côté a deux enfants.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</a:t>
            </a:r>
            <a:r>
              <a:rPr lang="fr-FR" sz="1200" dirty="0">
                <a:latin typeface="Century Gothic" pitchFamily="34" charset="0"/>
              </a:rPr>
              <a:t>mes idées, vous avez les vôtres.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connais les goûts de mes amis et ils connaissent les miens.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</a:t>
            </a:r>
            <a:r>
              <a:rPr lang="fr-FR" sz="1200" dirty="0">
                <a:latin typeface="Century Gothic" pitchFamily="34" charset="0"/>
              </a:rPr>
              <a:t>mes billets de train. J’espère que les enfants ont toujours les leurs.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Pour </a:t>
            </a:r>
            <a:r>
              <a:rPr lang="fr-FR" sz="1200" dirty="0">
                <a:latin typeface="Century Gothic" pitchFamily="34" charset="0"/>
              </a:rPr>
              <a:t>qui se prennent-elles celles-là ?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</a:t>
            </a:r>
            <a:r>
              <a:rPr lang="fr-FR" sz="1200" dirty="0">
                <a:latin typeface="Century Gothic" pitchFamily="34" charset="0"/>
              </a:rPr>
              <a:t>rangé ma chambre. À vous de ranger la vôtre. </a:t>
            </a:r>
            <a:endParaRPr lang="fr-FR" sz="1200" dirty="0" smtClean="0">
              <a:latin typeface="Century Gothic" pitchFamily="34" charset="0"/>
            </a:endParaRPr>
          </a:p>
          <a:p>
            <a:pPr marL="285750" indent="-285750">
              <a:buAutoNum type="romanLcParenR"/>
            </a:pPr>
            <a:endParaRPr lang="fr-FR" sz="1100" dirty="0"/>
          </a:p>
          <a:p>
            <a:r>
              <a:rPr lang="fr-FR" sz="1200" b="1" dirty="0" smtClean="0">
                <a:latin typeface="Century Gothic" pitchFamily="34" charset="0"/>
              </a:rPr>
              <a:t>3)   </a:t>
            </a:r>
            <a:r>
              <a:rPr lang="fr-FR" sz="1200" b="1" u="sng" dirty="0" smtClean="0">
                <a:latin typeface="Century Gothic" pitchFamily="34" charset="0"/>
              </a:rPr>
              <a:t>Recopie </a:t>
            </a:r>
            <a:r>
              <a:rPr lang="fr-FR" sz="1200" b="1" u="sng" dirty="0">
                <a:latin typeface="Century Gothic" pitchFamily="34" charset="0"/>
              </a:rPr>
              <a:t>ces phrases et complète-les avec un pronom démonstratif.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De </a:t>
            </a:r>
            <a:r>
              <a:rPr lang="fr-FR" sz="1200" dirty="0">
                <a:latin typeface="Century Gothic" pitchFamily="34" charset="0"/>
              </a:rPr>
              <a:t>toutes les musiques, </a:t>
            </a:r>
            <a:r>
              <a:rPr lang="fr-FR" sz="1200" dirty="0" smtClean="0">
                <a:latin typeface="Century Gothic" pitchFamily="34" charset="0"/>
              </a:rPr>
              <a:t>………. </a:t>
            </a:r>
            <a:r>
              <a:rPr lang="fr-FR" sz="1200" dirty="0">
                <a:latin typeface="Century Gothic" pitchFamily="34" charset="0"/>
              </a:rPr>
              <a:t>que je préfère est le rap.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As-tu </a:t>
            </a:r>
            <a:r>
              <a:rPr lang="fr-FR" sz="1200" dirty="0">
                <a:latin typeface="Century Gothic" pitchFamily="34" charset="0"/>
              </a:rPr>
              <a:t>vu ces jolis petits chats ? Regarde </a:t>
            </a:r>
            <a:r>
              <a:rPr lang="fr-FR" sz="1200" dirty="0" smtClean="0">
                <a:latin typeface="Century Gothic" pitchFamily="34" charset="0"/>
              </a:rPr>
              <a:t>……… </a:t>
            </a:r>
            <a:r>
              <a:rPr lang="fr-FR" sz="1200" dirty="0">
                <a:latin typeface="Century Gothic" pitchFamily="34" charset="0"/>
              </a:rPr>
              <a:t>qui saute et </a:t>
            </a:r>
            <a:r>
              <a:rPr lang="fr-FR" sz="1200" dirty="0" smtClean="0">
                <a:latin typeface="Century Gothic" pitchFamily="34" charset="0"/>
              </a:rPr>
              <a:t>………</a:t>
            </a:r>
            <a:r>
              <a:rPr lang="fr-FR" sz="1200" dirty="0">
                <a:latin typeface="Century Gothic" pitchFamily="34" charset="0"/>
              </a:rPr>
              <a:t>qui dort !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 </a:t>
            </a:r>
            <a:r>
              <a:rPr lang="fr-FR" sz="1200" dirty="0">
                <a:latin typeface="Century Gothic" pitchFamily="34" charset="0"/>
              </a:rPr>
              <a:t>y a trop de monde dans le magasin. </a:t>
            </a:r>
            <a:r>
              <a:rPr lang="fr-FR" sz="1200" dirty="0" smtClean="0">
                <a:latin typeface="Century Gothic" pitchFamily="34" charset="0"/>
              </a:rPr>
              <a:t>………</a:t>
            </a:r>
            <a:r>
              <a:rPr lang="fr-FR" sz="1200" dirty="0">
                <a:latin typeface="Century Gothic" pitchFamily="34" charset="0"/>
              </a:rPr>
              <a:t>serait mieux avec moins de monde !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Parmi </a:t>
            </a:r>
            <a:r>
              <a:rPr lang="fr-FR" sz="1200" dirty="0">
                <a:latin typeface="Century Gothic" pitchFamily="34" charset="0"/>
              </a:rPr>
              <a:t>tes robes, je n’aime pas beaucoup </a:t>
            </a:r>
            <a:r>
              <a:rPr lang="fr-FR" sz="1200" dirty="0" smtClean="0">
                <a:latin typeface="Century Gothic" pitchFamily="34" charset="0"/>
              </a:rPr>
              <a:t>…………….. </a:t>
            </a:r>
            <a:r>
              <a:rPr lang="fr-FR" sz="1200" dirty="0">
                <a:latin typeface="Century Gothic" pitchFamily="34" charset="0"/>
              </a:rPr>
              <a:t>que tu viens d’acheter.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……….. </a:t>
            </a:r>
            <a:r>
              <a:rPr lang="fr-FR" sz="1200" dirty="0">
                <a:latin typeface="Century Gothic" pitchFamily="34" charset="0"/>
              </a:rPr>
              <a:t>qui n’a jamais manqué d’argent ne peut pas comprendre mes difficultés.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4)   </a:t>
            </a:r>
            <a:r>
              <a:rPr lang="fr-FR" sz="1200" b="1" u="sng" dirty="0" smtClean="0">
                <a:latin typeface="Century Gothic" pitchFamily="34" charset="0"/>
              </a:rPr>
              <a:t>Recopie </a:t>
            </a:r>
            <a:r>
              <a:rPr lang="fr-FR" sz="1200" b="1" u="sng" dirty="0">
                <a:latin typeface="Century Gothic" pitchFamily="34" charset="0"/>
              </a:rPr>
              <a:t>ces phrases et remplace les groupes soulignés par un pronom.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 </a:t>
            </a:r>
            <a:r>
              <a:rPr lang="fr-FR" sz="1200" dirty="0">
                <a:latin typeface="Century Gothic" pitchFamily="34" charset="0"/>
              </a:rPr>
              <a:t>peau est plus douce que </a:t>
            </a:r>
            <a:r>
              <a:rPr lang="fr-FR" sz="1200" u="sng" dirty="0">
                <a:latin typeface="Century Gothic" pitchFamily="34" charset="0"/>
              </a:rPr>
              <a:t>sa peau</a:t>
            </a:r>
            <a:r>
              <a:rPr lang="fr-FR" sz="1200" dirty="0">
                <a:latin typeface="Century Gothic" pitchFamily="34" charset="0"/>
              </a:rPr>
              <a:t>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Parmi </a:t>
            </a:r>
            <a:r>
              <a:rPr lang="fr-FR" sz="1200" dirty="0">
                <a:latin typeface="Century Gothic" pitchFamily="34" charset="0"/>
              </a:rPr>
              <a:t>tous les gâteaux présentés, je veux manger ce gâteau.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</a:t>
            </a:r>
            <a:r>
              <a:rPr lang="fr-FR" sz="1200" dirty="0">
                <a:latin typeface="Century Gothic" pitchFamily="34" charset="0"/>
              </a:rPr>
              <a:t>oublié mon livre, prête-moi </a:t>
            </a:r>
            <a:r>
              <a:rPr lang="fr-FR" sz="1200" u="sng" dirty="0">
                <a:latin typeface="Century Gothic" pitchFamily="34" charset="0"/>
              </a:rPr>
              <a:t>ton livre</a:t>
            </a:r>
            <a:r>
              <a:rPr lang="fr-FR" sz="1200" dirty="0">
                <a:latin typeface="Century Gothic" pitchFamily="34" charset="0"/>
              </a:rPr>
              <a:t>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</a:t>
            </a:r>
            <a:r>
              <a:rPr lang="fr-FR" sz="1200" dirty="0">
                <a:latin typeface="Century Gothic" pitchFamily="34" charset="0"/>
              </a:rPr>
              <a:t>chat abandonné est devenu </a:t>
            </a:r>
            <a:r>
              <a:rPr lang="fr-FR" sz="1200" u="sng" dirty="0">
                <a:latin typeface="Century Gothic" pitchFamily="34" charset="0"/>
              </a:rPr>
              <a:t>mon chat</a:t>
            </a:r>
            <a:r>
              <a:rPr lang="fr-FR" sz="1200" dirty="0">
                <a:latin typeface="Century Gothic" pitchFamily="34" charset="0"/>
              </a:rPr>
              <a:t>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Ton </a:t>
            </a:r>
            <a:r>
              <a:rPr lang="fr-FR" sz="1200" dirty="0">
                <a:latin typeface="Century Gothic" pitchFamily="34" charset="0"/>
              </a:rPr>
              <a:t>vélo est rouge alors que </a:t>
            </a:r>
            <a:r>
              <a:rPr lang="fr-FR" sz="1200" u="sng" dirty="0">
                <a:latin typeface="Century Gothic" pitchFamily="34" charset="0"/>
              </a:rPr>
              <a:t>le vélo </a:t>
            </a:r>
            <a:r>
              <a:rPr lang="fr-FR" sz="1200" dirty="0">
                <a:latin typeface="Century Gothic" pitchFamily="34" charset="0"/>
              </a:rPr>
              <a:t>de Maxime est jaune.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Tes </a:t>
            </a:r>
            <a:r>
              <a:rPr lang="fr-FR" sz="1200" dirty="0">
                <a:latin typeface="Century Gothic" pitchFamily="34" charset="0"/>
              </a:rPr>
              <a:t>résultats sont moins bons que </a:t>
            </a:r>
            <a:r>
              <a:rPr lang="fr-FR" sz="1200" u="sng" dirty="0">
                <a:latin typeface="Century Gothic" pitchFamily="34" charset="0"/>
              </a:rPr>
              <a:t>mes résultats</a:t>
            </a:r>
            <a:r>
              <a:rPr lang="fr-FR" sz="1200" dirty="0">
                <a:latin typeface="Century Gothic" pitchFamily="34" charset="0"/>
              </a:rPr>
              <a:t>. 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5)   </a:t>
            </a:r>
            <a:r>
              <a:rPr lang="fr-FR" sz="1200" b="1" u="sng" dirty="0">
                <a:latin typeface="Century Gothic" pitchFamily="34" charset="0"/>
              </a:rPr>
              <a:t>Recopie ces phrases en les complétant avec un pronom interrogatif.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m’appelle Léa. Et toi, ……..es-tu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…………… </a:t>
            </a:r>
            <a:r>
              <a:rPr lang="fr-FR" sz="1200" dirty="0">
                <a:latin typeface="Century Gothic" pitchFamily="34" charset="0"/>
              </a:rPr>
              <a:t>est ton fruit préféré ? Moi, c’est la pomme.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ne t’entends pas, ………..es-tu caché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Depuis </a:t>
            </a:r>
            <a:r>
              <a:rPr lang="fr-FR" sz="1200" dirty="0">
                <a:latin typeface="Century Gothic" pitchFamily="34" charset="0"/>
              </a:rPr>
              <a:t>……….. viens-tu dans cette école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……….. </a:t>
            </a:r>
            <a:r>
              <a:rPr lang="fr-FR" sz="1200" dirty="0">
                <a:latin typeface="Century Gothic" pitchFamily="34" charset="0"/>
              </a:rPr>
              <a:t>pensez-vous de la nouvelle maîtresse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…………. </a:t>
            </a:r>
            <a:r>
              <a:rPr lang="fr-FR" sz="1200" dirty="0">
                <a:latin typeface="Century Gothic" pitchFamily="34" charset="0"/>
              </a:rPr>
              <a:t>allez-vous choisir comme représentant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ne sais pas quel fruit manger. Et toi, …….. voudrais-tu ?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284959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</Words>
  <Application>Microsoft Office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15</cp:revision>
  <dcterms:created xsi:type="dcterms:W3CDTF">2012-10-29T16:06:26Z</dcterms:created>
  <dcterms:modified xsi:type="dcterms:W3CDTF">2012-11-02T13:15:13Z</dcterms:modified>
</cp:coreProperties>
</file>