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6" r:id="rId6"/>
    <p:sldId id="263" r:id="rId7"/>
    <p:sldId id="272" r:id="rId8"/>
    <p:sldId id="269" r:id="rId9"/>
    <p:sldId id="270" r:id="rId10"/>
    <p:sldId id="271" r:id="rId11"/>
    <p:sldId id="265"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p:cViewPr varScale="1">
        <p:scale>
          <a:sx n="87" d="100"/>
          <a:sy n="87" d="100"/>
        </p:scale>
        <p:origin x="-14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17/07/2014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16147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17/07/2014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37113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17/07/2014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2874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17/07/2014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1994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834B643-CCFB-4F8D-BB4C-C9CE425D02D4}" type="datetimeFigureOut">
              <a:rPr lang="fr-FR" smtClean="0"/>
              <a:t>17/07/2014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17897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4B643-CCFB-4F8D-BB4C-C9CE425D02D4}" type="datetimeFigureOut">
              <a:rPr lang="fr-FR" smtClean="0"/>
              <a:t>17/07/2014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51072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4B643-CCFB-4F8D-BB4C-C9CE425D02D4}" type="datetimeFigureOut">
              <a:rPr lang="fr-FR" smtClean="0"/>
              <a:t>17/07/2014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55451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834B643-CCFB-4F8D-BB4C-C9CE425D02D4}" type="datetimeFigureOut">
              <a:rPr lang="fr-FR" smtClean="0"/>
              <a:t>17/07/2014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8377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4B643-CCFB-4F8D-BB4C-C9CE425D02D4}" type="datetimeFigureOut">
              <a:rPr lang="fr-FR" smtClean="0"/>
              <a:t>17/07/2014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3699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17/07/2014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61646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17/07/2014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25321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4B643-CCFB-4F8D-BB4C-C9CE425D02D4}" type="datetimeFigureOut">
              <a:rPr lang="fr-FR" smtClean="0"/>
              <a:t>17/07/2014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F81CD-9293-4434-8A68-F5A96D2D36CF}" type="slidenum">
              <a:rPr lang="fr-FR" smtClean="0"/>
              <a:t>‹N°›</a:t>
            </a:fld>
            <a:endParaRPr lang="fr-FR"/>
          </a:p>
        </p:txBody>
      </p:sp>
    </p:spTree>
    <p:extLst>
      <p:ext uri="{BB962C8B-B14F-4D97-AF65-F5344CB8AC3E}">
        <p14:creationId xmlns:p14="http://schemas.microsoft.com/office/powerpoint/2010/main" val="85081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rracotta Army from the tomb of the emperor Qin Shi Hu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9593"/>
            <a:ext cx="4355976" cy="5728407"/>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1403648" y="113521"/>
            <a:ext cx="6428742" cy="1200329"/>
          </a:xfrm>
          <a:prstGeom prst="rect">
            <a:avLst/>
          </a:prstGeom>
          <a:noFill/>
        </p:spPr>
        <p:txBody>
          <a:bodyPr wrap="square" rtlCol="0">
            <a:spAutoFit/>
          </a:bodyPr>
          <a:lstStyle/>
          <a:p>
            <a:r>
              <a:rPr lang="fr-FR" sz="3600" dirty="0" smtClean="0">
                <a:solidFill>
                  <a:schemeClr val="accent3">
                    <a:lumMod val="50000"/>
                  </a:schemeClr>
                </a:solidFill>
                <a:latin typeface="Croobie" panose="00000400000000000000" pitchFamily="2" charset="0"/>
              </a:rPr>
              <a:t>Mausolée de l’ empereur </a:t>
            </a:r>
            <a:r>
              <a:rPr lang="fr-FR" sz="3600" dirty="0" smtClean="0">
                <a:solidFill>
                  <a:schemeClr val="accent3">
                    <a:lumMod val="50000"/>
                  </a:schemeClr>
                </a:solidFill>
                <a:latin typeface="Croobie" panose="00000400000000000000" pitchFamily="2" charset="0"/>
              </a:rPr>
              <a:t>Q</a:t>
            </a:r>
            <a:r>
              <a:rPr lang="fr-FR" sz="3600" dirty="0" smtClean="0">
                <a:solidFill>
                  <a:schemeClr val="accent3">
                    <a:lumMod val="50000"/>
                  </a:schemeClr>
                </a:solidFill>
                <a:latin typeface="Croobie" panose="00000400000000000000" pitchFamily="2" charset="0"/>
              </a:rPr>
              <a:t>in –</a:t>
            </a:r>
          </a:p>
          <a:p>
            <a:pPr algn="ctr"/>
            <a:r>
              <a:rPr lang="fr-FR" sz="3600" dirty="0" smtClean="0">
                <a:solidFill>
                  <a:schemeClr val="accent3">
                    <a:lumMod val="50000"/>
                  </a:schemeClr>
                </a:solidFill>
                <a:latin typeface="Croobie" panose="00000400000000000000" pitchFamily="2" charset="0"/>
              </a:rPr>
              <a:t>Chine</a:t>
            </a:r>
            <a:endParaRPr lang="fr-FR" sz="3600" dirty="0">
              <a:solidFill>
                <a:schemeClr val="accent3">
                  <a:lumMod val="50000"/>
                </a:schemeClr>
              </a:solidFill>
              <a:latin typeface="Croobie" panose="00000400000000000000" pitchFamily="2" charset="0"/>
            </a:endParaRPr>
          </a:p>
        </p:txBody>
      </p:sp>
      <p:pic>
        <p:nvPicPr>
          <p:cNvPr id="2054" name="Picture 6" descr="http://upload.wikimedia.org/wikipedia/commons/thumb/1/11/Terracota_warrior_close-up.jpg/640px-Terracota_warrior_close-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796" y="1129593"/>
            <a:ext cx="4118204" cy="573516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475656" y="6237312"/>
            <a:ext cx="6317307"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smtClean="0">
                <a:latin typeface="Amandine" pitchFamily="2" charset="0"/>
              </a:rPr>
              <a:t>Quels points communs peux-tu trouver entre ces deux photos ?</a:t>
            </a:r>
            <a:endParaRPr lang="fr-FR" dirty="0">
              <a:latin typeface="Amandine" pitchFamily="2" charset="0"/>
            </a:endParaRPr>
          </a:p>
        </p:txBody>
      </p:sp>
    </p:spTree>
    <p:extLst>
      <p:ext uri="{BB962C8B-B14F-4D97-AF65-F5344CB8AC3E}">
        <p14:creationId xmlns:p14="http://schemas.microsoft.com/office/powerpoint/2010/main" val="416687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40" t="16227" r="3556" b="6252"/>
          <a:stretch/>
        </p:blipFill>
        <p:spPr bwMode="auto">
          <a:xfrm>
            <a:off x="0" y="548680"/>
            <a:ext cx="9127188" cy="575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498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8501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schemeClr val="accent3">
                    <a:lumMod val="50000"/>
                  </a:schemeClr>
                </a:solidFill>
                <a:latin typeface="Amandine" pitchFamily="2" charset="0"/>
              </a:rPr>
              <a:t>L’armée de terre cuite</a:t>
            </a:r>
            <a:endParaRPr lang="fr-FR" dirty="0">
              <a:solidFill>
                <a:schemeClr val="accent3">
                  <a:lumMod val="50000"/>
                </a:schemeClr>
              </a:solidFill>
              <a:latin typeface="Amandine" pitchFamily="2" charset="0"/>
            </a:endParaRPr>
          </a:p>
        </p:txBody>
      </p:sp>
      <p:sp>
        <p:nvSpPr>
          <p:cNvPr id="3" name="Espace réservé du contenu 2"/>
          <p:cNvSpPr txBox="1">
            <a:spLocks/>
          </p:cNvSpPr>
          <p:nvPr/>
        </p:nvSpPr>
        <p:spPr>
          <a:xfrm>
            <a:off x="457200" y="1124744"/>
            <a:ext cx="8229600" cy="561662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2000" dirty="0">
                <a:latin typeface="Comic Sans MS" panose="030F0702030302020204" pitchFamily="66" charset="0"/>
              </a:rPr>
              <a:t>Le </a:t>
            </a:r>
            <a:r>
              <a:rPr lang="fr-FR" sz="2000" dirty="0">
                <a:solidFill>
                  <a:schemeClr val="accent3">
                    <a:lumMod val="50000"/>
                  </a:schemeClr>
                </a:solidFill>
                <a:latin typeface="Comic Sans MS" panose="030F0702030302020204" pitchFamily="66" charset="0"/>
              </a:rPr>
              <a:t>mausolée</a:t>
            </a:r>
            <a:r>
              <a:rPr lang="fr-FR" sz="2000" dirty="0">
                <a:latin typeface="Comic Sans MS" panose="030F0702030302020204" pitchFamily="66" charset="0"/>
              </a:rPr>
              <a:t> de l'empereur </a:t>
            </a:r>
            <a:r>
              <a:rPr lang="fr-FR" sz="2000" dirty="0" smtClean="0">
                <a:latin typeface="Comic Sans MS" panose="030F0702030302020204" pitchFamily="66" charset="0"/>
              </a:rPr>
              <a:t>Qin (IIIe siècle av. J.C.)</a:t>
            </a:r>
            <a:r>
              <a:rPr lang="fr-FR" sz="2000" dirty="0">
                <a:latin typeface="Comic Sans MS" panose="030F0702030302020204" pitchFamily="66" charset="0"/>
              </a:rPr>
              <a:t> </a:t>
            </a:r>
            <a:r>
              <a:rPr lang="fr-FR" sz="2000" dirty="0" smtClean="0">
                <a:latin typeface="Comic Sans MS" panose="030F0702030302020204" pitchFamily="66" charset="0"/>
              </a:rPr>
              <a:t>comprend </a:t>
            </a:r>
            <a:r>
              <a:rPr lang="fr-FR" sz="2000" dirty="0">
                <a:latin typeface="Comic Sans MS" panose="030F0702030302020204" pitchFamily="66" charset="0"/>
              </a:rPr>
              <a:t>d'une part le tombeau proprement dit, et d'autre part les fosses où l'on a trouvé, à partir de 1974, une armée enterrée formée par des milliers de soldats de terre cuite</a:t>
            </a:r>
            <a:r>
              <a:rPr lang="fr-FR" sz="2000" dirty="0" smtClean="0">
                <a:latin typeface="Comic Sans MS" panose="030F0702030302020204" pitchFamily="66" charset="0"/>
              </a:rPr>
              <a:t>.</a:t>
            </a:r>
          </a:p>
          <a:p>
            <a:pPr marL="0" indent="0" algn="just">
              <a:buNone/>
            </a:pPr>
            <a:r>
              <a:rPr lang="fr-FR" sz="2000" dirty="0" smtClean="0">
                <a:latin typeface="Comic Sans MS" panose="030F0702030302020204" pitchFamily="66" charset="0"/>
              </a:rPr>
              <a:t>Distantes d’environ </a:t>
            </a:r>
            <a:r>
              <a:rPr lang="fr-FR" sz="2000" dirty="0">
                <a:latin typeface="Comic Sans MS" panose="030F0702030302020204" pitchFamily="66" charset="0"/>
              </a:rPr>
              <a:t>1 500 </a:t>
            </a:r>
            <a:r>
              <a:rPr lang="fr-FR" sz="2000" dirty="0" smtClean="0">
                <a:latin typeface="Comic Sans MS" panose="030F0702030302020204" pitchFamily="66" charset="0"/>
              </a:rPr>
              <a:t>mètres, les </a:t>
            </a:r>
            <a:r>
              <a:rPr lang="fr-FR" sz="2000" dirty="0">
                <a:latin typeface="Comic Sans MS" panose="030F0702030302020204" pitchFamily="66" charset="0"/>
              </a:rPr>
              <a:t>fosses </a:t>
            </a:r>
            <a:r>
              <a:rPr lang="fr-FR" sz="2000" dirty="0" smtClean="0">
                <a:latin typeface="Comic Sans MS" panose="030F0702030302020204" pitchFamily="66" charset="0"/>
              </a:rPr>
              <a:t>contiennent quelques </a:t>
            </a:r>
            <a:r>
              <a:rPr lang="fr-FR" sz="2000" dirty="0">
                <a:latin typeface="Comic Sans MS" panose="030F0702030302020204" pitchFamily="66" charset="0"/>
              </a:rPr>
              <a:t>huit mille </a:t>
            </a:r>
            <a:r>
              <a:rPr lang="fr-FR" sz="2000" dirty="0" smtClean="0">
                <a:solidFill>
                  <a:schemeClr val="accent3">
                    <a:lumMod val="50000"/>
                  </a:schemeClr>
                </a:solidFill>
                <a:latin typeface="Comic Sans MS" panose="030F0702030302020204" pitchFamily="66" charset="0"/>
              </a:rPr>
              <a:t>statues </a:t>
            </a:r>
            <a:r>
              <a:rPr lang="fr-FR" sz="2000" dirty="0">
                <a:solidFill>
                  <a:schemeClr val="accent3">
                    <a:lumMod val="50000"/>
                  </a:schemeClr>
                </a:solidFill>
                <a:latin typeface="Comic Sans MS" panose="030F0702030302020204" pitchFamily="66" charset="0"/>
              </a:rPr>
              <a:t>de soldats</a:t>
            </a:r>
            <a:r>
              <a:rPr lang="fr-FR" sz="2000" dirty="0">
                <a:latin typeface="Comic Sans MS" panose="030F0702030302020204" pitchFamily="66" charset="0"/>
              </a:rPr>
              <a:t>, statues qui ont quasiment toutes un visage différencié, et de </a:t>
            </a:r>
            <a:r>
              <a:rPr lang="fr-FR" sz="2000" dirty="0">
                <a:solidFill>
                  <a:schemeClr val="accent3">
                    <a:lumMod val="50000"/>
                  </a:schemeClr>
                </a:solidFill>
                <a:latin typeface="Comic Sans MS" panose="030F0702030302020204" pitchFamily="66" charset="0"/>
              </a:rPr>
              <a:t>chevaux en terre cuite </a:t>
            </a:r>
            <a:r>
              <a:rPr lang="fr-FR" sz="2000" dirty="0">
                <a:latin typeface="Comic Sans MS" panose="030F0702030302020204" pitchFamily="66" charset="0"/>
              </a:rPr>
              <a:t>datant de 210 av. J.-C. C'est « l'armée enterrée », </a:t>
            </a:r>
            <a:r>
              <a:rPr lang="fr-FR" sz="2000" dirty="0">
                <a:solidFill>
                  <a:schemeClr val="accent3">
                    <a:lumMod val="50000"/>
                  </a:schemeClr>
                </a:solidFill>
                <a:latin typeface="Comic Sans MS" panose="030F0702030302020204" pitchFamily="66" charset="0"/>
              </a:rPr>
              <a:t>destinée à garder l'empereur défunt</a:t>
            </a:r>
            <a:r>
              <a:rPr lang="fr-FR" sz="2000" dirty="0">
                <a:latin typeface="Comic Sans MS" panose="030F0702030302020204" pitchFamily="66" charset="0"/>
              </a:rPr>
              <a:t>. Ces statues furent cuites dans des fours à une chaleur d’environ 900 °C. </a:t>
            </a:r>
            <a:r>
              <a:rPr lang="fr-FR" sz="2000" dirty="0" smtClean="0">
                <a:latin typeface="Comic Sans MS" panose="030F0702030302020204" pitchFamily="66" charset="0"/>
              </a:rPr>
              <a:t>Elles étaient peintes </a:t>
            </a:r>
            <a:r>
              <a:rPr lang="fr-FR" sz="2000" dirty="0">
                <a:latin typeface="Comic Sans MS" panose="030F0702030302020204" pitchFamily="66" charset="0"/>
              </a:rPr>
              <a:t>après </a:t>
            </a:r>
            <a:r>
              <a:rPr lang="fr-FR" sz="2000" dirty="0" smtClean="0">
                <a:latin typeface="Comic Sans MS" panose="030F0702030302020204" pitchFamily="66" charset="0"/>
              </a:rPr>
              <a:t>cuisson, </a:t>
            </a:r>
            <a:r>
              <a:rPr lang="fr-FR" sz="2000" dirty="0">
                <a:latin typeface="Comic Sans MS" panose="030F0702030302020204" pitchFamily="66" charset="0"/>
              </a:rPr>
              <a:t>ce qui, tout en les individualisant davantage, permettait de distinguer par la couleur dominante les différentes unités de cette </a:t>
            </a:r>
            <a:r>
              <a:rPr lang="fr-FR" sz="2000" dirty="0" smtClean="0">
                <a:latin typeface="Comic Sans MS" panose="030F0702030302020204" pitchFamily="66" charset="0"/>
              </a:rPr>
              <a:t>armée.</a:t>
            </a:r>
          </a:p>
          <a:p>
            <a:pPr marL="0" indent="0" algn="just">
              <a:buNone/>
            </a:pPr>
            <a:r>
              <a:rPr lang="fr-FR" sz="2000" dirty="0">
                <a:latin typeface="Comic Sans MS" panose="030F0702030302020204" pitchFamily="66" charset="0"/>
              </a:rPr>
              <a:t>L'édification de la nécropole a nécessité </a:t>
            </a:r>
            <a:r>
              <a:rPr lang="fr-FR" sz="2000" dirty="0">
                <a:solidFill>
                  <a:schemeClr val="accent3">
                    <a:lumMod val="50000"/>
                  </a:schemeClr>
                </a:solidFill>
                <a:latin typeface="Comic Sans MS" panose="030F0702030302020204" pitchFamily="66" charset="0"/>
              </a:rPr>
              <a:t>trente-six ans d'ouvrage</a:t>
            </a:r>
            <a:r>
              <a:rPr lang="fr-FR" sz="2000" dirty="0">
                <a:latin typeface="Comic Sans MS" panose="030F0702030302020204" pitchFamily="66" charset="0"/>
              </a:rPr>
              <a:t>, avec une main-d'œuvre de </a:t>
            </a:r>
            <a:r>
              <a:rPr lang="fr-FR" sz="2000" dirty="0" smtClean="0">
                <a:latin typeface="Comic Sans MS" panose="030F0702030302020204" pitchFamily="66" charset="0"/>
              </a:rPr>
              <a:t>quelques </a:t>
            </a:r>
            <a:r>
              <a:rPr lang="fr-FR" sz="2000" dirty="0">
                <a:solidFill>
                  <a:schemeClr val="accent3">
                    <a:lumMod val="50000"/>
                  </a:schemeClr>
                </a:solidFill>
                <a:latin typeface="Comic Sans MS" panose="030F0702030302020204" pitchFamily="66" charset="0"/>
              </a:rPr>
              <a:t>700 000 </a:t>
            </a:r>
            <a:r>
              <a:rPr lang="fr-FR" sz="2000" dirty="0" smtClean="0">
                <a:solidFill>
                  <a:schemeClr val="accent3">
                    <a:lumMod val="50000"/>
                  </a:schemeClr>
                </a:solidFill>
                <a:latin typeface="Comic Sans MS" panose="030F0702030302020204" pitchFamily="66" charset="0"/>
              </a:rPr>
              <a:t>personnes</a:t>
            </a:r>
            <a:r>
              <a:rPr lang="fr-FR" sz="2000" dirty="0" smtClean="0">
                <a:latin typeface="Comic Sans MS" panose="030F0702030302020204" pitchFamily="66" charset="0"/>
              </a:rPr>
              <a:t>. </a:t>
            </a:r>
            <a:r>
              <a:rPr lang="fr-FR" sz="2000" dirty="0">
                <a:latin typeface="Comic Sans MS" panose="030F0702030302020204" pitchFamily="66" charset="0"/>
              </a:rPr>
              <a:t>D'après </a:t>
            </a:r>
            <a:r>
              <a:rPr lang="fr-FR" sz="2000" dirty="0" smtClean="0">
                <a:latin typeface="Comic Sans MS" panose="030F0702030302020204" pitchFamily="66" charset="0"/>
              </a:rPr>
              <a:t>un historien chinois, les </a:t>
            </a:r>
            <a:r>
              <a:rPr lang="fr-FR" sz="2000" dirty="0">
                <a:latin typeface="Comic Sans MS" panose="030F0702030302020204" pitchFamily="66" charset="0"/>
              </a:rPr>
              <a:t>ouvriers ayant préparé le tombeau et assisté à l'enterrement ont été emmurés vivants dans le mausolée à la fin de la cérémonie afin que les secrets de sa construction ne soient pas divulgués. Les sacrifices humains à la mort d'un personnage « important » paraissent avoir été fréquents dans la Chine </a:t>
            </a:r>
            <a:r>
              <a:rPr lang="fr-FR" sz="2000" dirty="0" smtClean="0">
                <a:latin typeface="Comic Sans MS" panose="030F0702030302020204" pitchFamily="66" charset="0"/>
              </a:rPr>
              <a:t>de l’époque.</a:t>
            </a:r>
            <a:endParaRPr lang="fr-FR" sz="2000" dirty="0">
              <a:latin typeface="Comic Sans MS" panose="030F0702030302020204" pitchFamily="66" charset="0"/>
            </a:endParaRPr>
          </a:p>
        </p:txBody>
      </p:sp>
    </p:spTree>
    <p:extLst>
      <p:ext uri="{BB962C8B-B14F-4D97-AF65-F5344CB8AC3E}">
        <p14:creationId xmlns:p14="http://schemas.microsoft.com/office/powerpoint/2010/main" val="3154699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16632"/>
            <a:ext cx="2952328" cy="707886"/>
          </a:xfrm>
          <a:prstGeom prst="rect">
            <a:avLst/>
          </a:prstGeom>
          <a:noFill/>
        </p:spPr>
        <p:txBody>
          <a:bodyPr wrap="square" rtlCol="0">
            <a:spAutoFit/>
          </a:bodyPr>
          <a:lstStyle/>
          <a:p>
            <a:r>
              <a:rPr lang="fr-FR" sz="3200" dirty="0" smtClean="0">
                <a:solidFill>
                  <a:schemeClr val="accent3">
                    <a:lumMod val="50000"/>
                  </a:schemeClr>
                </a:solidFill>
                <a:latin typeface="Sketch Nice" panose="03050504000000020004" pitchFamily="66" charset="0"/>
              </a:rPr>
              <a:t>L</a:t>
            </a:r>
            <a:r>
              <a:rPr lang="fr-FR" sz="4000" dirty="0" smtClean="0">
                <a:solidFill>
                  <a:schemeClr val="accent3">
                    <a:lumMod val="50000"/>
                  </a:schemeClr>
                </a:solidFill>
                <a:latin typeface="Comic Sans MS" panose="030F0702030302020204" pitchFamily="66" charset="0"/>
              </a:rPr>
              <a:t>’</a:t>
            </a:r>
            <a:r>
              <a:rPr lang="fr-FR" sz="3200" dirty="0" smtClean="0">
                <a:solidFill>
                  <a:schemeClr val="accent3">
                    <a:lumMod val="50000"/>
                  </a:schemeClr>
                </a:solidFill>
                <a:latin typeface="Sketch Nice" panose="03050504000000020004" pitchFamily="66" charset="0"/>
              </a:rPr>
              <a:t>image</a:t>
            </a:r>
            <a:endParaRPr lang="fr-FR" sz="3200" dirty="0">
              <a:solidFill>
                <a:schemeClr val="accent3">
                  <a:lumMod val="50000"/>
                </a:schemeClr>
              </a:solidFill>
              <a:latin typeface="Sketch Nice" panose="03050504000000020004" pitchFamily="66" charset="0"/>
            </a:endParaRPr>
          </a:p>
        </p:txBody>
      </p:sp>
      <p:pic>
        <p:nvPicPr>
          <p:cNvPr id="3" name="Picture 2" descr="Terracotta ar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24518"/>
            <a:ext cx="7836363"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72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80404237"/>
              </p:ext>
            </p:extLst>
          </p:nvPr>
        </p:nvGraphicFramePr>
        <p:xfrm>
          <a:off x="611560" y="332656"/>
          <a:ext cx="8352928" cy="5688630"/>
        </p:xfrm>
        <a:graphic>
          <a:graphicData uri="http://schemas.openxmlformats.org/drawingml/2006/table">
            <a:tbl>
              <a:tblPr firstRow="1" bandRow="1">
                <a:tableStyleId>{5940675A-B579-460E-94D1-54222C63F5DA}</a:tableStyleId>
              </a:tblPr>
              <a:tblGrid>
                <a:gridCol w="2597783"/>
                <a:gridCol w="5755145"/>
              </a:tblGrid>
              <a:tr h="1137726">
                <a:tc gridSpan="2">
                  <a:txBody>
                    <a:bodyPr/>
                    <a:lstStyle/>
                    <a:p>
                      <a:pPr algn="ctr"/>
                      <a:r>
                        <a:rPr lang="fr-FR" sz="4000" dirty="0" smtClean="0">
                          <a:latin typeface="Amandine" pitchFamily="2" charset="0"/>
                        </a:rPr>
                        <a:t>Cartel de l’</a:t>
                      </a:r>
                      <a:r>
                        <a:rPr lang="fr-FR" sz="4000" dirty="0" err="1" smtClean="0">
                          <a:latin typeface="Amandine" pitchFamily="2" charset="0"/>
                        </a:rPr>
                        <a:t>oeuvre</a:t>
                      </a:r>
                      <a:endParaRPr lang="fr-FR" sz="4000" dirty="0">
                        <a:latin typeface="Amandine" pitchFamily="2" charset="0"/>
                      </a:endParaRPr>
                    </a:p>
                  </a:txBody>
                  <a:tcPr anchor="ctr">
                    <a:solidFill>
                      <a:schemeClr val="accent3">
                        <a:lumMod val="75000"/>
                      </a:schemeClr>
                    </a:solidFill>
                  </a:tcPr>
                </a:tc>
                <a:tc hMerge="1">
                  <a:txBody>
                    <a:bodyPr/>
                    <a:lstStyle/>
                    <a:p>
                      <a:endParaRPr lang="fr-FR" dirty="0"/>
                    </a:p>
                  </a:txBody>
                  <a:tcPr/>
                </a:tc>
              </a:tr>
              <a:tr h="1137726">
                <a:tc>
                  <a:txBody>
                    <a:bodyPr/>
                    <a:lstStyle/>
                    <a:p>
                      <a:r>
                        <a:rPr lang="fr-FR" sz="2800" b="1" dirty="0" smtClean="0">
                          <a:latin typeface="DK Crayon Crumble" panose="03070001040701010105" pitchFamily="66" charset="0"/>
                        </a:rPr>
                        <a:t>Epoque / Dates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Dimensions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Fonction</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Lieu</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bl>
          </a:graphicData>
        </a:graphic>
      </p:graphicFrame>
      <p:sp>
        <p:nvSpPr>
          <p:cNvPr id="3" name="ZoneTexte 2"/>
          <p:cNvSpPr txBox="1"/>
          <p:nvPr/>
        </p:nvSpPr>
        <p:spPr>
          <a:xfrm>
            <a:off x="3419872" y="1772816"/>
            <a:ext cx="4752528" cy="523220"/>
          </a:xfrm>
          <a:prstGeom prst="rect">
            <a:avLst/>
          </a:prstGeom>
          <a:noFill/>
        </p:spPr>
        <p:txBody>
          <a:bodyPr wrap="square" rtlCol="0">
            <a:spAutoFit/>
          </a:bodyPr>
          <a:lstStyle/>
          <a:p>
            <a:r>
              <a:rPr lang="fr-FR" sz="2800" dirty="0" smtClean="0">
                <a:latin typeface="DK Crayon Crumble" panose="03070001040701010105" pitchFamily="66" charset="0"/>
              </a:rPr>
              <a:t>Environ 210 avant J.C.</a:t>
            </a:r>
            <a:endParaRPr lang="fr-FR" sz="2800" dirty="0">
              <a:latin typeface="DK Crayon Crumble" panose="03070001040701010105" pitchFamily="66" charset="0"/>
            </a:endParaRPr>
          </a:p>
        </p:txBody>
      </p:sp>
      <p:sp>
        <p:nvSpPr>
          <p:cNvPr id="5" name="ZoneTexte 4"/>
          <p:cNvSpPr txBox="1"/>
          <p:nvPr/>
        </p:nvSpPr>
        <p:spPr>
          <a:xfrm>
            <a:off x="3383766" y="5210036"/>
            <a:ext cx="4752528" cy="523220"/>
          </a:xfrm>
          <a:prstGeom prst="rect">
            <a:avLst/>
          </a:prstGeom>
          <a:noFill/>
        </p:spPr>
        <p:txBody>
          <a:bodyPr wrap="square" rtlCol="0">
            <a:spAutoFit/>
          </a:bodyPr>
          <a:lstStyle/>
          <a:p>
            <a:r>
              <a:rPr lang="fr-FR" sz="2800" dirty="0" smtClean="0">
                <a:latin typeface="DK Crayon Crumble" panose="03070001040701010105" pitchFamily="66" charset="0"/>
              </a:rPr>
              <a:t>Xi’an </a:t>
            </a:r>
            <a:r>
              <a:rPr lang="fr-FR" sz="2800" smtClean="0">
                <a:latin typeface="DK Crayon Crumble" panose="03070001040701010105" pitchFamily="66" charset="0"/>
              </a:rPr>
              <a:t>- Chine</a:t>
            </a:r>
            <a:endParaRPr lang="fr-FR" sz="2800" dirty="0">
              <a:latin typeface="DK Crayon Crumble" panose="03070001040701010105" pitchFamily="66" charset="0"/>
            </a:endParaRPr>
          </a:p>
        </p:txBody>
      </p:sp>
      <p:sp>
        <p:nvSpPr>
          <p:cNvPr id="6" name="ZoneTexte 5"/>
          <p:cNvSpPr txBox="1"/>
          <p:nvPr/>
        </p:nvSpPr>
        <p:spPr>
          <a:xfrm>
            <a:off x="3367740" y="3815462"/>
            <a:ext cx="5444279" cy="954107"/>
          </a:xfrm>
          <a:prstGeom prst="rect">
            <a:avLst/>
          </a:prstGeom>
          <a:noFill/>
        </p:spPr>
        <p:txBody>
          <a:bodyPr wrap="square" rtlCol="0">
            <a:spAutoFit/>
          </a:bodyPr>
          <a:lstStyle/>
          <a:p>
            <a:r>
              <a:rPr lang="fr-FR" sz="2800" dirty="0" smtClean="0">
                <a:latin typeface="DK Crayon Crumble" panose="03070001040701010105" pitchFamily="66" charset="0"/>
              </a:rPr>
              <a:t>Mausolée</a:t>
            </a:r>
          </a:p>
          <a:p>
            <a:r>
              <a:rPr lang="fr-FR" sz="2800" dirty="0" smtClean="0">
                <a:latin typeface="DK Crayon Crumble" panose="03070001040701010105" pitchFamily="66" charset="0"/>
              </a:rPr>
              <a:t>Les soldats protègent le défunt</a:t>
            </a:r>
            <a:endParaRPr lang="fr-FR" sz="2800" dirty="0">
              <a:latin typeface="DK Crayon Crumble" panose="03070001040701010105" pitchFamily="66" charset="0"/>
            </a:endParaRPr>
          </a:p>
        </p:txBody>
      </p:sp>
    </p:spTree>
    <p:extLst>
      <p:ext uri="{BB962C8B-B14F-4D97-AF65-F5344CB8AC3E}">
        <p14:creationId xmlns:p14="http://schemas.microsoft.com/office/powerpoint/2010/main" val="1708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rracotta Warriors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
            <a:ext cx="4680857"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7308304" y="6093296"/>
            <a:ext cx="2157129" cy="369332"/>
          </a:xfrm>
          <a:prstGeom prst="rect">
            <a:avLst/>
          </a:prstGeom>
          <a:noFill/>
        </p:spPr>
        <p:txBody>
          <a:bodyPr wrap="square" rtlCol="0">
            <a:spAutoFit/>
          </a:bodyPr>
          <a:lstStyle/>
          <a:p>
            <a:pPr algn="just"/>
            <a:r>
              <a:rPr lang="fr-FR" dirty="0" smtClean="0">
                <a:latin typeface="Comic Sans MS" panose="030F0702030302020204" pitchFamily="66" charset="0"/>
              </a:rPr>
              <a:t>Plus de 8000 !</a:t>
            </a:r>
            <a:endParaRPr lang="fr-FR" dirty="0">
              <a:latin typeface="Comic Sans MS" panose="030F0702030302020204" pitchFamily="66" charset="0"/>
            </a:endParaRPr>
          </a:p>
        </p:txBody>
      </p:sp>
      <p:sp>
        <p:nvSpPr>
          <p:cNvPr id="9" name="ZoneTexte 8"/>
          <p:cNvSpPr txBox="1"/>
          <p:nvPr/>
        </p:nvSpPr>
        <p:spPr>
          <a:xfrm>
            <a:off x="27721" y="116632"/>
            <a:ext cx="3528392"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smtClean="0">
                <a:latin typeface="Amandine" pitchFamily="2" charset="0"/>
              </a:rPr>
              <a:t>D’après vous, combien sont-ils ?</a:t>
            </a:r>
            <a:endParaRPr lang="fr-FR" dirty="0">
              <a:latin typeface="Amandine" pitchFamily="2" charset="0"/>
            </a:endParaRPr>
          </a:p>
        </p:txBody>
      </p:sp>
    </p:spTree>
    <p:extLst>
      <p:ext uri="{BB962C8B-B14F-4D97-AF65-F5344CB8AC3E}">
        <p14:creationId xmlns:p14="http://schemas.microsoft.com/office/powerpoint/2010/main" val="16691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ppt_w</p:attrName>
                                        </p:attrNameLst>
                                      </p:cBhvr>
                                      <p:tavLst>
                                        <p:tav tm="0" fmla="#ppt_w*sin(2.5*pi*$)">
                                          <p:val>
                                            <p:fltVal val="0"/>
                                          </p:val>
                                        </p:tav>
                                        <p:tav tm="100000">
                                          <p:val>
                                            <p:fltVal val="1"/>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erracotta Army from the tomb of the emperor Qin Shi Hu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2987824" cy="450165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erracotta Army from the tomb of the emperor Qin Shi Hu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674" y="0"/>
            <a:ext cx="3165325" cy="422043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erracotta Army from the tomb of the emperor Qin Shi Hu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590165"/>
            <a:ext cx="2990850" cy="423862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006959" y="1196752"/>
            <a:ext cx="2971715"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a:latin typeface="Amandine" pitchFamily="2" charset="0"/>
              </a:rPr>
              <a:t>L</a:t>
            </a:r>
            <a:r>
              <a:rPr lang="fr-FR" dirty="0" smtClean="0">
                <a:latin typeface="Amandine" pitchFamily="2" charset="0"/>
              </a:rPr>
              <a:t>es visages sont quasiment tous différents ! </a:t>
            </a:r>
            <a:endParaRPr lang="fr-FR" dirty="0">
              <a:latin typeface="Amandine" pitchFamily="2" charset="0"/>
            </a:endParaRPr>
          </a:p>
        </p:txBody>
      </p:sp>
      <p:pic>
        <p:nvPicPr>
          <p:cNvPr id="5130" name="Picture 10" descr="Terracotta Army from the tomb of the emperor Qin Shi Hu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9773" y="3609340"/>
            <a:ext cx="214312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erracotta Army from the tomb of the emperor Qin Shi Huang - archeological 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0477"/>
            <a:ext cx="5039469" cy="684752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0" y="2510908"/>
            <a:ext cx="2971715" cy="92333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Un dôme a été construit afin de protéger cette armée des intempéries.</a:t>
            </a:r>
            <a:endParaRPr lang="fr-FR" dirty="0">
              <a:latin typeface="Amandine" pitchFamily="2" charset="0"/>
            </a:endParaRPr>
          </a:p>
        </p:txBody>
      </p:sp>
    </p:spTree>
    <p:extLst>
      <p:ext uri="{BB962C8B-B14F-4D97-AF65-F5344CB8AC3E}">
        <p14:creationId xmlns:p14="http://schemas.microsoft.com/office/powerpoint/2010/main" val="387655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rracotta Army from the tomb of the emperor Qin Shi Hu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71588"/>
            <a:ext cx="4608512" cy="692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179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946" y="116632"/>
            <a:ext cx="4104456" cy="646331"/>
          </a:xfrm>
          <a:prstGeom prst="rect">
            <a:avLst/>
          </a:prstGeom>
          <a:noFill/>
        </p:spPr>
        <p:txBody>
          <a:bodyPr wrap="square" rtlCol="0">
            <a:spAutoFit/>
          </a:bodyPr>
          <a:lstStyle/>
          <a:p>
            <a:pPr algn="just"/>
            <a:r>
              <a:rPr lang="fr-FR" dirty="0" smtClean="0">
                <a:latin typeface="Comic Sans MS" panose="030F0702030302020204" pitchFamily="66" charset="0"/>
              </a:rPr>
              <a:t>Les archéologues sortent de terre ces soldats l’un après l’autre.</a:t>
            </a:r>
            <a:endParaRPr lang="fr-FR" dirty="0">
              <a:latin typeface="Comic Sans MS" panose="030F0702030302020204" pitchFamily="66" charset="0"/>
            </a:endParaRPr>
          </a:p>
        </p:txBody>
      </p:sp>
      <p:pic>
        <p:nvPicPr>
          <p:cNvPr id="4098" name="Picture 2" descr="Terracotta Army from the tomb of the emperor Qin Shi Huang - archaeological exca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304" y="-18498"/>
            <a:ext cx="4896544" cy="68496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erracotta Army from the tomb of the emperor Qin Shi Huang - archaeological exca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3009"/>
            <a:ext cx="4644008" cy="61708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igging Into New Discoveries Yang Jingyi brushes away the last of the mud before restoration begins. As their excavations move closer to the central burial mound, archaeologists hope to reveal many more unusual twists to the story of the terra-cotta ar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06331"/>
            <a:ext cx="2525177" cy="348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08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6" presetClass="entr" presetSubtype="16"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circle(in)">
                                      <p:cBhvr>
                                        <p:cTn id="10"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Terra Cotta Warriors of Xi'an in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1051"/>
            <a:ext cx="4824536" cy="690905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572000" y="2852936"/>
            <a:ext cx="3779372"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Une statue telle qu’elle devait être à l ’époque</a:t>
            </a:r>
            <a:endParaRPr lang="fr-FR" dirty="0">
              <a:latin typeface="Amandine" pitchFamily="2" charset="0"/>
            </a:endParaRPr>
          </a:p>
        </p:txBody>
      </p:sp>
    </p:spTree>
    <p:extLst>
      <p:ext uri="{BB962C8B-B14F-4D97-AF65-F5344CB8AC3E}">
        <p14:creationId xmlns:p14="http://schemas.microsoft.com/office/powerpoint/2010/main" val="189365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erracotta Army from the tomb of the emperor Qin Shi Hu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4608512" cy="693987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058578" y="548680"/>
            <a:ext cx="3779372"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A quoi peuvent-il servir ?</a:t>
            </a:r>
            <a:endParaRPr lang="fr-FR" dirty="0">
              <a:latin typeface="Amandine" pitchFamily="2" charset="0"/>
            </a:endParaRPr>
          </a:p>
        </p:txBody>
      </p:sp>
    </p:spTree>
    <p:extLst>
      <p:ext uri="{BB962C8B-B14F-4D97-AF65-F5344CB8AC3E}">
        <p14:creationId xmlns:p14="http://schemas.microsoft.com/office/powerpoint/2010/main" val="400247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avoir-alire.com/IMG/jpg/la_momie_3_p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047531" cy="425003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259632" y="5013176"/>
            <a:ext cx="741682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Extrait du film « La tombe de l’empereur Dragon »</a:t>
            </a:r>
            <a:endParaRPr lang="fr-FR" dirty="0">
              <a:latin typeface="Amandine" pitchFamily="2" charset="0"/>
            </a:endParaRPr>
          </a:p>
        </p:txBody>
      </p:sp>
    </p:spTree>
    <p:extLst>
      <p:ext uri="{BB962C8B-B14F-4D97-AF65-F5344CB8AC3E}">
        <p14:creationId xmlns:p14="http://schemas.microsoft.com/office/powerpoint/2010/main" val="225134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155</Words>
  <Application>Microsoft Office PowerPoint</Application>
  <PresentationFormat>Affichage à l'écran (4:3)</PresentationFormat>
  <Paragraphs>25</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ASUS</cp:lastModifiedBy>
  <cp:revision>18</cp:revision>
  <dcterms:created xsi:type="dcterms:W3CDTF">2014-07-17T08:41:29Z</dcterms:created>
  <dcterms:modified xsi:type="dcterms:W3CDTF">2014-07-17T14:24:18Z</dcterms:modified>
</cp:coreProperties>
</file>