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4" r:id="rId2"/>
    <p:sldId id="275" r:id="rId3"/>
    <p:sldId id="276" r:id="rId4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5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6A8D47-9FF0-4A5D-A35A-14B3EDBB14D7}" type="datetimeFigureOut">
              <a:rPr lang="fr-FR" smtClean="0"/>
              <a:t>26/11/2015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742BC1-0360-403B-9B76-39C2FBC5B6D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797175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4CA6-175A-4026-98F9-66203AACBAAD}" type="datetimeFigureOut">
              <a:rPr lang="fr-FR" smtClean="0"/>
              <a:t>26/11/2015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A2F0-ED54-400E-839B-57BFF38822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7135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4CA6-175A-4026-98F9-66203AACBAAD}" type="datetimeFigureOut">
              <a:rPr lang="fr-FR" smtClean="0"/>
              <a:t>26/11/2015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A2F0-ED54-400E-839B-57BFF38822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2645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4CA6-175A-4026-98F9-66203AACBAAD}" type="datetimeFigureOut">
              <a:rPr lang="fr-FR" smtClean="0"/>
              <a:t>26/11/2015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A2F0-ED54-400E-839B-57BFF38822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0984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4CA6-175A-4026-98F9-66203AACBAAD}" type="datetimeFigureOut">
              <a:rPr lang="fr-FR" smtClean="0"/>
              <a:t>26/11/2015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A2F0-ED54-400E-839B-57BFF38822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5599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4CA6-175A-4026-98F9-66203AACBAAD}" type="datetimeFigureOut">
              <a:rPr lang="fr-FR" smtClean="0"/>
              <a:t>26/11/2015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A2F0-ED54-400E-839B-57BFF38822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74048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4CA6-175A-4026-98F9-66203AACBAAD}" type="datetimeFigureOut">
              <a:rPr lang="fr-FR" smtClean="0"/>
              <a:t>26/11/2015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A2F0-ED54-400E-839B-57BFF38822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9015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4CA6-175A-4026-98F9-66203AACBAAD}" type="datetimeFigureOut">
              <a:rPr lang="fr-FR" smtClean="0"/>
              <a:t>26/11/2015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A2F0-ED54-400E-839B-57BFF38822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1230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4CA6-175A-4026-98F9-66203AACBAAD}" type="datetimeFigureOut">
              <a:rPr lang="fr-FR" smtClean="0"/>
              <a:t>26/11/2015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A2F0-ED54-400E-839B-57BFF38822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70377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4CA6-175A-4026-98F9-66203AACBAAD}" type="datetimeFigureOut">
              <a:rPr lang="fr-FR" smtClean="0"/>
              <a:t>26/11/2015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A2F0-ED54-400E-839B-57BFF38822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6566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4CA6-175A-4026-98F9-66203AACBAAD}" type="datetimeFigureOut">
              <a:rPr lang="fr-FR" smtClean="0"/>
              <a:t>26/11/2015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A2F0-ED54-400E-839B-57BFF38822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2420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64CA6-175A-4026-98F9-66203AACBAAD}" type="datetimeFigureOut">
              <a:rPr lang="fr-FR" smtClean="0"/>
              <a:t>26/11/2015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5A2F0-ED54-400E-839B-57BFF38822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1991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64CA6-175A-4026-98F9-66203AACBAAD}" type="datetimeFigureOut">
              <a:rPr lang="fr-FR" smtClean="0"/>
              <a:t>26/11/2015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5A2F0-ED54-400E-839B-57BFF388226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025083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microsoft.com/office/2007/relationships/media" Target="../media/media2.WAV"/><Relationship Id="rId7" Type="http://schemas.openxmlformats.org/officeDocument/2006/relationships/image" Target="../media/image2.gif"/><Relationship Id="rId2" Type="http://schemas.microsoft.com/office/2007/relationships/media" Target="../media/media1.WAV"/><Relationship Id="rId1" Type="http://schemas.openxmlformats.org/officeDocument/2006/relationships/audio" Target="NULL" TargetMode="External"/><Relationship Id="rId6" Type="http://schemas.openxmlformats.org/officeDocument/2006/relationships/image" Target="../media/image1.jpg"/><Relationship Id="rId5" Type="http://schemas.openxmlformats.org/officeDocument/2006/relationships/slideLayout" Target="../slideLayouts/slideLayout1.xml"/><Relationship Id="rId10" Type="http://schemas.openxmlformats.org/officeDocument/2006/relationships/slide" Target="slide1.xml"/><Relationship Id="rId4" Type="http://schemas.openxmlformats.org/officeDocument/2006/relationships/audio" Target="../media/media2.WAV"/><Relationship Id="rId9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1.WAV"/><Relationship Id="rId2" Type="http://schemas.microsoft.com/office/2007/relationships/media" Target="../media/media2.WAV"/><Relationship Id="rId1" Type="http://schemas.openxmlformats.org/officeDocument/2006/relationships/audio" Target="NULL" TargetMode="External"/><Relationship Id="rId6" Type="http://schemas.openxmlformats.org/officeDocument/2006/relationships/image" Target="../media/image2.gif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audio" Target="NULL" TargetMode="External"/><Relationship Id="rId7" Type="http://schemas.openxmlformats.org/officeDocument/2006/relationships/image" Target="../media/image3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gif"/><Relationship Id="rId5" Type="http://schemas.openxmlformats.org/officeDocument/2006/relationships/slideLayout" Target="../slideLayouts/slideLayout1.xml"/><Relationship Id="rId4" Type="http://schemas.microsoft.com/office/2007/relationships/media" Target="../media/media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355976" y="692696"/>
            <a:ext cx="4680520" cy="406896"/>
          </a:xfrm>
        </p:spPr>
        <p:txBody>
          <a:bodyPr>
            <a:normAutofit fontScale="85000" lnSpcReduction="10000"/>
          </a:bodyPr>
          <a:lstStyle/>
          <a:p>
            <a:r>
              <a:rPr lang="fr-FR" sz="1800" dirty="0"/>
              <a:t>Paroles : Raoul LE </a:t>
            </a:r>
            <a:r>
              <a:rPr lang="fr-FR" sz="1800" dirty="0" smtClean="0"/>
              <a:t>PELTIER  /  Musique </a:t>
            </a:r>
            <a:r>
              <a:rPr lang="fr-FR" sz="1800" dirty="0"/>
              <a:t>: Charles SABLON</a:t>
            </a: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19872" y="44624"/>
            <a:ext cx="5544616" cy="720080"/>
          </a:xfrm>
        </p:spPr>
        <p:txBody>
          <a:bodyPr>
            <a:normAutofit fontScale="90000"/>
          </a:bodyPr>
          <a:lstStyle/>
          <a:p>
            <a:pPr algn="r"/>
            <a:r>
              <a:rPr lang="fr-FR" b="1" dirty="0" smtClean="0"/>
              <a:t>Bonsoir M’amour </a:t>
            </a:r>
            <a:r>
              <a:rPr lang="fr-FR" sz="2200" b="1" dirty="0" smtClean="0"/>
              <a:t>(1911)</a:t>
            </a:r>
            <a:endParaRPr lang="fr-FR" sz="2200" b="1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7" y="44624"/>
            <a:ext cx="4199072" cy="6768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7308304" y="2276872"/>
            <a:ext cx="1005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Jean SABLON</a:t>
            </a:r>
            <a:endParaRPr lang="fr-FR" sz="1200" dirty="0"/>
          </a:p>
        </p:txBody>
      </p:sp>
      <p:pic>
        <p:nvPicPr>
          <p:cNvPr id="9" name="Liebel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3833.719"/>
                  <p14:bmkLst>
                    <p14:bmk name="Signet 1" time="4266.0308"/>
                    <p14:bmk name="Signet 2" time="17308.255"/>
                    <p14:bmk name="Signet 3" time="55617.7704"/>
                    <p14:bmk name="Signet 5" time="101143.3475"/>
                    <p14:bmk name="Signet 4" time="138770.3357"/>
                  </p14:bmkLst>
                </p14:media>
              </p:ext>
            </p:extLst>
          </p:nvPr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232856"/>
            <a:ext cx="1113247" cy="9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3" name="Rectangle 22"/>
          <p:cNvSpPr/>
          <p:nvPr/>
        </p:nvSpPr>
        <p:spPr>
          <a:xfrm>
            <a:off x="5148064" y="2276872"/>
            <a:ext cx="101662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Emma LIEBEL</a:t>
            </a:r>
            <a:endParaRPr lang="fr-FR" sz="1200" dirty="0"/>
          </a:p>
        </p:txBody>
      </p: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4427984" y="3481844"/>
            <a:ext cx="3586905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8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Le texte de la chanson</a:t>
            </a:r>
            <a:endParaRPr lang="fr-FR" sz="2800" u="sng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25" name="Rectangle 24">
            <a:hlinkClick r:id="rId9" action="ppaction://hlinksldjump"/>
          </p:cNvPr>
          <p:cNvSpPr/>
          <p:nvPr/>
        </p:nvSpPr>
        <p:spPr>
          <a:xfrm>
            <a:off x="4427984" y="4129916"/>
            <a:ext cx="4320480" cy="523220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r>
              <a:rPr lang="fr-FR" sz="2800" b="1" u="sng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Analyse musicale sommaire</a:t>
            </a:r>
            <a:endParaRPr lang="fr-FR" sz="2800" u="sng" dirty="0"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6" name="Mamour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>
                  <p14:bmkLst>
                    <p14:bmk name="Signet 1" time="17604.8087"/>
                    <p14:bmk name="Signet 2" time="53084.1684"/>
                    <p14:bmk name="Signet 3" time="101454.1841"/>
                    <p14:bmk name="Signet 4" time="137973.6957"/>
                  </p14:bmkLst>
                </p14:media>
              </p:ext>
            </p:extLst>
          </p:nvPr>
        </p:nvPicPr>
        <p:blipFill>
          <a:blip r:embed="rId7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5181" y="1232856"/>
            <a:ext cx="1113243" cy="9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Rectangle 9"/>
          <p:cNvSpPr/>
          <p:nvPr/>
        </p:nvSpPr>
        <p:spPr>
          <a:xfrm>
            <a:off x="4378585" y="5746030"/>
            <a:ext cx="46579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latin typeface="Verdana" panose="020B0604030504040204" pitchFamily="34" charset="0"/>
              </a:rPr>
              <a:t>Cette </a:t>
            </a:r>
            <a:r>
              <a:rPr lang="fr-FR" b="1" i="1" dirty="0">
                <a:latin typeface="Verdana" panose="020B0604030504040204" pitchFamily="34" charset="0"/>
              </a:rPr>
              <a:t>valse </a:t>
            </a:r>
            <a:r>
              <a:rPr lang="fr-FR" dirty="0" smtClean="0">
                <a:latin typeface="Verdana" panose="020B0604030504040204" pitchFamily="34" charset="0"/>
              </a:rPr>
              <a:t>d’amour au </a:t>
            </a:r>
            <a:r>
              <a:rPr lang="fr-FR" dirty="0">
                <a:latin typeface="Verdana" panose="020B0604030504040204" pitchFamily="34" charset="0"/>
              </a:rPr>
              <a:t>refrain léger </a:t>
            </a:r>
            <a:r>
              <a:rPr lang="fr-FR" dirty="0" smtClean="0">
                <a:latin typeface="Verdana" panose="020B0604030504040204" pitchFamily="34" charset="0"/>
              </a:rPr>
              <a:t>remporta </a:t>
            </a:r>
            <a:r>
              <a:rPr lang="fr-FR" dirty="0">
                <a:latin typeface="Verdana" panose="020B0604030504040204" pitchFamily="34" charset="0"/>
              </a:rPr>
              <a:t>un très grand succès dans les </a:t>
            </a:r>
            <a:r>
              <a:rPr lang="fr-FR" dirty="0" err="1" smtClean="0">
                <a:latin typeface="Verdana" panose="020B0604030504040204" pitchFamily="34" charset="0"/>
              </a:rPr>
              <a:t>cafés-concerts</a:t>
            </a:r>
            <a:r>
              <a:rPr lang="fr-FR" dirty="0" smtClean="0">
                <a:latin typeface="Verdana" panose="020B0604030504040204" pitchFamily="34" charset="0"/>
              </a:rPr>
              <a:t> </a:t>
            </a:r>
            <a:r>
              <a:rPr lang="fr-FR" dirty="0">
                <a:latin typeface="Verdana" panose="020B0604030504040204" pitchFamily="34" charset="0"/>
              </a:rPr>
              <a:t>en 1911.</a:t>
            </a:r>
          </a:p>
        </p:txBody>
      </p:sp>
      <p:sp>
        <p:nvSpPr>
          <p:cNvPr id="12" name="Bouton d'action : Accueil 11">
            <a:hlinkClick r:id="" action="ppaction://hlinkshowjump?jump=firstslide" highlightClick="1"/>
          </p:cNvPr>
          <p:cNvSpPr/>
          <p:nvPr/>
        </p:nvSpPr>
        <p:spPr>
          <a:xfrm>
            <a:off x="107528" y="6256476"/>
            <a:ext cx="576040" cy="484892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Flèche droite 12">
            <a:hlinkClick r:id="rId10" action="ppaction://hlinksldjump"/>
          </p:cNvPr>
          <p:cNvSpPr/>
          <p:nvPr/>
        </p:nvSpPr>
        <p:spPr>
          <a:xfrm flipH="1">
            <a:off x="718014" y="6255368"/>
            <a:ext cx="685634" cy="486000"/>
          </a:xfrm>
          <a:prstGeom prst="rightArrow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8766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30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9153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5436096" y="764704"/>
            <a:ext cx="3600400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/>
              <a:t/>
            </a:r>
            <a:br>
              <a:rPr lang="fr-FR" sz="1600" dirty="0"/>
            </a:br>
            <a:r>
              <a:rPr lang="fr-FR" sz="1600" i="1" dirty="0" smtClean="0"/>
              <a:t>(Instrumental)</a:t>
            </a: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/>
              <a:t/>
            </a:r>
            <a:br>
              <a:rPr lang="fr-FR" sz="1600" dirty="0"/>
            </a:br>
            <a:r>
              <a:rPr lang="fr-FR" sz="1600" dirty="0"/>
              <a:t>Du souvenir de ses amours</a:t>
            </a:r>
            <a:br>
              <a:rPr lang="fr-FR" sz="1600" dirty="0"/>
            </a:br>
            <a:r>
              <a:rPr lang="fr-FR" sz="1600" dirty="0"/>
              <a:t>L'âme est toute fleurie</a:t>
            </a:r>
            <a:br>
              <a:rPr lang="fr-FR" sz="1600" dirty="0"/>
            </a:br>
            <a:r>
              <a:rPr lang="fr-FR" sz="1600" dirty="0"/>
              <a:t>Quand on a su toute la vie</a:t>
            </a:r>
            <a:br>
              <a:rPr lang="fr-FR" sz="1600" dirty="0"/>
            </a:br>
            <a:r>
              <a:rPr lang="fr-FR" sz="1600" dirty="0"/>
              <a:t>S'adorer toujours !"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79512" y="5949280"/>
            <a:ext cx="3600400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600" dirty="0" smtClean="0"/>
              <a:t>REFRAIN</a:t>
            </a:r>
            <a:endParaRPr lang="fr-FR" sz="1600" dirty="0"/>
          </a:p>
        </p:txBody>
      </p:sp>
      <p:sp>
        <p:nvSpPr>
          <p:cNvPr id="12" name="Q4"/>
          <p:cNvSpPr/>
          <p:nvPr/>
        </p:nvSpPr>
        <p:spPr>
          <a:xfrm>
            <a:off x="179512" y="188640"/>
            <a:ext cx="3600400" cy="369332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dirty="0" smtClean="0"/>
              <a:t>                         INTRODUCTION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91880" y="-27384"/>
            <a:ext cx="5544616" cy="720080"/>
          </a:xfrm>
        </p:spPr>
        <p:txBody>
          <a:bodyPr>
            <a:normAutofit/>
          </a:bodyPr>
          <a:lstStyle/>
          <a:p>
            <a:pPr algn="r"/>
            <a:r>
              <a:rPr lang="fr-FR" sz="2400" b="1" dirty="0" smtClean="0"/>
              <a:t>Bonsoir M’amour : le texte</a:t>
            </a:r>
            <a:endParaRPr lang="fr-FR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179512" y="3004497"/>
            <a:ext cx="3600400" cy="280076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600" dirty="0"/>
              <a:t>Un joli teint frais de rose en bouton</a:t>
            </a:r>
            <a:br>
              <a:rPr lang="fr-FR" sz="1600" dirty="0"/>
            </a:br>
            <a:r>
              <a:rPr lang="fr-FR" sz="1600" dirty="0"/>
              <a:t>Des cheveux du plus beau blond</a:t>
            </a:r>
            <a:br>
              <a:rPr lang="fr-FR" sz="1600" dirty="0"/>
            </a:br>
            <a:r>
              <a:rPr lang="fr-FR" sz="1600" dirty="0"/>
              <a:t>Ouvrière humble et jolie</a:t>
            </a:r>
            <a:br>
              <a:rPr lang="fr-FR" sz="1600" dirty="0"/>
            </a:br>
            <a:r>
              <a:rPr lang="fr-FR" sz="1600" dirty="0"/>
              <a:t>Elle suivait tout droit sa vie</a:t>
            </a:r>
            <a:br>
              <a:rPr lang="fr-FR" sz="1600" dirty="0"/>
            </a:br>
            <a:r>
              <a:rPr lang="fr-FR" sz="1600" dirty="0"/>
              <a:t>Lorsqu'un jeune homme vint</a:t>
            </a:r>
            <a:br>
              <a:rPr lang="fr-FR" sz="1600" dirty="0"/>
            </a:br>
            <a:r>
              <a:rPr lang="fr-FR" sz="1600" dirty="0"/>
              <a:t>Comme dans un roman</a:t>
            </a:r>
            <a:br>
              <a:rPr lang="fr-FR" sz="1600" dirty="0"/>
            </a:br>
            <a:r>
              <a:rPr lang="fr-FR" sz="1600" dirty="0"/>
              <a:t>Qui l'avait vue en passant</a:t>
            </a:r>
            <a:br>
              <a:rPr lang="fr-FR" sz="1600" dirty="0"/>
            </a:br>
            <a:r>
              <a:rPr lang="fr-FR" sz="1600" dirty="0"/>
              <a:t>Et qui, s'efforçant de la rencontrer</a:t>
            </a:r>
            <a:br>
              <a:rPr lang="fr-FR" sz="1600" dirty="0"/>
            </a:br>
            <a:r>
              <a:rPr lang="fr-FR" sz="1600" dirty="0"/>
              <a:t>S'était mis à l'adorer.</a:t>
            </a:r>
            <a:br>
              <a:rPr lang="fr-FR" sz="1600" dirty="0"/>
            </a:br>
            <a:r>
              <a:rPr lang="fr-FR" sz="1600" dirty="0"/>
              <a:t>Et, timide, un soir que la nuit tombait</a:t>
            </a:r>
            <a:br>
              <a:rPr lang="fr-FR" sz="1600" dirty="0"/>
            </a:br>
            <a:r>
              <a:rPr lang="fr-FR" sz="1600" dirty="0"/>
              <a:t>Avec un sourire il lui murmurait :</a:t>
            </a:r>
          </a:p>
        </p:txBody>
      </p:sp>
      <p:pic>
        <p:nvPicPr>
          <p:cNvPr id="9" name="Mamour00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71453.719"/>
                  <p14:fade in="500" out="1000"/>
                </p14:media>
              </p:ext>
            </p:extLst>
          </p:nvPr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52688"/>
            <a:ext cx="578884" cy="4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Mamour02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52900" end="87653.719"/>
                  <p14:fade in="500" out="1000"/>
                </p14:media>
              </p:ext>
            </p:extLst>
          </p:nvPr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700" y="4113128"/>
            <a:ext cx="578884" cy="4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79512" y="764704"/>
            <a:ext cx="3600400" cy="206210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fr-FR" sz="1600" dirty="0"/>
              <a:t>"Bonsoir m'amour, bonsoir ma fleur</a:t>
            </a:r>
            <a:br>
              <a:rPr lang="fr-FR" sz="1600" dirty="0"/>
            </a:br>
            <a:r>
              <a:rPr lang="fr-FR" sz="1600" dirty="0"/>
              <a:t>Bonsoir toute mon âme !</a:t>
            </a:r>
            <a:br>
              <a:rPr lang="fr-FR" sz="1600" dirty="0"/>
            </a:br>
            <a:r>
              <a:rPr lang="fr-FR" sz="1600" dirty="0"/>
              <a:t>O toi qui tiens tout mon bonheur</a:t>
            </a:r>
            <a:br>
              <a:rPr lang="fr-FR" sz="1600" dirty="0"/>
            </a:br>
            <a:r>
              <a:rPr lang="fr-FR" sz="1600" dirty="0"/>
              <a:t>Dans ton regard de femme !</a:t>
            </a:r>
            <a:br>
              <a:rPr lang="fr-FR" sz="1600" dirty="0"/>
            </a:br>
            <a:r>
              <a:rPr lang="fr-FR" sz="1600" dirty="0"/>
              <a:t>De ta beauté, de ton amour</a:t>
            </a:r>
            <a:br>
              <a:rPr lang="fr-FR" sz="1600" dirty="0"/>
            </a:br>
            <a:r>
              <a:rPr lang="fr-FR" sz="1600" dirty="0"/>
              <a:t>Si ma route est fleurie</a:t>
            </a:r>
            <a:br>
              <a:rPr lang="fr-FR" sz="1600" dirty="0"/>
            </a:br>
            <a:r>
              <a:rPr lang="fr-FR" sz="1600" dirty="0"/>
              <a:t>Je veux te jurer, ma jolie</a:t>
            </a:r>
            <a:br>
              <a:rPr lang="fr-FR" sz="1600" dirty="0"/>
            </a:br>
            <a:r>
              <a:rPr lang="fr-FR" sz="1600" dirty="0"/>
              <a:t>De t'aimer toujours !"</a:t>
            </a:r>
          </a:p>
        </p:txBody>
      </p:sp>
      <p:pic>
        <p:nvPicPr>
          <p:cNvPr id="11" name="Mamour01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7700" end="136053.719"/>
                  <p14:fade in="500" out="1000"/>
                </p14:media>
              </p:ext>
            </p:extLst>
          </p:nvPr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096904"/>
            <a:ext cx="578884" cy="4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Mamour03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01200" end="51953.719"/>
                  <p14:fade in="500" out="1000"/>
                </p14:media>
              </p:ext>
            </p:extLst>
          </p:nvPr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5877272"/>
            <a:ext cx="578884" cy="4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Mamour04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137200" end="1153.719"/>
                  <p14:fade in="500" out="1000"/>
                </p14:media>
              </p:ext>
            </p:extLst>
          </p:nvPr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5284" y="2096904"/>
            <a:ext cx="578884" cy="46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4211960" y="2982481"/>
            <a:ext cx="48245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b="1" dirty="0" smtClean="0"/>
              <a:t>- Interprète :  </a:t>
            </a:r>
            <a:r>
              <a:rPr lang="fr-FR" sz="2000" dirty="0" smtClean="0"/>
              <a:t>Jean SABLON</a:t>
            </a:r>
            <a:br>
              <a:rPr lang="fr-FR" sz="2000" dirty="0" smtClean="0"/>
            </a:br>
            <a:r>
              <a:rPr lang="fr-FR" sz="2000" dirty="0" smtClean="0"/>
              <a:t>                       (fils du compositeur)</a:t>
            </a:r>
          </a:p>
          <a:p>
            <a:r>
              <a:rPr lang="fr-FR" sz="2000" dirty="0" smtClean="0"/>
              <a:t>- Cette version ne comprend qu’un couplet !</a:t>
            </a:r>
          </a:p>
          <a:p>
            <a:r>
              <a:rPr lang="fr-FR" sz="2000" dirty="0" smtClean="0"/>
              <a:t>- La version d’Emma LIEBEL en comprend 2, le texte original en compte 3.</a:t>
            </a:r>
            <a:endParaRPr lang="fr-FR" sz="2000" dirty="0"/>
          </a:p>
        </p:txBody>
      </p:sp>
      <p:pic>
        <p:nvPicPr>
          <p:cNvPr id="21" name="Liebel.wav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end="3833.719"/>
                  <p14:bmkLst>
                    <p14:bmk name="Signet 1" time="4266.0308"/>
                    <p14:bmk name="Signet 2" time="17308.255"/>
                    <p14:bmk name="Signet 3" time="55617.7704"/>
                    <p14:bmk name="Signet 5" time="101143.3475"/>
                    <p14:bmk name="Signet 4" time="138770.3357"/>
                  </p14:bmkLst>
                </p14:media>
              </p:ext>
            </p:extLst>
          </p:nvPr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033" y="4833256"/>
            <a:ext cx="1113247" cy="9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Mamour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2">
                  <p14:bmkLst>
                    <p14:bmk name="Signet 1" time="17604.8087"/>
                    <p14:bmk name="Signet 2" time="53084.1684"/>
                    <p14:bmk name="Signet 3" time="101454.1841"/>
                    <p14:bmk name="Signet 4" time="137973.6957"/>
                  </p14:bmkLst>
                </p14:media>
              </p:ext>
            </p:extLst>
          </p:nvPr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260648"/>
            <a:ext cx="1113243" cy="9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Rectangle 15"/>
          <p:cNvSpPr/>
          <p:nvPr/>
        </p:nvSpPr>
        <p:spPr>
          <a:xfrm>
            <a:off x="5796136" y="5805264"/>
            <a:ext cx="11544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Emma LIEBEL</a:t>
            </a:r>
            <a:endParaRPr lang="fr-FR" sz="1400" dirty="0"/>
          </a:p>
        </p:txBody>
      </p:sp>
      <p:sp>
        <p:nvSpPr>
          <p:cNvPr id="17" name="Rectangle 16"/>
          <p:cNvSpPr/>
          <p:nvPr/>
        </p:nvSpPr>
        <p:spPr>
          <a:xfrm>
            <a:off x="3923928" y="1249015"/>
            <a:ext cx="11411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Jean SABLON</a:t>
            </a:r>
            <a:endParaRPr lang="fr-FR" sz="1400" dirty="0"/>
          </a:p>
        </p:txBody>
      </p:sp>
      <p:sp>
        <p:nvSpPr>
          <p:cNvPr id="20" name="Bouton d'action : Accueil 19">
            <a:hlinkClick r:id="" action="ppaction://hlinkshowjump?jump=firstslide" highlightClick="1"/>
          </p:cNvPr>
          <p:cNvSpPr/>
          <p:nvPr/>
        </p:nvSpPr>
        <p:spPr>
          <a:xfrm>
            <a:off x="107528" y="6256476"/>
            <a:ext cx="576040" cy="484892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017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00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8600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540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600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5080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193000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8915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audio>
              <p:cMediaNode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699792" y="-27384"/>
            <a:ext cx="6336704" cy="720080"/>
          </a:xfrm>
        </p:spPr>
        <p:txBody>
          <a:bodyPr>
            <a:normAutofit/>
          </a:bodyPr>
          <a:lstStyle/>
          <a:p>
            <a:pPr algn="r"/>
            <a:r>
              <a:rPr lang="fr-FR" sz="2400" b="1" dirty="0" smtClean="0"/>
              <a:t>Bonsoir M’amour : </a:t>
            </a:r>
            <a:r>
              <a:rPr lang="fr-FR" sz="2400" b="1" u="sng" dirty="0" smtClean="0"/>
              <a:t>analyse musicale sommaire</a:t>
            </a:r>
            <a:endParaRPr lang="fr-FR" sz="2400" b="1" u="sng" dirty="0"/>
          </a:p>
        </p:txBody>
      </p:sp>
      <p:pic>
        <p:nvPicPr>
          <p:cNvPr id="6" name="Mamour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>
                  <p14:bmkLst>
                    <p14:bmk name="Signet 1" time="17604.8087"/>
                    <p14:bmk name="Signet 2" time="53084.1684"/>
                    <p14:bmk name="Signet 3" time="101454.1841"/>
                    <p14:bmk name="Signet 4" time="137973.6957"/>
                  </p14:bmkLst>
                </p14:media>
              </p:ext>
            </p:extLst>
          </p:nvPr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24744"/>
            <a:ext cx="1113243" cy="9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3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Q1"/>
          <p:cNvSpPr/>
          <p:nvPr/>
        </p:nvSpPr>
        <p:spPr>
          <a:xfrm>
            <a:off x="553480" y="1567245"/>
            <a:ext cx="1800200" cy="36933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Formation :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0" name="Q2"/>
          <p:cNvSpPr/>
          <p:nvPr/>
        </p:nvSpPr>
        <p:spPr>
          <a:xfrm>
            <a:off x="553480" y="2152601"/>
            <a:ext cx="1800200" cy="36933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Forme générale :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1" name="R1"/>
          <p:cNvSpPr/>
          <p:nvPr/>
        </p:nvSpPr>
        <p:spPr>
          <a:xfrm>
            <a:off x="2641712" y="1504529"/>
            <a:ext cx="3817776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6"/>
                </a:solidFill>
              </a:rPr>
              <a:t>Voix, orchestre et accordéon</a:t>
            </a:r>
            <a:endParaRPr lang="fr-FR" sz="2400" dirty="0">
              <a:solidFill>
                <a:schemeClr val="accent6"/>
              </a:solidFill>
            </a:endParaRPr>
          </a:p>
        </p:txBody>
      </p:sp>
      <p:sp>
        <p:nvSpPr>
          <p:cNvPr id="22" name="R2"/>
          <p:cNvSpPr/>
          <p:nvPr/>
        </p:nvSpPr>
        <p:spPr>
          <a:xfrm>
            <a:off x="2658367" y="2122984"/>
            <a:ext cx="4001865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6"/>
                </a:solidFill>
              </a:rPr>
              <a:t>Forme rondo (refrain-couplet)</a:t>
            </a:r>
            <a:endParaRPr lang="fr-FR" sz="2400" dirty="0">
              <a:solidFill>
                <a:schemeClr val="accent6"/>
              </a:solidFill>
            </a:endParaRPr>
          </a:p>
        </p:txBody>
      </p:sp>
      <p:sp>
        <p:nvSpPr>
          <p:cNvPr id="23" name="Q3"/>
          <p:cNvSpPr/>
          <p:nvPr/>
        </p:nvSpPr>
        <p:spPr>
          <a:xfrm>
            <a:off x="553480" y="2758282"/>
            <a:ext cx="1800200" cy="36933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Tempo :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4" name="R3"/>
          <p:cNvSpPr/>
          <p:nvPr/>
        </p:nvSpPr>
        <p:spPr>
          <a:xfrm>
            <a:off x="2658367" y="2728665"/>
            <a:ext cx="3117841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6"/>
                </a:solidFill>
              </a:rPr>
              <a:t>Moderato voire allegro</a:t>
            </a:r>
            <a:endParaRPr lang="fr-FR" sz="2400" dirty="0">
              <a:solidFill>
                <a:schemeClr val="accent6"/>
              </a:solidFill>
            </a:endParaRPr>
          </a:p>
        </p:txBody>
      </p:sp>
      <p:sp>
        <p:nvSpPr>
          <p:cNvPr id="25" name="Q4"/>
          <p:cNvSpPr/>
          <p:nvPr/>
        </p:nvSpPr>
        <p:spPr>
          <a:xfrm>
            <a:off x="553480" y="3334346"/>
            <a:ext cx="1800200" cy="36933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Nuance :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6" name="R4"/>
          <p:cNvSpPr/>
          <p:nvPr/>
        </p:nvSpPr>
        <p:spPr>
          <a:xfrm>
            <a:off x="2658367" y="3304729"/>
            <a:ext cx="1730858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6"/>
                </a:solidFill>
              </a:rPr>
              <a:t>Mezzo-forte</a:t>
            </a:r>
            <a:endParaRPr lang="fr-FR" sz="2400" dirty="0">
              <a:solidFill>
                <a:schemeClr val="accent6"/>
              </a:solidFill>
            </a:endParaRPr>
          </a:p>
        </p:txBody>
      </p:sp>
      <p:sp>
        <p:nvSpPr>
          <p:cNvPr id="28" name="Q5"/>
          <p:cNvSpPr/>
          <p:nvPr/>
        </p:nvSpPr>
        <p:spPr>
          <a:xfrm>
            <a:off x="553480" y="3952801"/>
            <a:ext cx="1800200" cy="369332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fr-FR" b="1" dirty="0" smtClean="0">
                <a:solidFill>
                  <a:schemeClr val="bg1"/>
                </a:solidFill>
              </a:rPr>
              <a:t>Rythme :</a:t>
            </a:r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9" name="R5"/>
          <p:cNvSpPr/>
          <p:nvPr/>
        </p:nvSpPr>
        <p:spPr>
          <a:xfrm>
            <a:off x="2658367" y="3923184"/>
            <a:ext cx="3348865" cy="46166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fr-FR" sz="2400" b="1" dirty="0" smtClean="0">
                <a:solidFill>
                  <a:schemeClr val="accent6"/>
                </a:solidFill>
              </a:rPr>
              <a:t>Danse : valse (à 3 temps)</a:t>
            </a:r>
            <a:endParaRPr lang="fr-FR" sz="2400" dirty="0">
              <a:solidFill>
                <a:schemeClr val="accent6"/>
              </a:solidFill>
            </a:endParaRPr>
          </a:p>
        </p:txBody>
      </p:sp>
      <p:pic>
        <p:nvPicPr>
          <p:cNvPr id="30" name="Liebel.wav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end="3833.719"/>
                  <p14:bmkLst>
                    <p14:bmk name="Signet 1" time="4266.0308"/>
                    <p14:bmk name="Signet 2" time="17308.255"/>
                    <p14:bmk name="Signet 3" time="55617.7704"/>
                    <p14:bmk name="Signet 5" time="101143.3475"/>
                    <p14:bmk name="Signet 4" time="138770.3357"/>
                  </p14:bmkLst>
                </p14:media>
              </p:ext>
            </p:extLst>
          </p:nvPr>
        </p:nvPicPr>
        <p:blipFill>
          <a:blip r:embed="rId6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561" y="224744"/>
            <a:ext cx="1113247" cy="900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60000"/>
                <a:lumOff val="4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7" name="Bouton d'action : Accueil 16">
            <a:hlinkClick r:id="" action="ppaction://hlinkshowjump?jump=firstslide" highlightClick="1"/>
          </p:cNvPr>
          <p:cNvSpPr/>
          <p:nvPr/>
        </p:nvSpPr>
        <p:spPr>
          <a:xfrm>
            <a:off x="107528" y="6256476"/>
            <a:ext cx="576040" cy="484892"/>
          </a:xfrm>
          <a:prstGeom prst="actionButtonHome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074" name="Picture 2" descr="Description de cette image, également commentée ci-aprè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988" y="620688"/>
            <a:ext cx="2088000" cy="2496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6948264" y="2791961"/>
            <a:ext cx="100566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200" dirty="0" smtClean="0"/>
              <a:t>Jean SABLON</a:t>
            </a:r>
            <a:endParaRPr lang="fr-FR" sz="1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488" y="3212976"/>
            <a:ext cx="2088000" cy="259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Rectangle 26"/>
          <p:cNvSpPr/>
          <p:nvPr/>
        </p:nvSpPr>
        <p:spPr>
          <a:xfrm>
            <a:off x="7380312" y="5497487"/>
            <a:ext cx="11544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>
                <a:solidFill>
                  <a:schemeClr val="bg1"/>
                </a:solidFill>
              </a:rPr>
              <a:t>Emma LIEBEL</a:t>
            </a:r>
            <a:endParaRPr lang="fr-FR" sz="1400" dirty="0">
              <a:solidFill>
                <a:schemeClr val="bg1"/>
              </a:solidFill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617317" y="1177007"/>
            <a:ext cx="115448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Emma LIEBEL</a:t>
            </a:r>
            <a:endParaRPr lang="fr-FR" sz="1400" dirty="0"/>
          </a:p>
        </p:txBody>
      </p:sp>
      <p:sp>
        <p:nvSpPr>
          <p:cNvPr id="32" name="Rectangle 31"/>
          <p:cNvSpPr/>
          <p:nvPr/>
        </p:nvSpPr>
        <p:spPr>
          <a:xfrm>
            <a:off x="107504" y="1177007"/>
            <a:ext cx="114114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400" dirty="0" smtClean="0"/>
              <a:t>Jean SABLON</a:t>
            </a:r>
            <a:endParaRPr lang="fr-FR" sz="1400" dirty="0"/>
          </a:p>
        </p:txBody>
      </p:sp>
      <p:sp>
        <p:nvSpPr>
          <p:cNvPr id="3" name="Rectangle 2"/>
          <p:cNvSpPr/>
          <p:nvPr/>
        </p:nvSpPr>
        <p:spPr>
          <a:xfrm>
            <a:off x="179512" y="4437112"/>
            <a:ext cx="6552728" cy="1374735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fr-FR" b="1" dirty="0"/>
              <a:t>Jean Sablon</a:t>
            </a:r>
            <a:r>
              <a:rPr lang="fr-FR" dirty="0"/>
              <a:t> </a:t>
            </a:r>
            <a:r>
              <a:rPr lang="fr-FR" dirty="0" smtClean="0"/>
              <a:t>(1906-1994) est l'un </a:t>
            </a:r>
            <a:r>
              <a:rPr lang="fr-FR" dirty="0"/>
              <a:t>des premiers chanteurs français à s'intéresser au </a:t>
            </a:r>
            <a:r>
              <a:rPr lang="fr-FR" dirty="0" smtClean="0"/>
              <a:t>jazz et le </a:t>
            </a:r>
            <a:r>
              <a:rPr lang="fr-FR" dirty="0"/>
              <a:t>premier à utiliser un microphone sur une scène française en 1936. Vedette du disque et de la radio, il quitte la France en 1937 pour un contrat </a:t>
            </a:r>
            <a:r>
              <a:rPr lang="fr-FR" dirty="0" smtClean="0"/>
              <a:t> aux Etats-Unis où ses </a:t>
            </a:r>
            <a:r>
              <a:rPr lang="fr-FR" dirty="0"/>
              <a:t>shows font de lui une vedette de premier plan aux États-Unis. </a:t>
            </a:r>
          </a:p>
        </p:txBody>
      </p:sp>
      <p:sp>
        <p:nvSpPr>
          <p:cNvPr id="33" name="Rectangle 32"/>
          <p:cNvSpPr/>
          <p:nvPr/>
        </p:nvSpPr>
        <p:spPr>
          <a:xfrm>
            <a:off x="808140" y="5879594"/>
            <a:ext cx="8148847" cy="86177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lnSpc>
                <a:spcPts val="2000"/>
              </a:lnSpc>
            </a:pPr>
            <a:r>
              <a:rPr lang="fr-FR" b="1" dirty="0"/>
              <a:t>Emma </a:t>
            </a:r>
            <a:r>
              <a:rPr lang="fr-FR" b="1" dirty="0" err="1"/>
              <a:t>Liebel</a:t>
            </a:r>
            <a:r>
              <a:rPr lang="fr-FR" dirty="0"/>
              <a:t> </a:t>
            </a:r>
            <a:r>
              <a:rPr lang="fr-FR" dirty="0" smtClean="0"/>
              <a:t>(1873 -1928</a:t>
            </a:r>
            <a:r>
              <a:rPr lang="fr-FR" dirty="0"/>
              <a:t>)  </a:t>
            </a:r>
            <a:r>
              <a:rPr lang="fr-FR" dirty="0" smtClean="0"/>
              <a:t>a enregistré 200 </a:t>
            </a:r>
            <a:r>
              <a:rPr lang="fr-FR" dirty="0"/>
              <a:t>disques 78 tours </a:t>
            </a:r>
            <a:r>
              <a:rPr lang="fr-FR" dirty="0" smtClean="0"/>
              <a:t>, son grand </a:t>
            </a:r>
            <a:r>
              <a:rPr lang="fr-FR" dirty="0"/>
              <a:t>succès </a:t>
            </a:r>
            <a:r>
              <a:rPr lang="fr-FR" i="1" dirty="0"/>
              <a:t>Bonsoir m'amour</a:t>
            </a:r>
            <a:r>
              <a:rPr lang="fr-FR" dirty="0"/>
              <a:t> </a:t>
            </a:r>
            <a:r>
              <a:rPr lang="fr-FR" dirty="0" smtClean="0"/>
              <a:t>deviendra </a:t>
            </a:r>
            <a:r>
              <a:rPr lang="fr-FR" dirty="0"/>
              <a:t>une des chansons préférées des </a:t>
            </a:r>
            <a:r>
              <a:rPr lang="fr-FR" dirty="0" smtClean="0"/>
              <a:t>poilus </a:t>
            </a:r>
            <a:r>
              <a:rPr lang="fr-FR" dirty="0"/>
              <a:t>de 14/18. </a:t>
            </a:r>
            <a:r>
              <a:rPr lang="fr-FR" dirty="0" smtClean="0"/>
              <a:t>Elle a été surnommée </a:t>
            </a:r>
            <a:r>
              <a:rPr lang="fr-FR" i="1" dirty="0" smtClean="0"/>
              <a:t>Reine de la chanson réaliste </a:t>
            </a:r>
            <a:r>
              <a:rPr lang="fr-FR" dirty="0" smtClean="0"/>
              <a:t>et </a:t>
            </a:r>
            <a:r>
              <a:rPr lang="fr-FR" i="1" dirty="0" smtClean="0"/>
              <a:t>Reine </a:t>
            </a:r>
            <a:r>
              <a:rPr lang="fr-FR" i="1" dirty="0"/>
              <a:t>du phono</a:t>
            </a:r>
            <a:r>
              <a:rPr lang="fr-FR" dirty="0"/>
              <a:t>.  </a:t>
            </a:r>
          </a:p>
        </p:txBody>
      </p:sp>
    </p:spTree>
    <p:extLst>
      <p:ext uri="{BB962C8B-B14F-4D97-AF65-F5344CB8AC3E}">
        <p14:creationId xmlns:p14="http://schemas.microsoft.com/office/powerpoint/2010/main" val="2060380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15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7" dur="193000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audio>
              <p:cMediaNode vol="92453">
                <p:cTn id="10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</p:childTnLst>
        </p:cTn>
      </p:par>
    </p:tnLst>
    <p:bldLst>
      <p:bldP spid="21" grpId="0"/>
      <p:bldP spid="22" grpId="0"/>
      <p:bldP spid="24" grpId="0"/>
      <p:bldP spid="26" grpId="0"/>
      <p:bldP spid="29" grpId="0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17115</TotalTime>
  <Words>228</Words>
  <Application>Microsoft Office PowerPoint</Application>
  <PresentationFormat>Affichage à l'écran (4:3)</PresentationFormat>
  <Paragraphs>35</Paragraphs>
  <Slides>3</Slides>
  <Notes>0</Notes>
  <HiddenSlides>0</HiddenSlides>
  <MMClips>11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4" baseType="lpstr">
      <vt:lpstr>Thème Office</vt:lpstr>
      <vt:lpstr>Bonsoir M’amour (1911)</vt:lpstr>
      <vt:lpstr>Bonsoir M’amour : le texte</vt:lpstr>
      <vt:lpstr>Bonsoir M’amour : analyse musicale sommaire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Amsterdam</dc:title>
  <dc:creator>Laurent Labiausse</dc:creator>
  <cp:lastModifiedBy>Laurent Labiausse</cp:lastModifiedBy>
  <cp:revision>167</cp:revision>
  <dcterms:created xsi:type="dcterms:W3CDTF">2015-10-03T13:37:06Z</dcterms:created>
  <dcterms:modified xsi:type="dcterms:W3CDTF">2015-11-26T16:15:21Z</dcterms:modified>
</cp:coreProperties>
</file>