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81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81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4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2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84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1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1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7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1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9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A326-E925-4788-89F6-97B5FA9F7E34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005C-7247-4B77-9228-8B097D7D5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01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6353" y="404664"/>
            <a:ext cx="71833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/>
              <a:t>Quelques panneaux</a:t>
            </a:r>
            <a:endParaRPr lang="fr-FR" sz="6600" b="1" dirty="0"/>
          </a:p>
        </p:txBody>
      </p:sp>
      <p:pic>
        <p:nvPicPr>
          <p:cNvPr id="32770" name="Picture 2" descr="C:\Users\Véronique\AppData\Local\Microsoft\Windows\Temporary Internet Files\Content.IE5\IL7IVP9H\MC9003463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60" y="3219540"/>
            <a:ext cx="1119445" cy="8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Véronique\AppData\Local\Microsoft\Windows\Temporary Internet Files\Content.IE5\Z19XQBXJ\MM90018924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22728"/>
            <a:ext cx="8477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Véronique\AppData\Local\Microsoft\Windows\Temporary Internet Files\Content.IE5\DWBNR12E\MC900344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3" y="1722755"/>
            <a:ext cx="1273242" cy="11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Véronique\AppData\Local\Microsoft\Windows\Temporary Internet Files\Content.IE5\62QOU0FT\MC9004320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81" y="5318549"/>
            <a:ext cx="1062779" cy="10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C:\Users\Véronique\AppData\Local\Microsoft\Windows\Temporary Internet Files\Content.IE5\B6OZSBH6\MC9004319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61" y="5209289"/>
            <a:ext cx="1251822" cy="12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Véronique\AppData\Local\Microsoft\Windows\Temporary Internet Files\Content.IE5\AQYO68GU\MC90043199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55" y="1825962"/>
            <a:ext cx="1291590" cy="12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C:\Users\Véronique\AppData\Local\Microsoft\Windows\Temporary Internet Files\Content.IE5\QK710YTA\MC90043198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08" y="1987585"/>
            <a:ext cx="1129967" cy="11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Véronique\AppData\Local\Microsoft\Windows\Temporary Internet Files\Content.IE5\FXBUB0VZ\MC90043199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1" y="4711256"/>
            <a:ext cx="1185364" cy="11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C:\Users\Véronique\AppData\Local\Microsoft\Windows\Temporary Internet Files\Content.IE5\R1TEXV8V\MC90043198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19" y="4611092"/>
            <a:ext cx="1291590" cy="12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C:\Users\Véronique\AppData\Local\Microsoft\Windows\Temporary Internet Files\Content.IE5\ZLRLRR6L\MC90041137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81" y="3869812"/>
            <a:ext cx="1390173" cy="11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C:\Users\Véronique\AppData\Local\Microsoft\Windows\Temporary Internet Files\Content.IE5\ISP5H9WY\MC90041126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4" y="3667970"/>
            <a:ext cx="1179219" cy="11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C:\Users\Véronique\AppData\Local\Microsoft\Windows\Temporary Internet Files\Content.IE5\9RA8YLE9\MC90041141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9" y="5110643"/>
            <a:ext cx="995430" cy="11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C:\Users\Véronique\AppData\Local\Microsoft\Windows\Temporary Internet Files\Content.IE5\89DAKSKH\MC90041140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45" y="3019876"/>
            <a:ext cx="1118746" cy="10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C:\Users\Véronique\AppData\Local\Microsoft\Windows\Temporary Internet Files\Content.IE5\IHDQUXGA\MC900411290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72" y="1741146"/>
            <a:ext cx="1195923" cy="11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5" name="Picture 17" descr="C:\Users\Véronique\AppData\Local\Microsoft\Windows\Temporary Internet Files\Content.IE5\20N1V1FF\MC900432538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83" y="3627410"/>
            <a:ext cx="1095392" cy="10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Véronique\AppData\Local\Microsoft\Windows\Temporary Internet Files\Content.IE5\9RA8YLE9\MC9003462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9747" y="747743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002060"/>
                </a:solidFill>
              </a:rPr>
              <a:t>Ce panneau concerne uniquement les voitures </a:t>
            </a:r>
            <a:r>
              <a:rPr lang="fr-FR" sz="2000" b="1" i="1" dirty="0" smtClean="0">
                <a:solidFill>
                  <a:srgbClr val="002060"/>
                </a:solidFill>
              </a:rPr>
              <a:t>?</a:t>
            </a:r>
            <a:endParaRPr lang="fr-FR" sz="20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747" y="1268760"/>
            <a:ext cx="58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N</a:t>
            </a:r>
            <a:r>
              <a:rPr lang="fr-FR" sz="2000" b="1" dirty="0" smtClean="0">
                <a:solidFill>
                  <a:srgbClr val="FF0000"/>
                </a:solidFill>
              </a:rPr>
              <a:t>on.</a:t>
            </a:r>
          </a:p>
          <a:p>
            <a:r>
              <a:rPr lang="fr-FR" sz="2000" b="1" dirty="0" smtClean="0"/>
              <a:t>Il s’agit d’une interdiction devant être respectée par tous les conducteurs de véhicules, y compris par les cyclistes.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930594" y="37170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i="1" dirty="0" smtClean="0">
                <a:solidFill>
                  <a:srgbClr val="002060"/>
                </a:solidFill>
              </a:rPr>
              <a:t>Ai-je le </a:t>
            </a:r>
            <a:r>
              <a:rPr lang="fr-FR" sz="2000" b="1" i="1" dirty="0">
                <a:solidFill>
                  <a:srgbClr val="002060"/>
                </a:solidFill>
              </a:rPr>
              <a:t>droit de prendre cette rue à vélo ?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7" t="61844" r="20338" b="2095"/>
          <a:stretch/>
        </p:blipFill>
        <p:spPr bwMode="auto">
          <a:xfrm>
            <a:off x="627930" y="3684526"/>
            <a:ext cx="1983483" cy="206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8407" y="4235824"/>
            <a:ext cx="5766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Non.</a:t>
            </a:r>
          </a:p>
          <a:p>
            <a:r>
              <a:rPr lang="fr-FR" sz="2000" b="1" dirty="0" smtClean="0"/>
              <a:t>Ce type de panneau est implanté sur une voie interdite aux cyclistes car la circulation peut y être dangereuse.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8520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Véronique\AppData\Local\Microsoft\Windows\Temporary Internet Files\Content.IE5\89DAKSKH\MC9004320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3" y="592273"/>
            <a:ext cx="1901991" cy="19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617266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002060"/>
                </a:solidFill>
              </a:rPr>
              <a:t>Mon frère, qui a 10 ans, </a:t>
            </a:r>
            <a:r>
              <a:rPr lang="fr-FR" sz="2000" b="1" i="1" dirty="0" smtClean="0">
                <a:solidFill>
                  <a:srgbClr val="002060"/>
                </a:solidFill>
              </a:rPr>
              <a:t>doit-il tenir </a:t>
            </a:r>
            <a:r>
              <a:rPr lang="fr-FR" sz="2000" b="1" i="1" dirty="0">
                <a:solidFill>
                  <a:srgbClr val="002060"/>
                </a:solidFill>
              </a:rPr>
              <a:t>son vélo à la main pour traverser sur </a:t>
            </a:r>
            <a:r>
              <a:rPr lang="fr-FR" sz="2000" b="1" i="1" dirty="0" smtClean="0">
                <a:solidFill>
                  <a:srgbClr val="002060"/>
                </a:solidFill>
              </a:rPr>
              <a:t>ce passage ?</a:t>
            </a:r>
            <a:endParaRPr lang="fr-FR" sz="20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1023" y="1478602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Oui</a:t>
            </a:r>
          </a:p>
          <a:p>
            <a:r>
              <a:rPr lang="fr-FR" sz="2000" b="1" dirty="0"/>
              <a:t>Les cyclistes, sauf s’ils ont moins de 8 ans, ne doivent pas rouler sur les </a:t>
            </a:r>
            <a:r>
              <a:rPr lang="fr-FR" sz="2000" b="1" dirty="0" smtClean="0"/>
              <a:t>passages piéton</a:t>
            </a:r>
            <a:r>
              <a:rPr lang="fr-FR" sz="20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5692" y="3500931"/>
            <a:ext cx="5801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002060"/>
                </a:solidFill>
              </a:rPr>
              <a:t>À vélo, </a:t>
            </a:r>
            <a:r>
              <a:rPr lang="fr-FR" sz="2000" b="1" i="1" dirty="0" smtClean="0">
                <a:solidFill>
                  <a:srgbClr val="002060"/>
                </a:solidFill>
              </a:rPr>
              <a:t>suis-je </a:t>
            </a:r>
            <a:r>
              <a:rPr lang="fr-FR" sz="2000" b="1" i="1" dirty="0">
                <a:solidFill>
                  <a:srgbClr val="002060"/>
                </a:solidFill>
              </a:rPr>
              <a:t>obligé de prendre cette piste </a:t>
            </a:r>
            <a:r>
              <a:rPr lang="fr-FR" sz="2000" b="1" i="1" dirty="0" smtClean="0">
                <a:solidFill>
                  <a:srgbClr val="002060"/>
                </a:solidFill>
              </a:rPr>
              <a:t>? </a:t>
            </a:r>
            <a:endParaRPr lang="fr-FR" sz="2000" b="1" i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Véronique\AppData\Local\Microsoft\Windows\Temporary Internet Files\Content.IE5\ZLRLRR6L\MC9004320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6" y="3500931"/>
            <a:ext cx="1971979" cy="19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5692" y="4165535"/>
            <a:ext cx="5836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Oui</a:t>
            </a:r>
          </a:p>
          <a:p>
            <a:r>
              <a:rPr lang="fr-FR" sz="2000" b="1" dirty="0" smtClean="0"/>
              <a:t>Pour sa sécurité, le cycliste doit respecter cette obligation. </a:t>
            </a:r>
          </a:p>
          <a:p>
            <a:r>
              <a:rPr lang="fr-FR" sz="2000" b="1" dirty="0" smtClean="0"/>
              <a:t>Il est conseillé de circuler l’un derrière l’autre.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8578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3" y="319763"/>
            <a:ext cx="8077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 rot="20039669">
            <a:off x="4267926" y="4103408"/>
            <a:ext cx="2160240" cy="15449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987824" y="4761148"/>
            <a:ext cx="1224136" cy="1188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212218" y="2494630"/>
            <a:ext cx="1224136" cy="11887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588224" y="1700808"/>
            <a:ext cx="1224136" cy="11887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88024" y="2060848"/>
            <a:ext cx="864096" cy="8286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588224" y="4346801"/>
            <a:ext cx="1044116" cy="100871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 rot="1385927">
            <a:off x="2195217" y="1216495"/>
            <a:ext cx="1811929" cy="1188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 rot="19963373">
            <a:off x="778866" y="4239779"/>
            <a:ext cx="1975821" cy="1331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804248" y="319763"/>
            <a:ext cx="918102" cy="948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15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8" y="1035930"/>
            <a:ext cx="8552443" cy="444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601" y="260648"/>
            <a:ext cx="8533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Entoure </a:t>
            </a:r>
            <a:r>
              <a:rPr lang="fr-FR" sz="2000" dirty="0"/>
              <a:t>en rouge toutes les personnes auxquelles tu dois être particulièrement</a:t>
            </a:r>
          </a:p>
          <a:p>
            <a:r>
              <a:rPr lang="fr-FR" sz="2000" dirty="0"/>
              <a:t>attentif lorsque tu circules.</a:t>
            </a:r>
          </a:p>
        </p:txBody>
      </p:sp>
      <p:sp>
        <p:nvSpPr>
          <p:cNvPr id="3" name="Ellipse 2"/>
          <p:cNvSpPr/>
          <p:nvPr/>
        </p:nvSpPr>
        <p:spPr>
          <a:xfrm>
            <a:off x="799835" y="2269665"/>
            <a:ext cx="1944216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552363" y="1981633"/>
            <a:ext cx="1124508" cy="1358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44451" y="3052154"/>
            <a:ext cx="1124508" cy="1358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56019" y="3340186"/>
            <a:ext cx="936104" cy="1233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7964" y="5481228"/>
            <a:ext cx="8552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Lorsqu'ils circulent, les enfants doivent être particulièrement attentifs </a:t>
            </a:r>
            <a:r>
              <a:rPr lang="fr-FR" sz="2000" dirty="0" smtClean="0"/>
              <a:t>aux jeunes </a:t>
            </a:r>
            <a:r>
              <a:rPr lang="fr-FR" sz="2000" dirty="0"/>
              <a:t>enfants, aux personnes avec des poussettes, aux personnes </a:t>
            </a:r>
            <a:r>
              <a:rPr lang="fr-FR" sz="2000" dirty="0" smtClean="0"/>
              <a:t>handicapées et </a:t>
            </a:r>
            <a:r>
              <a:rPr lang="fr-FR" sz="2000" dirty="0"/>
              <a:t>à celles qui ont des difficultés pour marcher.</a:t>
            </a:r>
          </a:p>
        </p:txBody>
      </p:sp>
    </p:spTree>
    <p:extLst>
      <p:ext uri="{BB962C8B-B14F-4D97-AF65-F5344CB8AC3E}">
        <p14:creationId xmlns:p14="http://schemas.microsoft.com/office/powerpoint/2010/main" val="124947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4814" y="5661248"/>
            <a:ext cx="8027626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6234" y="4005064"/>
            <a:ext cx="431179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76234" y="2780928"/>
            <a:ext cx="719211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519643" y="1758068"/>
            <a:ext cx="144016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588224" y="1052736"/>
            <a:ext cx="144016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18745" y="404664"/>
            <a:ext cx="820891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i="1" dirty="0" smtClean="0">
                <a:solidFill>
                  <a:srgbClr val="FF0000"/>
                </a:solidFill>
              </a:rPr>
              <a:t>Surligne </a:t>
            </a:r>
            <a:r>
              <a:rPr lang="fr-FR" sz="2000" i="1" dirty="0">
                <a:solidFill>
                  <a:srgbClr val="FF0000"/>
                </a:solidFill>
              </a:rPr>
              <a:t>la bonne réponse pour chaque question.</a:t>
            </a:r>
          </a:p>
          <a:p>
            <a:r>
              <a:rPr lang="fr-FR" sz="2000" b="1" dirty="0">
                <a:solidFill>
                  <a:srgbClr val="002060"/>
                </a:solidFill>
              </a:rPr>
              <a:t>Sur une piste ou une bande cyclable, où faut-il rouler ?</a:t>
            </a:r>
          </a:p>
          <a:p>
            <a:pPr>
              <a:spcAft>
                <a:spcPts val="600"/>
              </a:spcAft>
              <a:tabLst>
                <a:tab pos="3052763" algn="l"/>
                <a:tab pos="6105525" algn="l"/>
              </a:tabLst>
            </a:pPr>
            <a:r>
              <a:rPr lang="fr-FR" sz="2000" dirty="0" smtClean="0"/>
              <a:t>au milieu	sur </a:t>
            </a:r>
            <a:r>
              <a:rPr lang="fr-FR" sz="2000" dirty="0"/>
              <a:t>la </a:t>
            </a:r>
            <a:r>
              <a:rPr lang="fr-FR" sz="2000" dirty="0" smtClean="0"/>
              <a:t>gauche	sur </a:t>
            </a:r>
            <a:r>
              <a:rPr lang="fr-FR" sz="2000" dirty="0"/>
              <a:t>la droite</a:t>
            </a:r>
          </a:p>
          <a:p>
            <a:pPr>
              <a:tabLst>
                <a:tab pos="3052763" algn="l"/>
                <a:tab pos="6105525" algn="l"/>
              </a:tabLst>
            </a:pPr>
            <a:r>
              <a:rPr lang="fr-FR" sz="2000" b="1" dirty="0">
                <a:solidFill>
                  <a:srgbClr val="002060"/>
                </a:solidFill>
              </a:rPr>
              <a:t>Sur une route, où faut-il rouler ?</a:t>
            </a:r>
          </a:p>
          <a:p>
            <a:pPr>
              <a:spcAft>
                <a:spcPts val="600"/>
              </a:spcAft>
              <a:tabLst>
                <a:tab pos="3052763" algn="l"/>
                <a:tab pos="6105525" algn="l"/>
              </a:tabLst>
            </a:pPr>
            <a:r>
              <a:rPr lang="fr-FR" sz="2000" dirty="0" smtClean="0"/>
              <a:t>au milieu	sur </a:t>
            </a:r>
            <a:r>
              <a:rPr lang="fr-FR" sz="2000" dirty="0"/>
              <a:t>la </a:t>
            </a:r>
            <a:r>
              <a:rPr lang="fr-FR" sz="2000" dirty="0" smtClean="0"/>
              <a:t>droite	sur </a:t>
            </a:r>
            <a:r>
              <a:rPr lang="fr-FR" sz="2000" dirty="0"/>
              <a:t>la gauche</a:t>
            </a:r>
          </a:p>
          <a:p>
            <a:r>
              <a:rPr lang="fr-FR" sz="2000" b="1" dirty="0" smtClean="0">
                <a:solidFill>
                  <a:srgbClr val="002060"/>
                </a:solidFill>
              </a:rPr>
              <a:t>Pour </a:t>
            </a:r>
            <a:r>
              <a:rPr lang="fr-FR" sz="2000" b="1" dirty="0">
                <a:solidFill>
                  <a:srgbClr val="002060"/>
                </a:solidFill>
              </a:rPr>
              <a:t>rouler à plusieurs sur la route, comment faut-il se placer ?</a:t>
            </a:r>
          </a:p>
          <a:p>
            <a:r>
              <a:rPr lang="fr-FR" sz="2000" dirty="0" smtClean="0"/>
              <a:t>Il </a:t>
            </a:r>
            <a:r>
              <a:rPr lang="fr-FR" sz="2000" dirty="0"/>
              <a:t>faut se suivre de très près.</a:t>
            </a:r>
          </a:p>
          <a:p>
            <a:r>
              <a:rPr lang="fr-FR" sz="2000" dirty="0" smtClean="0"/>
              <a:t>Il </a:t>
            </a:r>
            <a:r>
              <a:rPr lang="fr-FR" sz="2000" dirty="0"/>
              <a:t>faut se suivre mais en laissant un peu d’espace entre chaque vélo.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Il </a:t>
            </a:r>
            <a:r>
              <a:rPr lang="fr-FR" sz="2000" dirty="0"/>
              <a:t>faut se mettre les uns à côté des autres sur toute la largeur de la route.</a:t>
            </a:r>
          </a:p>
          <a:p>
            <a:r>
              <a:rPr lang="fr-FR" sz="2000" b="1" dirty="0">
                <a:solidFill>
                  <a:srgbClr val="002060"/>
                </a:solidFill>
              </a:rPr>
              <a:t>Dans une rue piétonne, pour dépasser des piétons, que faut-il faire ?</a:t>
            </a:r>
          </a:p>
          <a:p>
            <a:r>
              <a:rPr lang="fr-FR" sz="2000" dirty="0" smtClean="0"/>
              <a:t>Il </a:t>
            </a:r>
            <a:r>
              <a:rPr lang="fr-FR" sz="2000" dirty="0"/>
              <a:t>faut descendre de vélo et doubler en poussant le vélo.</a:t>
            </a:r>
          </a:p>
          <a:p>
            <a:r>
              <a:rPr lang="fr-FR" sz="2000" dirty="0" smtClean="0"/>
              <a:t>Il </a:t>
            </a:r>
            <a:r>
              <a:rPr lang="fr-FR" sz="2000" dirty="0"/>
              <a:t>faut ralentir et dépasser prudemment.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Il </a:t>
            </a:r>
            <a:r>
              <a:rPr lang="fr-FR" sz="2000" dirty="0"/>
              <a:t>faut accélérer pour doubler rapidement.</a:t>
            </a:r>
          </a:p>
          <a:p>
            <a:r>
              <a:rPr lang="fr-FR" sz="2000" b="1" dirty="0">
                <a:solidFill>
                  <a:srgbClr val="002060"/>
                </a:solidFill>
              </a:rPr>
              <a:t>Lorsque l’on roule en longeant des voitures en </a:t>
            </a:r>
            <a:r>
              <a:rPr lang="fr-FR" sz="2000" b="1" dirty="0" smtClean="0">
                <a:solidFill>
                  <a:srgbClr val="002060"/>
                </a:solidFill>
              </a:rPr>
              <a:t>stationnement, que </a:t>
            </a:r>
            <a:r>
              <a:rPr lang="fr-FR" sz="2000" b="1" dirty="0">
                <a:solidFill>
                  <a:srgbClr val="002060"/>
                </a:solidFill>
              </a:rPr>
              <a:t>faut-il faire ?</a:t>
            </a:r>
          </a:p>
          <a:p>
            <a:r>
              <a:rPr lang="fr-FR" sz="2000" dirty="0" smtClean="0"/>
              <a:t>Il </a:t>
            </a:r>
            <a:r>
              <a:rPr lang="fr-FR" sz="2000" dirty="0"/>
              <a:t>faut longer le plus possible les voitures en stationnement.</a:t>
            </a:r>
          </a:p>
          <a:p>
            <a:r>
              <a:rPr lang="fr-FR" sz="2000" dirty="0" smtClean="0"/>
              <a:t>Il </a:t>
            </a:r>
            <a:r>
              <a:rPr lang="fr-FR" sz="2000" dirty="0"/>
              <a:t>faut rester sur la droite de sa voie sans raser les voitures </a:t>
            </a:r>
            <a:r>
              <a:rPr lang="fr-FR" sz="2000" dirty="0" smtClean="0"/>
              <a:t>en stationnement</a:t>
            </a:r>
            <a:r>
              <a:rPr lang="fr-FR" sz="2000" dirty="0"/>
              <a:t>.</a:t>
            </a:r>
          </a:p>
          <a:p>
            <a:r>
              <a:rPr lang="fr-FR" sz="2000" dirty="0" smtClean="0"/>
              <a:t>Il </a:t>
            </a:r>
            <a:r>
              <a:rPr lang="fr-FR" sz="2000" dirty="0"/>
              <a:t>faut rouler de l’autre côté de la voie.</a:t>
            </a:r>
          </a:p>
        </p:txBody>
      </p:sp>
    </p:spTree>
    <p:extLst>
      <p:ext uri="{BB962C8B-B14F-4D97-AF65-F5344CB8AC3E}">
        <p14:creationId xmlns:p14="http://schemas.microsoft.com/office/powerpoint/2010/main" val="96324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890" y="620688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/>
              <a:t>Marco, 7 ans, est en ville avec sa maman. Ils circulent dans une aire </a:t>
            </a:r>
            <a:r>
              <a:rPr lang="fr-FR" sz="2000" dirty="0" smtClean="0"/>
              <a:t>piétonne, sa </a:t>
            </a:r>
            <a:r>
              <a:rPr lang="fr-FR" sz="2000" dirty="0"/>
              <a:t>maman est à pied et il la suit à vélo. Que de monde ! Brusquement, </a:t>
            </a:r>
            <a:r>
              <a:rPr lang="fr-FR" sz="2000" dirty="0" smtClean="0"/>
              <a:t>un enfant </a:t>
            </a:r>
            <a:r>
              <a:rPr lang="fr-FR" sz="2000" dirty="0"/>
              <a:t>sort </a:t>
            </a:r>
            <a:r>
              <a:rPr lang="fr-FR" sz="2000" dirty="0" smtClean="0"/>
              <a:t>en </a:t>
            </a:r>
            <a:r>
              <a:rPr lang="fr-FR" sz="2000" dirty="0"/>
              <a:t>courant d’un magasin, juste devant eux</a:t>
            </a:r>
            <a:r>
              <a:rPr lang="fr-FR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 </a:t>
            </a:r>
            <a:r>
              <a:rPr lang="fr-FR" sz="2000" i="1" dirty="0" smtClean="0"/>
              <a:t>Que doit faire Marco ? </a:t>
            </a:r>
            <a:r>
              <a:rPr lang="fr-FR" sz="2000" i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donner </a:t>
            </a:r>
            <a:r>
              <a:rPr lang="fr-FR" sz="2000" dirty="0"/>
              <a:t>un coup de </a:t>
            </a:r>
            <a:r>
              <a:rPr lang="fr-FR" sz="2000" dirty="0" smtClean="0"/>
              <a:t>sonnette.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accélérer.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freiner </a:t>
            </a:r>
            <a:r>
              <a:rPr lang="fr-FR" sz="2000" dirty="0"/>
              <a:t>pour s’arrêter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574230" y="4365104"/>
            <a:ext cx="79581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Il faut </a:t>
            </a:r>
            <a:r>
              <a:rPr lang="fr-FR" sz="2000" b="1" dirty="0">
                <a:solidFill>
                  <a:srgbClr val="FF0000"/>
                </a:solidFill>
              </a:rPr>
              <a:t>tout de suite, </a:t>
            </a:r>
            <a:r>
              <a:rPr lang="fr-FR" sz="2000" b="1" dirty="0" smtClean="0">
                <a:solidFill>
                  <a:srgbClr val="FF0000"/>
                </a:solidFill>
              </a:rPr>
              <a:t>et avant </a:t>
            </a:r>
            <a:r>
              <a:rPr lang="fr-FR" sz="2000" b="1" dirty="0">
                <a:solidFill>
                  <a:srgbClr val="FF0000"/>
                </a:solidFill>
              </a:rPr>
              <a:t>tout, freiner pour s’arrêter</a:t>
            </a:r>
            <a:r>
              <a:rPr lang="fr-FR" sz="2000" b="1" dirty="0"/>
              <a:t>, toute autre </a:t>
            </a:r>
            <a:r>
              <a:rPr lang="fr-FR" sz="2000" b="1" dirty="0" smtClean="0"/>
              <a:t>manœuvre </a:t>
            </a:r>
            <a:r>
              <a:rPr lang="fr-FR" sz="2000" b="1" dirty="0"/>
              <a:t>d’évitement pouvant </a:t>
            </a:r>
            <a:r>
              <a:rPr lang="fr-FR" sz="2000" b="1" dirty="0" smtClean="0"/>
              <a:t>être dangereuse </a:t>
            </a:r>
            <a:r>
              <a:rPr lang="fr-FR" sz="2000" b="1" dirty="0"/>
              <a:t>pour les autres piétons et pour lui-même. </a:t>
            </a:r>
            <a:endParaRPr lang="fr-FR" sz="2000" b="1" dirty="0" smtClean="0"/>
          </a:p>
          <a:p>
            <a:r>
              <a:rPr lang="fr-FR" sz="2000" b="1" dirty="0" smtClean="0"/>
              <a:t>Donner </a:t>
            </a:r>
            <a:r>
              <a:rPr lang="fr-FR" sz="2000" b="1" dirty="0"/>
              <a:t>un coup de </a:t>
            </a:r>
            <a:r>
              <a:rPr lang="fr-FR" sz="2000" b="1" dirty="0" smtClean="0"/>
              <a:t>sonnette peut </a:t>
            </a:r>
            <a:r>
              <a:rPr lang="fr-FR" sz="2000" b="1" dirty="0"/>
              <a:t>être nécessaire pour alerter le piéton imprudent mais s'avère souvent insuffisant.</a:t>
            </a:r>
          </a:p>
        </p:txBody>
      </p:sp>
      <p:pic>
        <p:nvPicPr>
          <p:cNvPr id="29699" name="Picture 3" descr="C:\Users\Véronique\AppData\Local\Microsoft\Windows\Temporary Internet Files\Content.IE5\Z19XQBXJ\MC9003553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876734"/>
            <a:ext cx="1715181" cy="22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890" y="3458070"/>
            <a:ext cx="6921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Marco </a:t>
            </a:r>
            <a:r>
              <a:rPr lang="fr-FR" sz="2000" b="1" dirty="0">
                <a:solidFill>
                  <a:srgbClr val="002060"/>
                </a:solidFill>
              </a:rPr>
              <a:t>freine pour s’arrêter </a:t>
            </a:r>
            <a:r>
              <a:rPr lang="fr-FR" sz="2000" b="1" dirty="0" smtClean="0">
                <a:solidFill>
                  <a:srgbClr val="002060"/>
                </a:solidFill>
              </a:rPr>
              <a:t>et donne </a:t>
            </a:r>
            <a:r>
              <a:rPr lang="fr-FR" sz="2000" b="1" dirty="0">
                <a:solidFill>
                  <a:srgbClr val="002060"/>
                </a:solidFill>
              </a:rPr>
              <a:t>un coup de sonnette</a:t>
            </a:r>
            <a:r>
              <a:rPr lang="fr-FR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957" y="620688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Jules, 6 ans, accompagne son papa pour aller faire des courses. </a:t>
            </a:r>
            <a:endParaRPr lang="fr-FR" sz="2000" dirty="0" smtClean="0"/>
          </a:p>
          <a:p>
            <a:r>
              <a:rPr lang="fr-FR" sz="2000" dirty="0" smtClean="0"/>
              <a:t>Il </a:t>
            </a:r>
            <a:r>
              <a:rPr lang="fr-FR" sz="2000" dirty="0"/>
              <a:t>est à </a:t>
            </a:r>
            <a:r>
              <a:rPr lang="fr-FR" sz="2000" dirty="0" smtClean="0"/>
              <a:t>vélo, son </a:t>
            </a:r>
            <a:r>
              <a:rPr lang="fr-FR" sz="2000" dirty="0"/>
              <a:t>papa est à pied, ils sont tous les deux sur le trottoir. </a:t>
            </a:r>
            <a:endParaRPr lang="fr-FR" sz="2000" dirty="0" smtClean="0"/>
          </a:p>
          <a:p>
            <a:r>
              <a:rPr lang="fr-FR" sz="2000" dirty="0" smtClean="0"/>
              <a:t>Une </a:t>
            </a:r>
            <a:r>
              <a:rPr lang="fr-FR" sz="2000" dirty="0"/>
              <a:t>dame </a:t>
            </a:r>
            <a:r>
              <a:rPr lang="fr-FR" sz="2000" dirty="0" smtClean="0"/>
              <a:t>âgée marchant </a:t>
            </a:r>
            <a:r>
              <a:rPr lang="fr-FR" sz="2000" dirty="0"/>
              <a:t>avec une canne vient face à eux. </a:t>
            </a:r>
            <a:endParaRPr lang="fr-FR" sz="2000" dirty="0" smtClean="0"/>
          </a:p>
          <a:p>
            <a:pPr>
              <a:spcAft>
                <a:spcPts val="600"/>
              </a:spcAft>
            </a:pPr>
            <a:r>
              <a:rPr lang="fr-FR" sz="2000" dirty="0" smtClean="0"/>
              <a:t>Le </a:t>
            </a:r>
            <a:r>
              <a:rPr lang="fr-FR" sz="2000" dirty="0"/>
              <a:t>trottoir est étroit. </a:t>
            </a:r>
            <a:endParaRPr lang="fr-FR" sz="2000" dirty="0" smtClean="0"/>
          </a:p>
          <a:p>
            <a:pPr>
              <a:spcAft>
                <a:spcPts val="600"/>
              </a:spcAft>
            </a:pPr>
            <a:r>
              <a:rPr lang="fr-FR" sz="2000" i="1" dirty="0" smtClean="0"/>
              <a:t>Que doit faire Jules ? </a:t>
            </a:r>
            <a:r>
              <a:rPr lang="fr-FR" sz="2000" i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se faufiler </a:t>
            </a:r>
            <a:r>
              <a:rPr lang="fr-FR" sz="2000" dirty="0"/>
              <a:t>entre la dame et la vitrine du </a:t>
            </a:r>
            <a:r>
              <a:rPr lang="fr-FR" sz="2000" dirty="0" smtClean="0"/>
              <a:t>magasin.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s’arrêter </a:t>
            </a:r>
            <a:r>
              <a:rPr lang="fr-FR" sz="2000" dirty="0"/>
              <a:t>pour laisser passer la dame.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8819" y="4293096"/>
            <a:ext cx="7779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L’enfant cycliste de moins de 8 ans est autorisé à rouler sur le trottoir mais </a:t>
            </a:r>
            <a:r>
              <a:rPr lang="fr-FR" sz="2000" b="1" dirty="0" smtClean="0"/>
              <a:t>à condition </a:t>
            </a:r>
            <a:r>
              <a:rPr lang="fr-FR" sz="2000" b="1" dirty="0"/>
              <a:t>de ne pas occasionner de gêne au piéton, que ce soit en terme de </a:t>
            </a:r>
            <a:r>
              <a:rPr lang="fr-FR" sz="2000" b="1" dirty="0" smtClean="0"/>
              <a:t>vitesse ou </a:t>
            </a:r>
            <a:r>
              <a:rPr lang="fr-FR" sz="2000" b="1" dirty="0"/>
              <a:t>de trajectoire. </a:t>
            </a:r>
            <a:endParaRPr lang="fr-FR" sz="2000" b="1" dirty="0" smtClean="0"/>
          </a:p>
          <a:p>
            <a:r>
              <a:rPr lang="fr-FR" sz="2000" b="1" dirty="0" smtClean="0"/>
              <a:t>Il </a:t>
            </a:r>
            <a:r>
              <a:rPr lang="fr-FR" sz="2000" b="1" dirty="0"/>
              <a:t>ne doit pas surprendre, ne pas forcer le passage et ne </a:t>
            </a:r>
            <a:r>
              <a:rPr lang="fr-FR" sz="2000" b="1" dirty="0" smtClean="0"/>
              <a:t>pas obliger </a:t>
            </a:r>
            <a:r>
              <a:rPr lang="fr-FR" sz="2000" b="1" dirty="0"/>
              <a:t>un piéton à descendre sur la chaussée car les piétons sont prioritaires.</a:t>
            </a:r>
          </a:p>
          <a:p>
            <a:r>
              <a:rPr lang="fr-FR" sz="2000" b="1" dirty="0"/>
              <a:t>C’est particulièrement vrai en présence de personnes dont la mobilité est réduite.</a:t>
            </a:r>
          </a:p>
        </p:txBody>
      </p:sp>
      <p:pic>
        <p:nvPicPr>
          <p:cNvPr id="31746" name="Picture 2" descr="C:\Users\Véronique\AppData\Local\Microsoft\Windows\Temporary Internet Files\Content.IE5\JQCHQWH0\MC9002942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1452982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0274" y="2708920"/>
            <a:ext cx="109318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7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338" y="620688"/>
            <a:ext cx="7848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Justine et son grand frère circulent à vélo sur une piste cyclable. </a:t>
            </a:r>
            <a:endParaRPr lang="fr-FR" sz="2000" dirty="0" smtClean="0"/>
          </a:p>
          <a:p>
            <a:pPr>
              <a:spcAft>
                <a:spcPts val="600"/>
              </a:spcAft>
            </a:pPr>
            <a:r>
              <a:rPr lang="fr-FR" sz="2000" dirty="0" smtClean="0"/>
              <a:t>Ils se rapprochent </a:t>
            </a:r>
            <a:r>
              <a:rPr lang="fr-FR" sz="2000" dirty="0"/>
              <a:t>de deux autres cyclistes qui roulent lentement, l’un à côté </a:t>
            </a:r>
            <a:r>
              <a:rPr lang="fr-FR" sz="2000" dirty="0" smtClean="0"/>
              <a:t>de l’autre</a:t>
            </a:r>
            <a:r>
              <a:rPr lang="fr-FR" sz="2000" dirty="0"/>
              <a:t>. </a:t>
            </a:r>
            <a:endParaRPr lang="fr-FR" sz="2000" dirty="0" smtClean="0"/>
          </a:p>
          <a:p>
            <a:pPr>
              <a:spcAft>
                <a:spcPts val="600"/>
              </a:spcAft>
            </a:pPr>
            <a:r>
              <a:rPr lang="fr-FR" sz="2000" i="1" dirty="0" smtClean="0"/>
              <a:t>Que doit faire Justine ?</a:t>
            </a:r>
            <a:endParaRPr lang="fr-FR" sz="20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donner </a:t>
            </a:r>
            <a:r>
              <a:rPr lang="fr-FR" sz="2000" dirty="0"/>
              <a:t>un coup de sonnette sans ralentir pour que les cyclistes se rangent.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donner </a:t>
            </a:r>
            <a:r>
              <a:rPr lang="fr-FR" sz="2000" dirty="0"/>
              <a:t>un coup de sonnette pour les prévenir et </a:t>
            </a:r>
            <a:r>
              <a:rPr lang="fr-FR" sz="2000" dirty="0" smtClean="0"/>
              <a:t>freiner.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829338" y="450912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Quand Justine s’approche </a:t>
            </a:r>
            <a:r>
              <a:rPr lang="fr-FR" sz="2000" b="1" dirty="0"/>
              <a:t>d’autres usagers, </a:t>
            </a:r>
            <a:r>
              <a:rPr lang="fr-FR" sz="2000" b="1" dirty="0" smtClean="0"/>
              <a:t>elle doit faire </a:t>
            </a:r>
            <a:r>
              <a:rPr lang="fr-FR" sz="2000" b="1" dirty="0"/>
              <a:t>preuve de patience et </a:t>
            </a:r>
            <a:r>
              <a:rPr lang="fr-FR" sz="2000" b="1" dirty="0">
                <a:solidFill>
                  <a:srgbClr val="FF0000"/>
                </a:solidFill>
              </a:rPr>
              <a:t>attendre que la voie soit suffisamment dégagée </a:t>
            </a:r>
            <a:r>
              <a:rPr lang="fr-FR" sz="2000" b="1" dirty="0" smtClean="0">
                <a:solidFill>
                  <a:srgbClr val="FF0000"/>
                </a:solidFill>
              </a:rPr>
              <a:t>pour pouvoir </a:t>
            </a:r>
            <a:r>
              <a:rPr lang="fr-FR" sz="2000" b="1" dirty="0">
                <a:solidFill>
                  <a:srgbClr val="FF0000"/>
                </a:solidFill>
              </a:rPr>
              <a:t>les dépasser.</a:t>
            </a:r>
            <a:r>
              <a:rPr lang="fr-FR" sz="2000" b="1" dirty="0"/>
              <a:t> </a:t>
            </a:r>
            <a:endParaRPr lang="fr-FR" sz="2000" b="1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Il ne faut ni </a:t>
            </a:r>
            <a:r>
              <a:rPr lang="fr-FR" sz="2000" b="1" dirty="0">
                <a:solidFill>
                  <a:srgbClr val="FF0000"/>
                </a:solidFill>
              </a:rPr>
              <a:t>les surprendre ni forcer </a:t>
            </a:r>
            <a:r>
              <a:rPr lang="fr-FR" sz="2000" b="1" dirty="0" smtClean="0">
                <a:solidFill>
                  <a:srgbClr val="FF0000"/>
                </a:solidFill>
              </a:rPr>
              <a:t>le passage </a:t>
            </a:r>
            <a:r>
              <a:rPr lang="fr-FR" sz="2000" b="1" dirty="0"/>
              <a:t>car </a:t>
            </a:r>
            <a:r>
              <a:rPr lang="fr-FR" sz="2000" b="1" dirty="0" smtClean="0"/>
              <a:t>elle </a:t>
            </a:r>
            <a:r>
              <a:rPr lang="fr-FR" sz="2000" b="1" dirty="0"/>
              <a:t>risquerait de chuter et/ ou d’entraîner la chute des autres cyclistes.</a:t>
            </a:r>
          </a:p>
        </p:txBody>
      </p:sp>
      <p:pic>
        <p:nvPicPr>
          <p:cNvPr id="30722" name="Picture 2" descr="C:\Users\Véronique\AppData\Local\Microsoft\Windows\Temporary Internet Files\Content.IE5\LGB2FU98\MC9000888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55" y="2519629"/>
            <a:ext cx="1813255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0717" y="2708920"/>
            <a:ext cx="107135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6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Affichage à l'écran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Véronique</cp:lastModifiedBy>
  <cp:revision>1</cp:revision>
  <dcterms:created xsi:type="dcterms:W3CDTF">2014-05-11T11:54:44Z</dcterms:created>
  <dcterms:modified xsi:type="dcterms:W3CDTF">2014-05-11T11:55:31Z</dcterms:modified>
</cp:coreProperties>
</file>