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8" r:id="rId2"/>
    <p:sldId id="266" r:id="rId3"/>
    <p:sldId id="269" r:id="rId4"/>
    <p:sldId id="270" r:id="rId5"/>
    <p:sldId id="274" r:id="rId6"/>
    <p:sldId id="257" r:id="rId7"/>
    <p:sldId id="259" r:id="rId8"/>
    <p:sldId id="275" r:id="rId9"/>
    <p:sldId id="260" r:id="rId10"/>
    <p:sldId id="261" r:id="rId11"/>
    <p:sldId id="262" r:id="rId12"/>
    <p:sldId id="263" r:id="rId13"/>
    <p:sldId id="264" r:id="rId14"/>
    <p:sldId id="265" r:id="rId15"/>
    <p:sldId id="271" r:id="rId1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418EA"/>
    <a:srgbClr val="1BF14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3" autoAdjust="0"/>
    <p:restoredTop sz="94624" autoAdjust="0"/>
  </p:normalViewPr>
  <p:slideViewPr>
    <p:cSldViewPr>
      <p:cViewPr varScale="1">
        <p:scale>
          <a:sx n="82" d="100"/>
          <a:sy n="82" d="100"/>
        </p:scale>
        <p:origin x="1560"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1682A7F7-C24C-48BD-AF9A-25F0521775E4}" type="datetimeFigureOut">
              <a:rPr lang="fr-FR" smtClean="0"/>
              <a:pPr/>
              <a:t>24/11/2018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E201348-CEF3-4155-BEB9-80A74412770E}"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682A7F7-C24C-48BD-AF9A-25F0521775E4}" type="datetimeFigureOut">
              <a:rPr lang="fr-FR" smtClean="0"/>
              <a:pPr/>
              <a:t>24/11/2018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E201348-CEF3-4155-BEB9-80A74412770E}"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682A7F7-C24C-48BD-AF9A-25F0521775E4}" type="datetimeFigureOut">
              <a:rPr lang="fr-FR" smtClean="0"/>
              <a:pPr/>
              <a:t>24/11/2018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E201348-CEF3-4155-BEB9-80A74412770E}"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682A7F7-C24C-48BD-AF9A-25F0521775E4}" type="datetimeFigureOut">
              <a:rPr lang="fr-FR" smtClean="0"/>
              <a:pPr/>
              <a:t>24/11/2018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E201348-CEF3-4155-BEB9-80A74412770E}"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1682A7F7-C24C-48BD-AF9A-25F0521775E4}" type="datetimeFigureOut">
              <a:rPr lang="fr-FR" smtClean="0"/>
              <a:pPr/>
              <a:t>24/11/2018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E201348-CEF3-4155-BEB9-80A74412770E}"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1682A7F7-C24C-48BD-AF9A-25F0521775E4}" type="datetimeFigureOut">
              <a:rPr lang="fr-FR" smtClean="0"/>
              <a:pPr/>
              <a:t>24/11/2018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E201348-CEF3-4155-BEB9-80A74412770E}"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1682A7F7-C24C-48BD-AF9A-25F0521775E4}" type="datetimeFigureOut">
              <a:rPr lang="fr-FR" smtClean="0"/>
              <a:pPr/>
              <a:t>24/11/2018</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E201348-CEF3-4155-BEB9-80A74412770E}"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1682A7F7-C24C-48BD-AF9A-25F0521775E4}" type="datetimeFigureOut">
              <a:rPr lang="fr-FR" smtClean="0"/>
              <a:pPr/>
              <a:t>24/11/2018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E201348-CEF3-4155-BEB9-80A74412770E}"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682A7F7-C24C-48BD-AF9A-25F0521775E4}" type="datetimeFigureOut">
              <a:rPr lang="fr-FR" smtClean="0"/>
              <a:pPr/>
              <a:t>24/11/2018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E201348-CEF3-4155-BEB9-80A74412770E}"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1682A7F7-C24C-48BD-AF9A-25F0521775E4}" type="datetimeFigureOut">
              <a:rPr lang="fr-FR" smtClean="0"/>
              <a:pPr/>
              <a:t>24/11/2018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E201348-CEF3-4155-BEB9-80A74412770E}"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1682A7F7-C24C-48BD-AF9A-25F0521775E4}" type="datetimeFigureOut">
              <a:rPr lang="fr-FR" smtClean="0"/>
              <a:pPr/>
              <a:t>24/11/2018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E201348-CEF3-4155-BEB9-80A74412770E}"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82A7F7-C24C-48BD-AF9A-25F0521775E4}" type="datetimeFigureOut">
              <a:rPr lang="fr-FR" smtClean="0"/>
              <a:pPr/>
              <a:t>24/11/2018</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201348-CEF3-4155-BEB9-80A74412770E}"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video" Target="file:///G:\&#1606;&#1588;&#1610;&#1583;_&#1602;&#1575;&#1587;&#1605;&#1575;.wmv"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ar-DZ"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الجمهورية الجزائرية الديمقراطية الشعبية</a:t>
            </a:r>
            <a:br>
              <a:rPr lang="ar-DZ"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br>
            <a:r>
              <a:rPr lang="ar-DZ"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وزارة التربية الوطنية</a:t>
            </a:r>
            <a:endParaRPr lang="fr-FR"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ndParaRPr>
          </a:p>
        </p:txBody>
      </p:sp>
      <p:sp>
        <p:nvSpPr>
          <p:cNvPr id="3" name="Espace réservé du contenu 2"/>
          <p:cNvSpPr>
            <a:spLocks noGrp="1"/>
          </p:cNvSpPr>
          <p:nvPr>
            <p:ph idx="1"/>
          </p:nvPr>
        </p:nvSpPr>
        <p:spPr>
          <a:xfrm>
            <a:off x="457200" y="1600201"/>
            <a:ext cx="8229600" cy="1543047"/>
          </a:xfrm>
        </p:spPr>
        <p:style>
          <a:lnRef idx="0">
            <a:schemeClr val="accent2"/>
          </a:lnRef>
          <a:fillRef idx="3">
            <a:schemeClr val="accent2"/>
          </a:fillRef>
          <a:effectRef idx="3">
            <a:schemeClr val="accent2"/>
          </a:effectRef>
          <a:fontRef idx="minor">
            <a:schemeClr val="lt1"/>
          </a:fontRef>
        </p:style>
        <p:txBody>
          <a:bodyPr/>
          <a:lstStyle/>
          <a:p>
            <a:pPr algn="r" rtl="1"/>
            <a:r>
              <a:rPr lang="ar-DZ"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مديرية التربية لولاية </a:t>
            </a:r>
            <a:r>
              <a:rPr lang="ar-DZ" sz="36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سطيف</a:t>
            </a:r>
            <a:r>
              <a:rPr lang="ar-DZ"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
            </a:r>
          </a:p>
          <a:p>
            <a:pPr algn="r" rtl="1"/>
            <a:r>
              <a:rPr lang="ar-DZ"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مصلحة التكوين والتفتيش.</a:t>
            </a:r>
          </a:p>
          <a:p>
            <a:pPr>
              <a:buNone/>
            </a:pPr>
            <a:endParaRPr lang="fr-FR" sz="3600" b="1" dirty="0"/>
          </a:p>
        </p:txBody>
      </p:sp>
      <p:sp>
        <p:nvSpPr>
          <p:cNvPr id="5" name="Espace réservé du numéro de diapositive 4"/>
          <p:cNvSpPr>
            <a:spLocks noGrp="1"/>
          </p:cNvSpPr>
          <p:nvPr>
            <p:ph type="sldNum" sz="quarter" idx="12"/>
          </p:nvPr>
        </p:nvSpPr>
        <p:spPr/>
        <p:txBody>
          <a:bodyPr/>
          <a:lstStyle/>
          <a:p>
            <a:pPr>
              <a:defRPr/>
            </a:pPr>
            <a:fld id="{CFCA46FC-D049-4854-88A0-065A12B85480}" type="slidenum">
              <a:rPr lang="ar-SA" smtClean="0"/>
              <a:pPr>
                <a:defRPr/>
              </a:pPr>
              <a:t>1</a:t>
            </a:fld>
            <a:endParaRPr lang="fr-FR"/>
          </a:p>
        </p:txBody>
      </p:sp>
      <p:sp>
        <p:nvSpPr>
          <p:cNvPr id="6" name="Titre 1"/>
          <p:cNvSpPr txBox="1">
            <a:spLocks/>
          </p:cNvSpPr>
          <p:nvPr/>
        </p:nvSpPr>
        <p:spPr bwMode="auto">
          <a:xfrm>
            <a:off x="428596" y="3643314"/>
            <a:ext cx="8177242" cy="22860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ctr" defTabSz="914400" rtl="1" eaLnBrk="1" fontAlgn="base" latinLnBrk="0" hangingPunct="1">
              <a:lnSpc>
                <a:spcPct val="100000"/>
              </a:lnSpc>
              <a:spcBef>
                <a:spcPct val="0"/>
              </a:spcBef>
              <a:spcAft>
                <a:spcPct val="0"/>
              </a:spcAft>
              <a:buClrTx/>
              <a:buSzTx/>
              <a:buFontTx/>
              <a:buNone/>
              <a:tabLst/>
              <a:defRPr/>
            </a:pPr>
            <a:r>
              <a:rPr kumimoji="0" lang="ar-DZ" sz="4400" b="1" i="0" u="none" strike="noStrike" kern="0" spc="50" normalizeH="0" baseline="0" noProof="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rPr>
              <a:t>نصف</a:t>
            </a:r>
            <a:r>
              <a:rPr kumimoji="0" lang="ar-DZ" sz="4400" b="1" i="0" u="none" strike="noStrike" kern="0" spc="50" normalizeH="0" noProof="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rPr>
              <a:t> يوم تكويني لفائدة مفتشي  إدارة المدارس الابتدائية   .</a:t>
            </a:r>
          </a:p>
          <a:p>
            <a:pPr marL="0" marR="0" lvl="0" indent="0" algn="ctr" defTabSz="914400" rtl="1" eaLnBrk="1" fontAlgn="base" latinLnBrk="0" hangingPunct="1">
              <a:lnSpc>
                <a:spcPct val="100000"/>
              </a:lnSpc>
              <a:spcBef>
                <a:spcPct val="0"/>
              </a:spcBef>
              <a:spcAft>
                <a:spcPct val="0"/>
              </a:spcAft>
              <a:buClrTx/>
              <a:buSzTx/>
              <a:buFontTx/>
              <a:buNone/>
              <a:tabLst/>
              <a:defRPr/>
            </a:pPr>
            <a:r>
              <a:rPr lang="ar-DZ" sz="4400" b="1" kern="0" spc="50" baseline="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j-lt"/>
                <a:ea typeface="+mj-ea"/>
                <a:cs typeface="+mj-cs"/>
              </a:rPr>
              <a:t>2018/11/22</a:t>
            </a:r>
          </a:p>
          <a:p>
            <a:pPr marL="0" marR="0" lvl="0" indent="0" algn="ctr" defTabSz="914400" rtl="1" eaLnBrk="1" fontAlgn="base" latinLnBrk="0" hangingPunct="1">
              <a:lnSpc>
                <a:spcPct val="100000"/>
              </a:lnSpc>
              <a:spcBef>
                <a:spcPct val="0"/>
              </a:spcBef>
              <a:spcAft>
                <a:spcPct val="0"/>
              </a:spcAft>
              <a:buClrTx/>
              <a:buSzTx/>
              <a:buFontTx/>
              <a:buNone/>
              <a:tabLst/>
              <a:defRPr/>
            </a:pPr>
            <a:r>
              <a:rPr kumimoji="0" lang="ar-DZ" sz="4400" b="1" i="0" u="none" strike="noStrike" kern="0" spc="50" normalizeH="0" noProof="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rPr>
              <a:t>ثانوية ابن رشيق  </a:t>
            </a:r>
            <a:r>
              <a:rPr kumimoji="0" lang="ar-DZ" sz="4400" b="1" i="0" u="none" strike="noStrike" kern="0" spc="50" normalizeH="0" noProof="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rPr>
              <a:t>سطيف</a:t>
            </a:r>
            <a:r>
              <a:rPr kumimoji="0" lang="ar-DZ" sz="4400" b="1" i="0" u="none" strike="noStrike" kern="0" spc="50" normalizeH="0" noProof="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rPr>
              <a:t>. </a:t>
            </a:r>
            <a:endParaRPr kumimoji="0" lang="fr-FR" sz="4400" b="1" i="0" u="none" strike="noStrike" kern="0" spc="50" normalizeH="0" baseline="0" noProof="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011222"/>
          </a:xfrm>
        </p:spPr>
        <p:style>
          <a:lnRef idx="1">
            <a:schemeClr val="accent2"/>
          </a:lnRef>
          <a:fillRef idx="2">
            <a:schemeClr val="accent2"/>
          </a:fillRef>
          <a:effectRef idx="1">
            <a:schemeClr val="accent2"/>
          </a:effectRef>
          <a:fontRef idx="minor">
            <a:schemeClr val="dk1"/>
          </a:fontRef>
        </p:style>
        <p:txBody>
          <a:bodyPr/>
          <a:lstStyle/>
          <a:p>
            <a:pPr rtl="1"/>
            <a:r>
              <a:rPr lang="ar-DZ" b="1" dirty="0" smtClean="0">
                <a:solidFill>
                  <a:srgbClr val="FF0000"/>
                </a:solidFill>
              </a:rPr>
              <a:t>الإجراءات الإدارية عند وقوع حادث</a:t>
            </a:r>
            <a:endParaRPr lang="fr-FR" b="1" dirty="0">
              <a:solidFill>
                <a:srgbClr val="FF0000"/>
              </a:solidFill>
            </a:endParaRPr>
          </a:p>
        </p:txBody>
      </p:sp>
      <p:sp>
        <p:nvSpPr>
          <p:cNvPr id="3" name="Espace réservé du contenu 2"/>
          <p:cNvSpPr>
            <a:spLocks noGrp="1"/>
          </p:cNvSpPr>
          <p:nvPr>
            <p:ph idx="1"/>
          </p:nvPr>
        </p:nvSpPr>
        <p:spPr>
          <a:xfrm>
            <a:off x="285720" y="1500174"/>
            <a:ext cx="8572560" cy="5214974"/>
          </a:xfrm>
        </p:spPr>
        <p:txBody>
          <a:bodyPr>
            <a:normAutofit/>
          </a:bodyPr>
          <a:lstStyle/>
          <a:p>
            <a:pPr marL="0" indent="0" algn="r" rtl="1"/>
            <a:r>
              <a:rPr lang="ar-SA" sz="2800" b="1" dirty="0" smtClean="0"/>
              <a:t>إن المبدأ الإنساني الأوّل الذي يجب أن يراعى ويُنَفّذ هو : إسْعاف الضحية ويجب أن يتمّ الإسعاف في الحين دون إضاعة وقت</a:t>
            </a:r>
            <a:r>
              <a:rPr lang="ar-DZ" sz="2800" b="1" dirty="0" smtClean="0"/>
              <a:t>،</a:t>
            </a:r>
            <a:r>
              <a:rPr lang="ar-SA" sz="2800" b="1" dirty="0" smtClean="0"/>
              <a:t> لكن يجب أن تتخّذَ كلّ الاحتياطات اللازمة عند نقل المصاب إن كان نقله ضروريا إلى الطبيب أو إلى المستشفى، فيجب أن تعرض الضحية على الطبيب في جميع الحالات</a:t>
            </a:r>
            <a:r>
              <a:rPr lang="fr-FR" sz="2800" b="1" dirty="0" smtClean="0"/>
              <a:t>.</a:t>
            </a:r>
            <a:br>
              <a:rPr lang="fr-FR" sz="2800" b="1" dirty="0" smtClean="0"/>
            </a:br>
            <a:r>
              <a:rPr lang="ar-SA" sz="2800" b="1" dirty="0" smtClean="0"/>
              <a:t>ويجب ألاّ ننسى أنّ بعض الجروح التي تبدو أحيانا سطحية وخفيفة هي جروح يمكن أن تخفي أضرارا داخلية خطيرة مثل الجروح التي تُصيب الرأس والبطن أو الصّدر خاصة</a:t>
            </a:r>
            <a:r>
              <a:rPr lang="ar-DZ" sz="2800" b="1" dirty="0" smtClean="0"/>
              <a:t>،</a:t>
            </a:r>
            <a:r>
              <a:rPr lang="ar-SA" sz="2800" b="1" dirty="0" smtClean="0"/>
              <a:t> لذا يجب عدم الاكتفاء بالانطباع الأولي بأن الجرح بسيط وأنّ عرض المصاب على الطبيب غير ضروري</a:t>
            </a:r>
            <a:r>
              <a:rPr lang="fr-FR" sz="2800" b="1" dirty="0" smtClean="0"/>
              <a:t>.</a:t>
            </a:r>
            <a:br>
              <a:rPr lang="fr-FR" sz="2800" b="1" dirty="0" smtClean="0"/>
            </a:br>
            <a:r>
              <a:rPr lang="ar-SA" sz="2800" b="1" dirty="0" smtClean="0"/>
              <a:t>إعلام الولي في الحين بالحادث الذي أصاب ابنه</a:t>
            </a:r>
            <a:r>
              <a:rPr lang="ar-DZ" sz="2800" b="1" dirty="0" smtClean="0"/>
              <a:t>.</a:t>
            </a:r>
            <a:endParaRPr lang="fr-FR" sz="2800" b="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idx="1"/>
          </p:nvPr>
        </p:nvSpPr>
        <p:spPr>
          <a:xfrm>
            <a:off x="457200" y="285728"/>
            <a:ext cx="8229600" cy="6357982"/>
          </a:xfrm>
        </p:spPr>
        <p:txBody>
          <a:bodyPr>
            <a:normAutofit fontScale="90000" lnSpcReduction="20000"/>
          </a:bodyPr>
          <a:lstStyle/>
          <a:p>
            <a:pPr algn="r" rtl="1"/>
            <a:r>
              <a:rPr lang="ar-SA" b="1" dirty="0" smtClean="0"/>
              <a:t>يقوم المدير بتحرير </a:t>
            </a:r>
            <a:r>
              <a:rPr lang="ar-DZ" b="1" dirty="0" smtClean="0"/>
              <a:t>تقرير </a:t>
            </a:r>
            <a:r>
              <a:rPr lang="ar-SA" b="1" dirty="0" smtClean="0"/>
              <a:t>عن الحادث يضبط فيه </a:t>
            </a:r>
            <a:r>
              <a:rPr lang="ar-SA" b="1" dirty="0" err="1" smtClean="0"/>
              <a:t>ال</a:t>
            </a:r>
            <a:r>
              <a:rPr lang="ar-DZ" b="1" dirty="0" smtClean="0"/>
              <a:t>حادثة</a:t>
            </a:r>
            <a:r>
              <a:rPr lang="ar-SA" b="1" dirty="0" smtClean="0"/>
              <a:t> ويظهر مسؤولية </a:t>
            </a:r>
            <a:r>
              <a:rPr lang="ar-DZ" b="1" dirty="0" smtClean="0"/>
              <a:t>الأستاذ الحارس</a:t>
            </a:r>
            <a:r>
              <a:rPr lang="ar-SA" b="1" dirty="0" smtClean="0"/>
              <a:t> من عدمها كما يؤكد على التقرير درجة وجسامة الخطورة </a:t>
            </a:r>
            <a:r>
              <a:rPr lang="ar-DZ" b="1" dirty="0" smtClean="0"/>
              <a:t>(</a:t>
            </a:r>
            <a:r>
              <a:rPr lang="ar-DZ" b="1" dirty="0" smtClean="0">
                <a:solidFill>
                  <a:srgbClr val="FF0000"/>
                </a:solidFill>
              </a:rPr>
              <a:t>تحديد المسؤولية المدنية والجزائية </a:t>
            </a:r>
            <a:r>
              <a:rPr lang="ar-DZ" b="1" dirty="0" err="1" smtClean="0">
                <a:solidFill>
                  <a:srgbClr val="FF0000"/>
                </a:solidFill>
              </a:rPr>
              <a:t>با</a:t>
            </a:r>
            <a:r>
              <a:rPr lang="ar-SA" b="1" dirty="0" smtClean="0">
                <a:solidFill>
                  <a:srgbClr val="FF0000"/>
                </a:solidFill>
              </a:rPr>
              <a:t>لإثبات أو </a:t>
            </a:r>
            <a:r>
              <a:rPr lang="ar-DZ" b="1" dirty="0" err="1" smtClean="0">
                <a:solidFill>
                  <a:srgbClr val="FF0000"/>
                </a:solidFill>
              </a:rPr>
              <a:t>با</a:t>
            </a:r>
            <a:r>
              <a:rPr lang="ar-SA" b="1" dirty="0" smtClean="0">
                <a:solidFill>
                  <a:srgbClr val="FF0000"/>
                </a:solidFill>
              </a:rPr>
              <a:t>لنفي أمام المحاكم </a:t>
            </a:r>
            <a:r>
              <a:rPr lang="ar-DZ" b="1" dirty="0" smtClean="0">
                <a:solidFill>
                  <a:srgbClr val="FF0000"/>
                </a:solidFill>
              </a:rPr>
              <a:t>).</a:t>
            </a:r>
            <a:r>
              <a:rPr lang="ar-DZ" b="1" dirty="0" smtClean="0"/>
              <a:t> </a:t>
            </a:r>
          </a:p>
          <a:p>
            <a:pPr algn="r" rtl="1"/>
            <a:r>
              <a:rPr lang="ar-SA" b="1" dirty="0" smtClean="0"/>
              <a:t>يتم التحرير في خمس نسخ توزع </a:t>
            </a:r>
            <a:r>
              <a:rPr lang="ar-DZ" b="1" dirty="0" err="1" smtClean="0"/>
              <a:t>كمايلي</a:t>
            </a:r>
            <a:r>
              <a:rPr lang="ar-DZ" b="1" dirty="0" smtClean="0"/>
              <a:t>:</a:t>
            </a:r>
            <a:r>
              <a:rPr lang="en-US" b="1" dirty="0" smtClean="0"/>
              <a:t/>
            </a:r>
            <a:br>
              <a:rPr lang="en-US" b="1" dirty="0" smtClean="0"/>
            </a:br>
            <a:r>
              <a:rPr lang="en-US" b="1" dirty="0" smtClean="0"/>
              <a:t>1- </a:t>
            </a:r>
            <a:r>
              <a:rPr lang="ar-SA" b="1" dirty="0" smtClean="0"/>
              <a:t>ترسل نسخة إلى </a:t>
            </a:r>
            <a:r>
              <a:rPr lang="ar-SA" b="1" dirty="0" err="1" smtClean="0"/>
              <a:t>تعاضدية</a:t>
            </a:r>
            <a:r>
              <a:rPr lang="ar-SA" b="1" dirty="0" smtClean="0"/>
              <a:t> الحوادث المدرسية مباشرة </a:t>
            </a:r>
            <a:r>
              <a:rPr lang="ar-DZ" b="1" dirty="0" smtClean="0"/>
              <a:t>.</a:t>
            </a:r>
            <a:r>
              <a:rPr lang="en-US" b="1" dirty="0" smtClean="0"/>
              <a:t/>
            </a:r>
            <a:br>
              <a:rPr lang="en-US" b="1" dirty="0" smtClean="0"/>
            </a:br>
            <a:r>
              <a:rPr lang="en-US" b="1" dirty="0" smtClean="0"/>
              <a:t>2- </a:t>
            </a:r>
            <a:r>
              <a:rPr lang="ar-SA" b="1" dirty="0" smtClean="0"/>
              <a:t>نسخة ثانية يحتفظ </a:t>
            </a:r>
            <a:r>
              <a:rPr lang="ar-SA" b="1" dirty="0" err="1" smtClean="0"/>
              <a:t>بها</a:t>
            </a:r>
            <a:r>
              <a:rPr lang="ar-SA" b="1" dirty="0" smtClean="0"/>
              <a:t> في أرشيف المدرسة</a:t>
            </a:r>
            <a:r>
              <a:rPr lang="en-US" b="1" dirty="0" smtClean="0"/>
              <a:t> .</a:t>
            </a:r>
            <a:br>
              <a:rPr lang="en-US" b="1" dirty="0" smtClean="0"/>
            </a:br>
            <a:r>
              <a:rPr lang="en-US" b="1" dirty="0" smtClean="0"/>
              <a:t>3- </a:t>
            </a:r>
            <a:r>
              <a:rPr lang="ar-SA" b="1" dirty="0" smtClean="0"/>
              <a:t>ثلاث نسخ تحول </a:t>
            </a:r>
            <a:r>
              <a:rPr lang="ar-DZ" b="1" dirty="0" smtClean="0"/>
              <a:t>إلى</a:t>
            </a:r>
            <a:r>
              <a:rPr lang="ar-SA" b="1" dirty="0" smtClean="0"/>
              <a:t> </a:t>
            </a:r>
            <a:r>
              <a:rPr lang="ar-DZ" b="1" dirty="0" smtClean="0"/>
              <a:t>مفتش المقاطعة</a:t>
            </a:r>
            <a:r>
              <a:rPr lang="en-US" b="1" dirty="0" smtClean="0"/>
              <a:t>.</a:t>
            </a:r>
            <a:br>
              <a:rPr lang="en-US" b="1" dirty="0" smtClean="0"/>
            </a:br>
            <a:r>
              <a:rPr lang="ar-SA" b="1" dirty="0" smtClean="0"/>
              <a:t>يشمل التقرير على وقت وقوع الحادث بالضبط ومكانه وأسبابه والشهود</a:t>
            </a:r>
            <a:r>
              <a:rPr lang="en-US" b="1" dirty="0" smtClean="0"/>
              <a:t> .</a:t>
            </a:r>
            <a:br>
              <a:rPr lang="en-US" b="1" dirty="0" smtClean="0"/>
            </a:br>
            <a:r>
              <a:rPr lang="ar-SA" b="1" dirty="0" smtClean="0"/>
              <a:t>كما يضبط هوية التلميذ المصاب وهوية المتسبب في الحادث،دون نسيان ظروف وقوعه ،ويحدد الحراس والشهود وقت وقوع الحادث ،ويقوم المدير بجمع شهادات مكتوبة للشهود </a:t>
            </a:r>
            <a:r>
              <a:rPr lang="ar-SA" b="1" dirty="0" err="1" smtClean="0"/>
              <a:t>والمسؤول</a:t>
            </a:r>
            <a:r>
              <a:rPr lang="ar-SA" b="1" dirty="0" smtClean="0"/>
              <a:t> عن الحراسة كما يدون المدير ملاحظاته ورأيه في الحادث ثم يرفق التقرير بشهادة طبية للطبيب الذي فحص المريض</a:t>
            </a:r>
            <a:r>
              <a:rPr lang="en-US" b="1" dirty="0" smtClean="0"/>
              <a:t>.</a:t>
            </a:r>
            <a:endParaRPr lang="fr-FR" b="1" dirty="0" smtClean="0"/>
          </a:p>
          <a:p>
            <a:pPr algn="r" rtl="1"/>
            <a:r>
              <a:rPr lang="ar-SA" b="1" dirty="0" smtClean="0"/>
              <a:t>آجال المراسلات حددت </a:t>
            </a:r>
            <a:r>
              <a:rPr lang="ar-SA" b="1" dirty="0" err="1" smtClean="0"/>
              <a:t>ب</a:t>
            </a:r>
            <a:r>
              <a:rPr lang="ar-SA" b="1" dirty="0" smtClean="0"/>
              <a:t> 72 ساعة</a:t>
            </a:r>
            <a:r>
              <a:rPr lang="ar-DZ" b="1" dirty="0" smtClean="0"/>
              <a:t> </a:t>
            </a:r>
            <a:r>
              <a:rPr lang="ar-SA" b="1" dirty="0" smtClean="0"/>
              <a:t> يؤخذ ختم البريد بعين الاعتبار</a:t>
            </a:r>
            <a:r>
              <a:rPr lang="ar-DZ" b="1" dirty="0" smtClean="0"/>
              <a:t>.</a:t>
            </a:r>
            <a:endParaRPr lang="fr-F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idx="1"/>
          </p:nvPr>
        </p:nvSpPr>
        <p:spPr>
          <a:xfrm>
            <a:off x="457200" y="0"/>
            <a:ext cx="8229600" cy="6500834"/>
          </a:xfrm>
        </p:spPr>
        <p:txBody>
          <a:bodyPr>
            <a:noAutofit/>
          </a:bodyPr>
          <a:lstStyle/>
          <a:p>
            <a:pPr algn="r" rtl="1">
              <a:buNone/>
            </a:pPr>
            <a:r>
              <a:rPr lang="ar-DZ" sz="2800" b="1" dirty="0" smtClean="0"/>
              <a:t>      </a:t>
            </a:r>
            <a:r>
              <a:rPr lang="ar-DZ" sz="2800" b="1" dirty="0" smtClean="0">
                <a:solidFill>
                  <a:srgbClr val="FF0000"/>
                </a:solidFill>
              </a:rPr>
              <a:t>ت</a:t>
            </a:r>
            <a:r>
              <a:rPr lang="ar-SA" sz="2800" b="1" dirty="0" smtClean="0">
                <a:solidFill>
                  <a:srgbClr val="FF0000"/>
                </a:solidFill>
              </a:rPr>
              <a:t>قرير </a:t>
            </a:r>
            <a:r>
              <a:rPr lang="ar-SA" sz="2800" b="1" dirty="0" err="1" smtClean="0">
                <a:solidFill>
                  <a:srgbClr val="FF0000"/>
                </a:solidFill>
              </a:rPr>
              <a:t>تعاضدية</a:t>
            </a:r>
            <a:r>
              <a:rPr lang="ar-SA" sz="2800" b="1" dirty="0" smtClean="0">
                <a:solidFill>
                  <a:srgbClr val="FF0000"/>
                </a:solidFill>
              </a:rPr>
              <a:t> الحوادث المدرسية</a:t>
            </a:r>
            <a:r>
              <a:rPr lang="ar-DZ" sz="2800" b="1" dirty="0" smtClean="0">
                <a:solidFill>
                  <a:srgbClr val="FF0000"/>
                </a:solidFill>
              </a:rPr>
              <a:t> </a:t>
            </a:r>
            <a:r>
              <a:rPr lang="fr-FR" sz="2800" b="1" dirty="0" smtClean="0">
                <a:solidFill>
                  <a:srgbClr val="FF0000"/>
                </a:solidFill>
              </a:rPr>
              <a:t> </a:t>
            </a:r>
            <a:r>
              <a:rPr lang="fr-FR" sz="2800" b="1" dirty="0" smtClean="0"/>
              <a:t>:</a:t>
            </a:r>
            <a:endParaRPr lang="ar-DZ" sz="2800" b="1" dirty="0" smtClean="0"/>
          </a:p>
          <a:p>
            <a:pPr algn="r" rtl="1"/>
            <a:r>
              <a:rPr lang="ar-SA" sz="2800" b="1" dirty="0" smtClean="0"/>
              <a:t>إنّ التلميذ مؤمن ضد الحوادث المدرسية مقابل مشاركته التي يدفعها ضمن حقوق </a:t>
            </a:r>
            <a:r>
              <a:rPr lang="ar-SA" sz="2800" b="1" dirty="0" err="1" smtClean="0"/>
              <a:t>التمدرس</a:t>
            </a:r>
            <a:r>
              <a:rPr lang="ar-SA" sz="2800" b="1" dirty="0" smtClean="0"/>
              <a:t> في مستهل السنة الدّراسية</a:t>
            </a:r>
            <a:r>
              <a:rPr lang="ar-DZ" sz="2800" b="1" dirty="0" smtClean="0"/>
              <a:t>،</a:t>
            </a:r>
            <a:r>
              <a:rPr lang="ar-SA" sz="2800" b="1" dirty="0" smtClean="0"/>
              <a:t> وطبقا لقانونها الأساسي فإن مدير المؤسسة ملزم بإخبارها بتقرير كلما وقع حادث مدرسي لأحد التلاميذ</a:t>
            </a:r>
            <a:r>
              <a:rPr lang="ar-DZ" sz="2800" b="1" dirty="0" smtClean="0"/>
              <a:t>،</a:t>
            </a:r>
            <a:r>
              <a:rPr lang="ar-SA" sz="2800" b="1" dirty="0" smtClean="0"/>
              <a:t> ويكون الإخبار على مطبوعات خاصة وضعتها </a:t>
            </a:r>
            <a:r>
              <a:rPr lang="ar-SA" sz="2800" b="1" dirty="0" err="1" smtClean="0"/>
              <a:t>التعاضدية</a:t>
            </a:r>
            <a:r>
              <a:rPr lang="ar-SA" sz="2800" b="1" dirty="0" smtClean="0"/>
              <a:t> تحت طلَب جميع مديري المؤسسات التعليمية </a:t>
            </a:r>
            <a:r>
              <a:rPr lang="ar-SA" sz="2800" b="1" dirty="0" err="1" smtClean="0"/>
              <a:t>و</a:t>
            </a:r>
            <a:r>
              <a:rPr lang="ar-DZ" sz="2800" b="1" dirty="0" smtClean="0"/>
              <a:t>يدون</a:t>
            </a:r>
            <a:r>
              <a:rPr lang="ar-SA" sz="2800" b="1" dirty="0" smtClean="0"/>
              <a:t> التقرير في خمس نسخ متشابهة ملونة بخمسة ألوان هي </a:t>
            </a:r>
            <a:r>
              <a:rPr lang="fr-FR" sz="2800" b="1" dirty="0" smtClean="0"/>
              <a:t>: </a:t>
            </a:r>
            <a:r>
              <a:rPr lang="ar-SA" sz="2800" b="1" dirty="0" smtClean="0"/>
              <a:t>الأبيض والأخضر والأزرق والأحمر والأصفر، </a:t>
            </a:r>
            <a:r>
              <a:rPr lang="ar-SA" sz="2800" b="1" dirty="0" err="1" smtClean="0"/>
              <a:t>و</a:t>
            </a:r>
            <a:r>
              <a:rPr lang="ar-SA" sz="2800" b="1" dirty="0" smtClean="0"/>
              <a:t> ترسل كل نسخة من هذه النسخ بعد أن تملأ بدقة إلى</a:t>
            </a:r>
            <a:r>
              <a:rPr lang="ar-DZ" sz="2800" b="1" dirty="0" smtClean="0"/>
              <a:t> </a:t>
            </a:r>
            <a:r>
              <a:rPr lang="fr-FR" sz="2800" b="1" dirty="0" smtClean="0"/>
              <a:t> :</a:t>
            </a:r>
            <a:br>
              <a:rPr lang="fr-FR" sz="2800" b="1" dirty="0" smtClean="0"/>
            </a:br>
            <a:r>
              <a:rPr lang="fr-FR" sz="2800" b="1" dirty="0" smtClean="0"/>
              <a:t>- </a:t>
            </a:r>
            <a:r>
              <a:rPr lang="ar-SA" sz="2800" b="1" dirty="0" smtClean="0"/>
              <a:t>تعاضديه الحوادث المدرسية (النسخة البيضاء) </a:t>
            </a:r>
            <a:r>
              <a:rPr lang="ar-DZ" sz="2800" b="1" dirty="0" smtClean="0"/>
              <a:t>.</a:t>
            </a:r>
          </a:p>
          <a:p>
            <a:pPr algn="r" rtl="1"/>
            <a:r>
              <a:rPr lang="ar-SA" sz="2800" b="1" dirty="0" smtClean="0"/>
              <a:t>– مديرية التربية (النسخة الخضراء</a:t>
            </a:r>
            <a:r>
              <a:rPr lang="ar-DZ" sz="2800" b="1" dirty="0" smtClean="0"/>
              <a:t>).</a:t>
            </a:r>
          </a:p>
          <a:p>
            <a:pPr algn="r" rtl="1"/>
            <a:r>
              <a:rPr lang="ar-SA" sz="2800" b="1" dirty="0" smtClean="0"/>
              <a:t>مدير المدرسة (النسخة الزرقاء</a:t>
            </a:r>
            <a:r>
              <a:rPr lang="ar-DZ" sz="2800" b="1" dirty="0" smtClean="0"/>
              <a:t>)</a:t>
            </a:r>
            <a:r>
              <a:rPr lang="fr-FR" sz="2800" b="1" dirty="0" smtClean="0"/>
              <a:t>.</a:t>
            </a:r>
            <a:br>
              <a:rPr lang="fr-FR" sz="2800" b="1" dirty="0" smtClean="0"/>
            </a:br>
            <a:r>
              <a:rPr lang="fr-FR" sz="2800" b="1" dirty="0" smtClean="0"/>
              <a:t>- </a:t>
            </a:r>
            <a:r>
              <a:rPr lang="ar-SA" sz="2800" b="1" dirty="0" smtClean="0"/>
              <a:t>ممثل </a:t>
            </a:r>
            <a:r>
              <a:rPr lang="ar-SA" sz="2800" b="1" dirty="0" err="1" smtClean="0"/>
              <a:t>تعاضدية</a:t>
            </a:r>
            <a:r>
              <a:rPr lang="ar-SA" sz="2800" b="1" dirty="0" smtClean="0"/>
              <a:t> الحوادث المدرسية </a:t>
            </a:r>
            <a:r>
              <a:rPr lang="ar-SA" sz="2800" b="1" dirty="0" err="1" smtClean="0"/>
              <a:t>الولائيّ</a:t>
            </a:r>
            <a:r>
              <a:rPr lang="ar-SA" sz="2800" b="1" dirty="0" smtClean="0"/>
              <a:t> (النسخة الصفراء) </a:t>
            </a:r>
            <a:endParaRPr lang="ar-DZ" sz="2800" b="1" dirty="0" smtClean="0"/>
          </a:p>
          <a:p>
            <a:pPr algn="r" rtl="1"/>
            <a:r>
              <a:rPr lang="ar-SA" sz="2800" b="1" dirty="0" smtClean="0"/>
              <a:t>الاحتفاظ في الأرشيف بالنسخة الحمراء</a:t>
            </a:r>
            <a:r>
              <a:rPr lang="fr-FR" sz="2800" b="1" dirty="0" smtClean="0"/>
              <a:t>.</a:t>
            </a:r>
            <a:r>
              <a:rPr lang="fr-FR" sz="2000" dirty="0" smtClean="0"/>
              <a:t/>
            </a:r>
            <a:br>
              <a:rPr lang="fr-FR" sz="2000" dirty="0" smtClean="0"/>
            </a:br>
            <a:r>
              <a:rPr lang="fr-FR" sz="2000" dirty="0" smtClean="0"/>
              <a:t/>
            </a:r>
            <a:br>
              <a:rPr lang="fr-FR" sz="2000" dirty="0" smtClean="0"/>
            </a:br>
            <a:endParaRPr lang="fr-FR" sz="20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lstStyle/>
          <a:p>
            <a:r>
              <a:rPr lang="ar-DZ" b="1" dirty="0" smtClean="0">
                <a:solidFill>
                  <a:srgbClr val="FF0000"/>
                </a:solidFill>
              </a:rPr>
              <a:t>مــــــــــلاحظـــــــة</a:t>
            </a:r>
            <a:endParaRPr lang="fr-FR" b="1" dirty="0">
              <a:solidFill>
                <a:srgbClr val="FF0000"/>
              </a:solidFill>
            </a:endParaRPr>
          </a:p>
        </p:txBody>
      </p:sp>
      <p:sp>
        <p:nvSpPr>
          <p:cNvPr id="3" name="Espace réservé du contenu 2"/>
          <p:cNvSpPr>
            <a:spLocks noGrp="1"/>
          </p:cNvSpPr>
          <p:nvPr>
            <p:ph idx="1"/>
          </p:nvPr>
        </p:nvSpPr>
        <p:spPr/>
        <p:txBody>
          <a:bodyPr>
            <a:normAutofit lnSpcReduction="10000"/>
          </a:bodyPr>
          <a:lstStyle/>
          <a:p>
            <a:pPr algn="r" rtl="1">
              <a:buNone/>
            </a:pPr>
            <a:r>
              <a:rPr lang="ar-SA" sz="2800" b="1" dirty="0" smtClean="0"/>
              <a:t>ينصح </a:t>
            </a:r>
            <a:r>
              <a:rPr lang="ar-DZ" sz="2800" b="1" dirty="0" smtClean="0"/>
              <a:t> </a:t>
            </a:r>
            <a:r>
              <a:rPr lang="ar-SA" sz="2800" b="1" dirty="0" smtClean="0"/>
              <a:t>الأستاذ بما يلي</a:t>
            </a:r>
            <a:r>
              <a:rPr lang="ar-DZ" sz="2800" b="1" dirty="0" smtClean="0"/>
              <a:t> </a:t>
            </a:r>
            <a:r>
              <a:rPr lang="fr-FR" sz="2800" b="1" dirty="0" smtClean="0"/>
              <a:t> :</a:t>
            </a:r>
            <a:br>
              <a:rPr lang="fr-FR" sz="2800" b="1" dirty="0" smtClean="0"/>
            </a:br>
            <a:r>
              <a:rPr lang="fr-FR" sz="2800" b="1" dirty="0" smtClean="0"/>
              <a:t>- </a:t>
            </a:r>
            <a:r>
              <a:rPr lang="ar-SA" sz="2800" b="1" dirty="0" smtClean="0"/>
              <a:t>ألا يدفع أي ثمن لولي التلميذ – التلميذ </a:t>
            </a:r>
            <a:r>
              <a:rPr lang="ar-DZ" sz="2800" b="1" dirty="0" smtClean="0"/>
              <a:t>مؤمن</a:t>
            </a:r>
            <a:r>
              <a:rPr lang="fr-FR" sz="2800" b="1" dirty="0" smtClean="0"/>
              <a:t>.</a:t>
            </a:r>
            <a:br>
              <a:rPr lang="fr-FR" sz="2800" b="1" dirty="0" smtClean="0"/>
            </a:br>
            <a:r>
              <a:rPr lang="fr-FR" sz="2800" b="1" dirty="0" smtClean="0"/>
              <a:t>- </a:t>
            </a:r>
            <a:r>
              <a:rPr lang="ar-SA" sz="2800" b="1" dirty="0" smtClean="0"/>
              <a:t>ألا يرضخ لأي ضغط أو تهديد </a:t>
            </a:r>
            <a:r>
              <a:rPr lang="ar-SA" sz="2800" b="1" dirty="0" err="1" smtClean="0"/>
              <a:t>ف</a:t>
            </a:r>
            <a:r>
              <a:rPr lang="ar-DZ" sz="2800" b="1" dirty="0" smtClean="0"/>
              <a:t>ل</a:t>
            </a:r>
            <a:r>
              <a:rPr lang="ar-SA" sz="2800" b="1" dirty="0" smtClean="0"/>
              <a:t>لإدارة مسؤوليتها في الحادث المدرسي</a:t>
            </a:r>
            <a:r>
              <a:rPr lang="fr-FR" sz="2800" b="1" dirty="0" smtClean="0"/>
              <a:t>.</a:t>
            </a:r>
            <a:br>
              <a:rPr lang="fr-FR" sz="2800" b="1" dirty="0" smtClean="0"/>
            </a:br>
            <a:r>
              <a:rPr lang="fr-FR" sz="2800" b="1" dirty="0" smtClean="0"/>
              <a:t>- </a:t>
            </a:r>
            <a:r>
              <a:rPr lang="ar-SA" sz="2800" b="1" dirty="0" smtClean="0"/>
              <a:t>ألا يحاول التصالح مع الأولياء</a:t>
            </a:r>
            <a:r>
              <a:rPr lang="fr-FR" sz="2800" b="1" dirty="0" smtClean="0"/>
              <a:t>.</a:t>
            </a:r>
            <a:br>
              <a:rPr lang="fr-FR" sz="2800" b="1" dirty="0" smtClean="0"/>
            </a:br>
            <a:r>
              <a:rPr lang="fr-FR" sz="2800" b="1" dirty="0" smtClean="0"/>
              <a:t>- </a:t>
            </a:r>
            <a:r>
              <a:rPr lang="ar-SA" sz="2800" b="1" dirty="0" smtClean="0"/>
              <a:t>أن يترك الأمور تسير سيرا قانونيا</a:t>
            </a:r>
            <a:r>
              <a:rPr lang="fr-FR" sz="2800" b="1" dirty="0" smtClean="0"/>
              <a:t>.</a:t>
            </a:r>
            <a:br>
              <a:rPr lang="fr-FR" sz="2800" b="1" dirty="0" smtClean="0"/>
            </a:br>
            <a:r>
              <a:rPr lang="fr-FR" sz="2800" b="1" dirty="0" smtClean="0"/>
              <a:t>- </a:t>
            </a:r>
            <a:r>
              <a:rPr lang="ar-SA" sz="2800" b="1" dirty="0" smtClean="0"/>
              <a:t>أن يقوم بزيارة التلميذ المصاب كلما سنحت له الفرصة أو أن يسأل عن حاله</a:t>
            </a:r>
            <a:r>
              <a:rPr lang="fr-FR" sz="2800" b="1" dirty="0" smtClean="0"/>
              <a:t>. </a:t>
            </a:r>
            <a:endParaRPr lang="ar-DZ" sz="2800" b="1" dirty="0" smtClean="0"/>
          </a:p>
          <a:p>
            <a:pPr rtl="1">
              <a:buNone/>
            </a:pPr>
            <a:r>
              <a:rPr lang="ar-DZ" sz="2800" b="1" dirty="0" err="1" smtClean="0"/>
              <a:t>وفقكم</a:t>
            </a:r>
            <a:r>
              <a:rPr lang="ar-DZ" sz="2800" b="1" dirty="0" smtClean="0"/>
              <a:t> الله.  </a:t>
            </a:r>
            <a:endParaRPr lang="fr-FR" sz="2800" b="1" dirty="0" smtClean="0"/>
          </a:p>
          <a:p>
            <a:pPr algn="r" rtl="1">
              <a:buNone/>
            </a:pPr>
            <a:r>
              <a:rPr lang="ar-SA" sz="2800" b="1" dirty="0" smtClean="0"/>
              <a:t> </a:t>
            </a:r>
            <a:endParaRPr lang="fr-FR" sz="2800" b="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14290"/>
            <a:ext cx="8229600" cy="642942"/>
          </a:xfrm>
        </p:spPr>
        <p:style>
          <a:lnRef idx="1">
            <a:schemeClr val="accent2"/>
          </a:lnRef>
          <a:fillRef idx="2">
            <a:schemeClr val="accent2"/>
          </a:fillRef>
          <a:effectRef idx="1">
            <a:schemeClr val="accent2"/>
          </a:effectRef>
          <a:fontRef idx="minor">
            <a:schemeClr val="dk1"/>
          </a:fontRef>
        </p:style>
        <p:txBody>
          <a:bodyPr>
            <a:normAutofit fontScale="90000"/>
          </a:bodyPr>
          <a:lstStyle/>
          <a:p>
            <a:r>
              <a:rPr lang="ar-DZ" b="1" dirty="0" smtClean="0">
                <a:solidFill>
                  <a:srgbClr val="FF0000"/>
                </a:solidFill>
              </a:rPr>
              <a:t>نموذج تقرير </a:t>
            </a:r>
            <a:endParaRPr lang="fr-FR" b="1" dirty="0">
              <a:solidFill>
                <a:srgbClr val="FF0000"/>
              </a:solidFill>
            </a:endParaRPr>
          </a:p>
        </p:txBody>
      </p:sp>
      <p:sp>
        <p:nvSpPr>
          <p:cNvPr id="3" name="Espace réservé du contenu 2"/>
          <p:cNvSpPr>
            <a:spLocks noGrp="1"/>
          </p:cNvSpPr>
          <p:nvPr>
            <p:ph idx="1"/>
          </p:nvPr>
        </p:nvSpPr>
        <p:spPr>
          <a:xfrm>
            <a:off x="214282" y="1071546"/>
            <a:ext cx="8715436" cy="5572164"/>
          </a:xfrm>
        </p:spPr>
        <p:txBody>
          <a:bodyPr>
            <a:normAutofit fontScale="62500" lnSpcReduction="20000"/>
          </a:bodyPr>
          <a:lstStyle/>
          <a:p>
            <a:pPr algn="r" rtl="1"/>
            <a:r>
              <a:rPr lang="ar-SA" sz="3600" b="1" dirty="0" smtClean="0"/>
              <a:t>الجمهورية الجزائرية الديمقراطية الشعبية</a:t>
            </a:r>
            <a:r>
              <a:rPr lang="en-US" sz="3600" b="1" dirty="0" smtClean="0"/>
              <a:t/>
            </a:r>
            <a:br>
              <a:rPr lang="en-US" sz="3600" b="1" dirty="0" smtClean="0"/>
            </a:br>
            <a:r>
              <a:rPr lang="ar-SA" sz="3600" b="1" dirty="0" smtClean="0"/>
              <a:t>وزارة التربية الوطنية</a:t>
            </a:r>
            <a:r>
              <a:rPr lang="en-US" sz="3600" b="1" dirty="0" smtClean="0"/>
              <a:t/>
            </a:r>
            <a:br>
              <a:rPr lang="en-US" sz="3600" b="1" dirty="0" smtClean="0"/>
            </a:br>
            <a:r>
              <a:rPr lang="ar-SA" sz="3600" b="1" dirty="0" smtClean="0"/>
              <a:t>مديرية التربية لولاية .......... المؤسسة</a:t>
            </a:r>
            <a:r>
              <a:rPr lang="en-US" sz="3600" b="1" dirty="0" smtClean="0"/>
              <a:t> :........................ </a:t>
            </a:r>
            <a:br>
              <a:rPr lang="en-US" sz="3600" b="1" dirty="0" smtClean="0"/>
            </a:br>
            <a:r>
              <a:rPr lang="ar-SA" sz="3600" b="1" dirty="0" err="1" smtClean="0"/>
              <a:t>تقريــرعـن</a:t>
            </a:r>
            <a:r>
              <a:rPr lang="ar-SA" sz="3600" b="1" dirty="0" smtClean="0"/>
              <a:t> حـادث مدرسي</a:t>
            </a:r>
            <a:r>
              <a:rPr lang="en-US" sz="3600" b="1" dirty="0" smtClean="0"/>
              <a:t/>
            </a:r>
            <a:br>
              <a:rPr lang="en-US" sz="3600" b="1" dirty="0" smtClean="0"/>
            </a:br>
            <a:r>
              <a:rPr lang="en-US" sz="3600" b="1" dirty="0" smtClean="0"/>
              <a:t>1- </a:t>
            </a:r>
            <a:r>
              <a:rPr lang="ar-SA" sz="3600" b="1" dirty="0" smtClean="0"/>
              <a:t>الحادثة</a:t>
            </a:r>
            <a:r>
              <a:rPr lang="en-US" sz="3600" b="1" dirty="0" smtClean="0"/>
              <a:t> :</a:t>
            </a:r>
            <a:br>
              <a:rPr lang="en-US" sz="3600" b="1" dirty="0" smtClean="0"/>
            </a:br>
            <a:r>
              <a:rPr lang="ar-SA" sz="3600" b="1" dirty="0" smtClean="0"/>
              <a:t>التـــــاريــــــــخ : الساعة</a:t>
            </a:r>
            <a:r>
              <a:rPr lang="en-US" sz="3600" b="1" dirty="0" smtClean="0"/>
              <a:t> :</a:t>
            </a:r>
            <a:r>
              <a:rPr lang="ar-SA" sz="3600" b="1" dirty="0" smtClean="0"/>
              <a:t>المكــــــــــــــان</a:t>
            </a:r>
            <a:r>
              <a:rPr lang="en-US" sz="3600" b="1" dirty="0" smtClean="0"/>
              <a:t> : </a:t>
            </a:r>
            <a:r>
              <a:rPr lang="ar-SA" sz="3600" b="1" dirty="0" smtClean="0"/>
              <a:t>طبيعة الحادثة</a:t>
            </a:r>
            <a:r>
              <a:rPr lang="en-US" sz="3600" b="1" dirty="0" smtClean="0"/>
              <a:t> : </a:t>
            </a:r>
            <a:br>
              <a:rPr lang="en-US" sz="3600" b="1" dirty="0" smtClean="0"/>
            </a:br>
            <a:r>
              <a:rPr lang="en-US" sz="3600" b="1" dirty="0" smtClean="0"/>
              <a:t>2- </a:t>
            </a:r>
            <a:r>
              <a:rPr lang="ar-SA" sz="3600" b="1" dirty="0" smtClean="0"/>
              <a:t>المصاب</a:t>
            </a:r>
            <a:r>
              <a:rPr lang="en-US" sz="3600" b="1" dirty="0" smtClean="0"/>
              <a:t> :</a:t>
            </a:r>
            <a:br>
              <a:rPr lang="en-US" sz="3600" b="1" dirty="0" smtClean="0"/>
            </a:br>
            <a:r>
              <a:rPr lang="ar-SA" sz="3600" b="1" dirty="0" smtClean="0"/>
              <a:t>اللقب : </a:t>
            </a:r>
            <a:r>
              <a:rPr lang="ar-SA" sz="3600" b="1" dirty="0" err="1" smtClean="0"/>
              <a:t>الإسم</a:t>
            </a:r>
            <a:r>
              <a:rPr lang="en-US" sz="3600" b="1" dirty="0" smtClean="0"/>
              <a:t> :</a:t>
            </a:r>
            <a:r>
              <a:rPr lang="ar-SA" sz="3600" b="1" dirty="0" smtClean="0"/>
              <a:t>تاريخ الميلاد : مكان الميلاد</a:t>
            </a:r>
            <a:r>
              <a:rPr lang="en-US" sz="3600" b="1" dirty="0" smtClean="0"/>
              <a:t> : </a:t>
            </a:r>
            <a:r>
              <a:rPr lang="ar-SA" sz="3600" b="1" dirty="0" smtClean="0"/>
              <a:t>القسم : الصفة</a:t>
            </a:r>
            <a:r>
              <a:rPr lang="en-US" sz="3600" b="1" dirty="0" smtClean="0"/>
              <a:t> : </a:t>
            </a:r>
            <a:br>
              <a:rPr lang="en-US" sz="3600" b="1" dirty="0" smtClean="0"/>
            </a:br>
            <a:r>
              <a:rPr lang="en-US" sz="3600" b="1" dirty="0" smtClean="0"/>
              <a:t>3 –</a:t>
            </a:r>
            <a:r>
              <a:rPr lang="ar-SA" sz="3600" b="1" dirty="0" smtClean="0"/>
              <a:t>ولي المصاب</a:t>
            </a:r>
            <a:r>
              <a:rPr lang="en-US" sz="3600" b="1" dirty="0" smtClean="0"/>
              <a:t> :</a:t>
            </a:r>
            <a:r>
              <a:rPr lang="ar-SA" sz="3600" b="1" dirty="0" smtClean="0"/>
              <a:t>اللقب : </a:t>
            </a:r>
            <a:r>
              <a:rPr lang="ar-SA" sz="3600" b="1" dirty="0" err="1" smtClean="0"/>
              <a:t>الإسم</a:t>
            </a:r>
            <a:r>
              <a:rPr lang="en-US" sz="3600" b="1" dirty="0" smtClean="0"/>
              <a:t> : </a:t>
            </a:r>
            <a:r>
              <a:rPr lang="ar-SA" sz="3600" b="1" dirty="0" smtClean="0"/>
              <a:t>العنوان : الهاتف</a:t>
            </a:r>
            <a:r>
              <a:rPr lang="en-US" sz="3600" b="1" dirty="0" smtClean="0"/>
              <a:t> : </a:t>
            </a:r>
            <a:r>
              <a:rPr lang="ar-SA" sz="3600" b="1" dirty="0" smtClean="0"/>
              <a:t>قرابة الولي بالمصاب</a:t>
            </a:r>
            <a:r>
              <a:rPr lang="en-US" sz="3600" b="1" dirty="0" smtClean="0"/>
              <a:t> :</a:t>
            </a:r>
            <a:br>
              <a:rPr lang="en-US" sz="3600" b="1" dirty="0" smtClean="0"/>
            </a:br>
            <a:r>
              <a:rPr lang="en-US" sz="3600" b="1" dirty="0" smtClean="0"/>
              <a:t>4-</a:t>
            </a:r>
            <a:r>
              <a:rPr lang="ar-SA" sz="3600" b="1" dirty="0" smtClean="0"/>
              <a:t>ظروف الحادثة</a:t>
            </a:r>
            <a:r>
              <a:rPr lang="en-US" sz="3600" b="1" dirty="0" smtClean="0"/>
              <a:t> :</a:t>
            </a:r>
            <a:r>
              <a:rPr lang="ar-SA" sz="3600" b="1" dirty="0" smtClean="0"/>
              <a:t>الأسباب</a:t>
            </a:r>
            <a:r>
              <a:rPr lang="en-US" sz="3600" b="1" dirty="0" smtClean="0"/>
              <a:t> :</a:t>
            </a:r>
            <a:br>
              <a:rPr lang="en-US" sz="3600" b="1" dirty="0" smtClean="0"/>
            </a:br>
            <a:r>
              <a:rPr lang="en-US" sz="3600" b="1" dirty="0" smtClean="0"/>
              <a:t>5-</a:t>
            </a:r>
            <a:r>
              <a:rPr lang="ar-SA" sz="3600" b="1" dirty="0" smtClean="0"/>
              <a:t>الخصوم</a:t>
            </a:r>
            <a:r>
              <a:rPr lang="en-US" sz="3600" b="1" dirty="0" smtClean="0"/>
              <a:t> :</a:t>
            </a:r>
            <a:br>
              <a:rPr lang="en-US" sz="3600" b="1" dirty="0" smtClean="0"/>
            </a:br>
            <a:r>
              <a:rPr lang="en-US" sz="3600" b="1" dirty="0" smtClean="0"/>
              <a:t>6 – </a:t>
            </a:r>
            <a:r>
              <a:rPr lang="ar-SA" sz="3600" b="1" dirty="0" smtClean="0"/>
              <a:t>الشهود</a:t>
            </a:r>
            <a:r>
              <a:rPr lang="en-US" sz="3600" b="1" dirty="0" smtClean="0"/>
              <a:t> :</a:t>
            </a:r>
            <a:br>
              <a:rPr lang="en-US" sz="3600" b="1" dirty="0" smtClean="0"/>
            </a:br>
            <a:r>
              <a:rPr lang="en-US" sz="3600" b="1" dirty="0" smtClean="0"/>
              <a:t>1 </a:t>
            </a:r>
            <a:r>
              <a:rPr lang="en-US" b="1" dirty="0" smtClean="0"/>
              <a:t>– </a:t>
            </a:r>
            <a:r>
              <a:rPr lang="ar-SA" b="1" dirty="0" smtClean="0"/>
              <a:t>اللقب : </a:t>
            </a:r>
            <a:r>
              <a:rPr lang="ar-SA" b="1" dirty="0" err="1" smtClean="0"/>
              <a:t>الإسم</a:t>
            </a:r>
            <a:r>
              <a:rPr lang="en-US" b="1" dirty="0" smtClean="0"/>
              <a:t> : 2 – </a:t>
            </a:r>
            <a:r>
              <a:rPr lang="ar-SA" b="1" dirty="0" smtClean="0"/>
              <a:t>اللقب : </a:t>
            </a:r>
            <a:r>
              <a:rPr lang="ar-SA" b="1" dirty="0" err="1" smtClean="0"/>
              <a:t>الإسم</a:t>
            </a:r>
            <a:r>
              <a:rPr lang="en-US" b="1" dirty="0" smtClean="0"/>
              <a:t> : 3 – </a:t>
            </a:r>
            <a:r>
              <a:rPr lang="ar-SA" b="1" dirty="0" smtClean="0"/>
              <a:t>اللقب : </a:t>
            </a:r>
            <a:r>
              <a:rPr lang="ar-SA" b="1" dirty="0" err="1" smtClean="0"/>
              <a:t>الإسم</a:t>
            </a:r>
            <a:r>
              <a:rPr lang="en-US" b="1" dirty="0" smtClean="0"/>
              <a:t> :4 – </a:t>
            </a:r>
            <a:r>
              <a:rPr lang="ar-SA" b="1" dirty="0" smtClean="0"/>
              <a:t>اللقب : </a:t>
            </a:r>
            <a:r>
              <a:rPr lang="ar-SA" b="1" dirty="0" err="1" smtClean="0"/>
              <a:t>الإسم</a:t>
            </a:r>
            <a:r>
              <a:rPr lang="en-US" b="1" dirty="0" smtClean="0"/>
              <a:t> : 5 – </a:t>
            </a:r>
            <a:r>
              <a:rPr lang="ar-SA" b="1" dirty="0" smtClean="0"/>
              <a:t>اللقب : </a:t>
            </a:r>
            <a:r>
              <a:rPr lang="ar-SA" b="1" dirty="0" err="1" smtClean="0"/>
              <a:t>الإسم</a:t>
            </a:r>
            <a:r>
              <a:rPr lang="en-US" b="1" dirty="0" smtClean="0"/>
              <a:t>: </a:t>
            </a:r>
            <a:endParaRPr lang="ar-DZ" b="1" dirty="0" smtClean="0"/>
          </a:p>
          <a:p>
            <a:pPr algn="r" rtl="1"/>
            <a:r>
              <a:rPr lang="en-US" sz="3600" b="1" dirty="0" smtClean="0"/>
              <a:t/>
            </a:r>
            <a:br>
              <a:rPr lang="en-US" sz="3600" b="1" dirty="0" smtClean="0"/>
            </a:br>
            <a:r>
              <a:rPr lang="en-US" sz="3600" b="1" dirty="0" smtClean="0"/>
              <a:t>7 – </a:t>
            </a:r>
            <a:r>
              <a:rPr lang="ar-SA" sz="3600" b="1" dirty="0" smtClean="0"/>
              <a:t>الموظف المسؤول ساعة الحادثة</a:t>
            </a:r>
            <a:r>
              <a:rPr lang="en-US" sz="3600" b="1" dirty="0" smtClean="0"/>
              <a:t> : </a:t>
            </a:r>
            <a:r>
              <a:rPr lang="ar-SA" sz="3600" b="1" dirty="0" smtClean="0"/>
              <a:t>اللقب : </a:t>
            </a:r>
            <a:r>
              <a:rPr lang="ar-SA" sz="3600" b="1" dirty="0" err="1" smtClean="0"/>
              <a:t>الإسم</a:t>
            </a:r>
            <a:r>
              <a:rPr lang="ar-SA" sz="3600" b="1" dirty="0" smtClean="0"/>
              <a:t> : الوظيفة</a:t>
            </a:r>
            <a:r>
              <a:rPr lang="en-US" sz="3600" b="1" dirty="0" smtClean="0"/>
              <a:t> : </a:t>
            </a:r>
            <a:r>
              <a:rPr lang="ar-SA" sz="3600" b="1" dirty="0" smtClean="0"/>
              <a:t>مكانه ساعة الحادثة</a:t>
            </a:r>
            <a:r>
              <a:rPr lang="en-US" sz="3600" b="1" dirty="0" smtClean="0"/>
              <a:t> : </a:t>
            </a:r>
            <a:r>
              <a:rPr lang="ar-SA" sz="3600" b="1" dirty="0" smtClean="0"/>
              <a:t>تصرفه وقت الحادثة</a:t>
            </a:r>
            <a:r>
              <a:rPr lang="en-US" sz="3600" b="1" dirty="0" smtClean="0"/>
              <a:t> :</a:t>
            </a:r>
            <a:br>
              <a:rPr lang="en-US" sz="3600" b="1" dirty="0" smtClean="0"/>
            </a:br>
            <a:r>
              <a:rPr lang="en-US" sz="3600" b="1" dirty="0" smtClean="0"/>
              <a:t>8</a:t>
            </a:r>
            <a:r>
              <a:rPr lang="ar-SA" sz="3600" b="1" dirty="0" smtClean="0"/>
              <a:t>الإجراءات المتخذة وملاحظات المدير</a:t>
            </a:r>
            <a:r>
              <a:rPr lang="en-US" sz="3600" b="1" dirty="0" smtClean="0"/>
              <a:t/>
            </a:r>
            <a:br>
              <a:rPr lang="en-US" sz="3600" b="1" dirty="0" smtClean="0"/>
            </a:br>
            <a:r>
              <a:rPr lang="ar-SA" sz="3600" b="1" dirty="0" smtClean="0"/>
              <a:t>حرر </a:t>
            </a:r>
            <a:r>
              <a:rPr lang="ar-SA" sz="3600" b="1" dirty="0" err="1" smtClean="0"/>
              <a:t>با</a:t>
            </a:r>
            <a:r>
              <a:rPr lang="ar-SA" sz="3600" b="1" dirty="0" smtClean="0"/>
              <a:t>.............. في</a:t>
            </a:r>
            <a:r>
              <a:rPr lang="en-US" sz="3600" b="1" dirty="0" smtClean="0"/>
              <a:t> : .........................................</a:t>
            </a:r>
            <a:br>
              <a:rPr lang="en-US" sz="3600" b="1" dirty="0" smtClean="0"/>
            </a:br>
            <a:r>
              <a:rPr lang="ar-DZ" sz="3600" b="1" dirty="0" smtClean="0"/>
              <a:t>                                                                     </a:t>
            </a:r>
            <a:r>
              <a:rPr lang="en-US" sz="3600" b="1" dirty="0" smtClean="0"/>
              <a:t> </a:t>
            </a:r>
            <a:r>
              <a:rPr lang="ar-SA" sz="3600" b="1" dirty="0" smtClean="0"/>
              <a:t> المديـــــــــــر</a:t>
            </a:r>
            <a:endParaRPr lang="fr-FR" sz="3600" b="1" dirty="0" smtClean="0"/>
          </a:p>
          <a:p>
            <a:pPr algn="r" rtl="1"/>
            <a:endParaRPr lang="fr-FR" sz="2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868346"/>
          </a:xfrm>
        </p:spPr>
        <p:style>
          <a:lnRef idx="1">
            <a:schemeClr val="accent2"/>
          </a:lnRef>
          <a:fillRef idx="2">
            <a:schemeClr val="accent2"/>
          </a:fillRef>
          <a:effectRef idx="1">
            <a:schemeClr val="accent2"/>
          </a:effectRef>
          <a:fontRef idx="minor">
            <a:schemeClr val="dk1"/>
          </a:fontRef>
        </p:style>
        <p:txBody>
          <a:bodyPr/>
          <a:lstStyle/>
          <a:p>
            <a:r>
              <a:rPr lang="ar-DZ" b="1" dirty="0" smtClean="0">
                <a:solidFill>
                  <a:srgbClr val="FF0000"/>
                </a:solidFill>
              </a:rPr>
              <a:t>خــــــــــاتمـــــة </a:t>
            </a:r>
            <a:endParaRPr lang="fr-FR" b="1" dirty="0">
              <a:solidFill>
                <a:srgbClr val="FF0000"/>
              </a:solidFill>
            </a:endParaRPr>
          </a:p>
        </p:txBody>
      </p:sp>
      <p:sp>
        <p:nvSpPr>
          <p:cNvPr id="3" name="Espace réservé du contenu 2"/>
          <p:cNvSpPr>
            <a:spLocks noGrp="1"/>
          </p:cNvSpPr>
          <p:nvPr>
            <p:ph idx="1"/>
          </p:nvPr>
        </p:nvSpPr>
        <p:spPr>
          <a:xfrm>
            <a:off x="428596" y="1600200"/>
            <a:ext cx="8258204" cy="4686320"/>
          </a:xfrm>
        </p:spPr>
        <p:txBody>
          <a:bodyPr>
            <a:normAutofit/>
          </a:bodyPr>
          <a:lstStyle/>
          <a:p>
            <a:pPr algn="r" rtl="1"/>
            <a:r>
              <a:rPr lang="ar-DZ" sz="2800" b="1" dirty="0" smtClean="0"/>
              <a:t>إن المفتش يتعامل في عمله مع أشخاص تختلف ميولهم ورغباتهم كما </a:t>
            </a:r>
            <a:r>
              <a:rPr lang="ar-DZ" sz="2800" b="1" dirty="0" err="1" smtClean="0"/>
              <a:t>تتقاوت</a:t>
            </a:r>
            <a:r>
              <a:rPr lang="ar-DZ" sz="2800" b="1" dirty="0" smtClean="0"/>
              <a:t> قدراتهم ، يشاركهم في تحمل المسؤولية في تربية النشء وبناء الأجيال .</a:t>
            </a:r>
          </a:p>
          <a:p>
            <a:pPr algn="r" rtl="1"/>
            <a:r>
              <a:rPr lang="ar-DZ" sz="2800" b="1" dirty="0" smtClean="0"/>
              <a:t>أملنا هو تبصيره بدوره الحقيقي الذي يتجلى في القدرة على تجديد أفكاره والتواصل بينه وبين الفاعلين في الميدان التربوي .</a:t>
            </a:r>
          </a:p>
          <a:p>
            <a:pPr algn="r" rtl="1"/>
            <a:r>
              <a:rPr lang="ar-DZ" sz="2800" b="1" dirty="0" smtClean="0"/>
              <a:t>وغايتنا في اختيار الموضوع هو الإلمام بطرائق التصرف حالة وقوع الحوادث المدرسية ،وكيفية التعامل معها وتسييرها وفق النصوص التنظيمية المعمول </a:t>
            </a:r>
            <a:r>
              <a:rPr lang="ar-DZ" sz="2800" b="1" dirty="0" err="1" smtClean="0"/>
              <a:t>بها</a:t>
            </a:r>
            <a:r>
              <a:rPr lang="ar-DZ" sz="2800" b="1" dirty="0" smtClean="0"/>
              <a:t> من جهة ومن جهة تكوين السادة المدرين في الميدان .</a:t>
            </a:r>
            <a:endParaRPr lang="fr-FR" sz="28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نشيد_قاسما.wmv">
            <a:hlinkClick r:id="" action="ppaction://media"/>
          </p:cNvPr>
          <p:cNvPicPr>
            <a:picLocks noGrp="1" noRot="1" noChangeAspect="1"/>
          </p:cNvPicPr>
          <p:nvPr>
            <p:ph idx="1"/>
            <a:videoFile r:link="rId1"/>
          </p:nvPr>
        </p:nvPicPr>
        <p:blipFill>
          <a:blip r:embed="rId3"/>
          <a:stretch>
            <a:fillRect/>
          </a:stretch>
        </p:blipFill>
        <p:spPr>
          <a:xfrm>
            <a:off x="0" y="0"/>
            <a:ext cx="9144000" cy="6858000"/>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6"/>
                                        </p:tgtEl>
                                      </p:cBhvr>
                                    </p:cmd>
                                  </p:childTnLst>
                                </p:cTn>
                              </p:par>
                            </p:childTnLst>
                          </p:cTn>
                        </p:par>
                      </p:childTnLst>
                    </p:cTn>
                  </p:par>
                </p:childTnLst>
              </p:cTn>
              <p:nextCondLst>
                <p:cond evt="onClick" delay="0">
                  <p:tgtEl>
                    <p:spTgt spid="6"/>
                  </p:tgtEl>
                </p:cond>
              </p:nextCondLst>
            </p:seq>
            <p:video>
              <p:cMediaNode>
                <p:cTn id="7" fill="hold" display="0">
                  <p:stCondLst>
                    <p:cond delay="indefinite"/>
                  </p:stCondLst>
                  <p:endCondLst>
                    <p:cond evt="onNext" delay="0">
                      <p:tgtEl>
                        <p:sldTgt/>
                      </p:tgtEl>
                    </p:cond>
                    <p:cond evt="onPrev" delay="0">
                      <p:tgtEl>
                        <p:sldTgt/>
                      </p:tgtEl>
                    </p:cond>
                  </p:endCondLst>
                </p:cTn>
                <p:tgtEl>
                  <p:spTgt spid="6"/>
                </p:tgtEl>
              </p:cMediaNode>
            </p:video>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lenovo 100\Downloads\1170_1582619285392642_4829435666846536182_n.jpg"/>
          <p:cNvPicPr>
            <a:picLocks noGrp="1" noChangeAspect="1" noChangeArrowheads="1"/>
          </p:cNvPicPr>
          <p:nvPr>
            <p:ph idx="1"/>
          </p:nvPr>
        </p:nvPicPr>
        <p:blipFill>
          <a:blip r:embed="rId2"/>
          <a:srcRect/>
          <a:stretch>
            <a:fillRect/>
          </a:stretch>
        </p:blipFill>
        <p:spPr bwMode="auto">
          <a:xfrm>
            <a:off x="357158" y="0"/>
            <a:ext cx="8358246" cy="6643710"/>
          </a:xfrm>
          <a:prstGeom prst="rect">
            <a:avLst/>
          </a:prstGeom>
          <a:noFill/>
        </p:spPr>
      </p:pic>
      <p:sp>
        <p:nvSpPr>
          <p:cNvPr id="6" name="ZoneTexte 5"/>
          <p:cNvSpPr txBox="1"/>
          <p:nvPr/>
        </p:nvSpPr>
        <p:spPr>
          <a:xfrm>
            <a:off x="571472" y="0"/>
            <a:ext cx="8001056" cy="1600438"/>
          </a:xfrm>
          <a:prstGeom prst="rect">
            <a:avLst/>
          </a:prstGeom>
          <a:noFill/>
        </p:spPr>
        <p:txBody>
          <a:bodyPr wrap="square" rtlCol="0">
            <a:spAutoFit/>
          </a:bodyPr>
          <a:lstStyle/>
          <a:p>
            <a:pPr algn="r" rtl="1"/>
            <a:r>
              <a:rPr lang="ar-DZ" sz="2800" b="1" dirty="0" smtClean="0"/>
              <a:t>بمناسبة المولد النبوي الشريف صلوا وسلموا كما أمركم الله في كتابه </a:t>
            </a:r>
            <a:r>
              <a:rPr lang="ar-DZ" sz="2800" b="1" dirty="0" err="1" smtClean="0"/>
              <a:t>العزيزعلى</a:t>
            </a:r>
            <a:r>
              <a:rPr lang="ar-DZ" sz="2800" b="1" dirty="0" smtClean="0"/>
              <a:t> سيدنا محمد بن عبد الله ،بسم الله الرحمن الرحيم </a:t>
            </a:r>
          </a:p>
          <a:p>
            <a:pPr algn="r" rtl="1"/>
            <a:r>
              <a:rPr lang="fr-FR" sz="2400" b="1" dirty="0" smtClean="0"/>
              <a:t> </a:t>
            </a:r>
            <a:endParaRPr lang="ar-DZ" sz="2400" b="1" dirty="0" smtClean="0"/>
          </a:p>
          <a:p>
            <a:endParaRPr lang="fr-FR" dirty="0"/>
          </a:p>
        </p:txBody>
      </p:sp>
      <p:pic>
        <p:nvPicPr>
          <p:cNvPr id="4" name="Image 3" descr="46654515_279882342666361_8031224505739247616_n.jpg"/>
          <p:cNvPicPr>
            <a:picLocks noChangeAspect="1"/>
          </p:cNvPicPr>
          <p:nvPr/>
        </p:nvPicPr>
        <p:blipFill>
          <a:blip r:embed="rId3"/>
          <a:stretch>
            <a:fillRect/>
          </a:stretch>
        </p:blipFill>
        <p:spPr>
          <a:xfrm>
            <a:off x="357158" y="1142984"/>
            <a:ext cx="8358246" cy="5500726"/>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1785918" y="0"/>
            <a:ext cx="4714908" cy="1000132"/>
          </a:xfrm>
          <a:prstGeom prst="roundRect">
            <a:avLst/>
          </a:prstGeom>
          <a:solidFill>
            <a:schemeClr val="accent6"/>
          </a:solidFill>
          <a:scene3d>
            <a:camera prst="orthographicFront"/>
            <a:lightRig rig="soft" dir="tl">
              <a:rot lat="0" lon="0" rev="0"/>
            </a:lightRig>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Unicode MS" pitchFamily="34" charset="-128"/>
                <a:ea typeface="Arial Unicode MS" pitchFamily="34" charset="-128"/>
                <a:cs typeface="Arial Unicode MS" pitchFamily="34" charset="-128"/>
              </a:rPr>
              <a:t>الحوادث المدرسية </a:t>
            </a:r>
            <a:endParaRPr lang="fr-FR" sz="36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Unicode MS" pitchFamily="34" charset="-128"/>
              <a:ea typeface="Arial Unicode MS" pitchFamily="34" charset="-128"/>
              <a:cs typeface="Arial Unicode MS" pitchFamily="34" charset="-128"/>
            </a:endParaRPr>
          </a:p>
        </p:txBody>
      </p:sp>
      <p:sp>
        <p:nvSpPr>
          <p:cNvPr id="5" name="Ellipse 4"/>
          <p:cNvSpPr/>
          <p:nvPr/>
        </p:nvSpPr>
        <p:spPr>
          <a:xfrm>
            <a:off x="5286348" y="1071546"/>
            <a:ext cx="3857652" cy="1214446"/>
          </a:xfrm>
          <a:prstGeom prst="ellipse">
            <a:avLst/>
          </a:prstGeom>
          <a:solidFill>
            <a:srgbClr val="FFFF00"/>
          </a:solidFill>
          <a:scene3d>
            <a:camera prst="orthographicFront"/>
            <a:lightRig rig="soft" dir="tl">
              <a:rot lat="0" lon="0" rev="0"/>
            </a:lightRig>
          </a:scene3d>
          <a:sp3d>
            <a:bevelT w="101600" prst="riblet"/>
          </a:sp3d>
        </p:spPr>
        <p:style>
          <a:lnRef idx="2">
            <a:schemeClr val="accent1">
              <a:shade val="50000"/>
            </a:schemeClr>
          </a:lnRef>
          <a:fillRef idx="1">
            <a:schemeClr val="accent1"/>
          </a:fillRef>
          <a:effectRef idx="0">
            <a:schemeClr val="accent1"/>
          </a:effectRef>
          <a:fontRef idx="minor">
            <a:schemeClr val="lt1"/>
          </a:fontRef>
        </p:style>
        <p:txBody>
          <a:bodyPr rtlCol="0" anchor="ctr">
            <a:sp3d contourW="25400" prstMaterial="matte">
              <a:bevelT w="25400" h="55880" prst="artDeco"/>
              <a:contourClr>
                <a:schemeClr val="accent2">
                  <a:tint val="20000"/>
                </a:schemeClr>
              </a:contourClr>
            </a:sp3d>
          </a:bodyPr>
          <a:lstStyle/>
          <a:p>
            <a:pPr algn="ctr"/>
            <a:r>
              <a:rPr lang="ar-DZ"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مقدمة </a:t>
            </a:r>
            <a:endParaRPr lang="fr-FR" sz="36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6" name="Ellipse 5"/>
          <p:cNvSpPr/>
          <p:nvPr/>
        </p:nvSpPr>
        <p:spPr>
          <a:xfrm>
            <a:off x="4643438" y="4500570"/>
            <a:ext cx="4500562" cy="1500198"/>
          </a:xfrm>
          <a:prstGeom prst="ellipse">
            <a:avLst/>
          </a:prstGeom>
          <a:solidFill>
            <a:srgbClr val="F418EA"/>
          </a:solidFill>
          <a:scene3d>
            <a:camera prst="orthographicFront"/>
            <a:lightRig rig="soft" dir="tl">
              <a:rot lat="0" lon="0" rev="0"/>
            </a:lightRig>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sp3d contourW="25400" prstMaterial="matte">
              <a:bevelT w="25400" h="55880" prst="artDeco"/>
              <a:contourClr>
                <a:schemeClr val="accent2">
                  <a:tint val="20000"/>
                </a:schemeClr>
              </a:contourClr>
            </a:sp3d>
          </a:bodyPr>
          <a:lstStyle/>
          <a:p>
            <a:pPr algn="ctr"/>
            <a:r>
              <a:rPr lang="ar-DZ" sz="3600" b="1"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الاجراءات</a:t>
            </a:r>
            <a:r>
              <a:rPr lang="ar-DZ"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t>
            </a:r>
            <a:r>
              <a:rPr lang="ar-DZ" sz="3600" b="1"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الادارية</a:t>
            </a:r>
            <a:endParaRPr lang="ar-DZ"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algn="ctr"/>
            <a:r>
              <a:rPr lang="ar-DZ"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للحد من الحوادث</a:t>
            </a:r>
            <a:endParaRPr lang="fr-FR" sz="36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7" name="Ellipse 6"/>
          <p:cNvSpPr/>
          <p:nvPr/>
        </p:nvSpPr>
        <p:spPr>
          <a:xfrm>
            <a:off x="571472" y="4643446"/>
            <a:ext cx="3857652" cy="1928802"/>
          </a:xfrm>
          <a:prstGeom prst="ellipse">
            <a:avLst/>
          </a:prstGeom>
          <a:scene3d>
            <a:camera prst="orthographicFront"/>
            <a:lightRig rig="soft" dir="tl">
              <a:rot lat="0" lon="0" rev="0"/>
            </a:lightRig>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sp3d contourW="25400" prstMaterial="matte">
              <a:bevelT w="25400" h="55880" prst="artDeco"/>
              <a:contourClr>
                <a:schemeClr val="accent2">
                  <a:tint val="20000"/>
                </a:schemeClr>
              </a:contourClr>
            </a:sp3d>
          </a:bodyPr>
          <a:lstStyle/>
          <a:p>
            <a:pPr algn="ctr"/>
            <a:r>
              <a:rPr lang="ar-DZ" sz="32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الخاتمة</a:t>
            </a:r>
            <a:endParaRPr lang="fr-FR" sz="32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8" name="Ellipse 7"/>
          <p:cNvSpPr/>
          <p:nvPr/>
        </p:nvSpPr>
        <p:spPr>
          <a:xfrm>
            <a:off x="5286348" y="2786058"/>
            <a:ext cx="3857652" cy="1285884"/>
          </a:xfrm>
          <a:prstGeom prst="ellipse">
            <a:avLst/>
          </a:prstGeom>
          <a:solidFill>
            <a:srgbClr val="1BF14E"/>
          </a:solidFill>
          <a:scene3d>
            <a:camera prst="orthographicFront"/>
            <a:lightRig rig="soft" dir="tl">
              <a:rot lat="0" lon="0" rev="0"/>
            </a:lightRig>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sp3d contourW="25400" prstMaterial="matte">
              <a:bevelT w="25400" h="55880" prst="artDeco"/>
              <a:contourClr>
                <a:schemeClr val="accent2">
                  <a:tint val="20000"/>
                </a:schemeClr>
              </a:contourClr>
            </a:sp3d>
          </a:bodyPr>
          <a:lstStyle/>
          <a:p>
            <a:pPr algn="ctr"/>
            <a:r>
              <a:rPr lang="ar-DZ" sz="3600" b="1"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الاطار</a:t>
            </a:r>
            <a:r>
              <a:rPr lang="ar-DZ"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القانوني </a:t>
            </a:r>
            <a:endParaRPr lang="fr-FR" sz="36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9" name="Ellipse 8"/>
          <p:cNvSpPr/>
          <p:nvPr/>
        </p:nvSpPr>
        <p:spPr>
          <a:xfrm>
            <a:off x="500034" y="2643182"/>
            <a:ext cx="4357718" cy="1643074"/>
          </a:xfrm>
          <a:prstGeom prst="ellipse">
            <a:avLst/>
          </a:prstGeom>
          <a:solidFill>
            <a:srgbClr val="FFC000"/>
          </a:solidFill>
          <a:scene3d>
            <a:camera prst="orthographicFront"/>
            <a:lightRig rig="soft" dir="tl">
              <a:rot lat="0" lon="0" rev="0"/>
            </a:lightRig>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sp3d contourW="25400" prstMaterial="matte">
              <a:bevelT w="25400" h="55880" prst="artDeco"/>
              <a:contourClr>
                <a:schemeClr val="accent2">
                  <a:tint val="20000"/>
                </a:schemeClr>
              </a:contourClr>
            </a:sp3d>
          </a:bodyPr>
          <a:lstStyle/>
          <a:p>
            <a:pPr algn="ctr"/>
            <a:r>
              <a:rPr lang="ar-DZ" sz="3600" b="1"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نوذج</a:t>
            </a:r>
            <a:r>
              <a:rPr lang="ar-DZ"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تقرير </a:t>
            </a:r>
            <a:endParaRPr lang="fr-FR" sz="36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0" name="Ellipse 9"/>
          <p:cNvSpPr/>
          <p:nvPr/>
        </p:nvSpPr>
        <p:spPr>
          <a:xfrm>
            <a:off x="428596" y="1071546"/>
            <a:ext cx="4500562" cy="1357322"/>
          </a:xfrm>
          <a:prstGeom prst="ellipse">
            <a:avLst/>
          </a:prstGeom>
          <a:solidFill>
            <a:srgbClr val="00B050"/>
          </a:solidFill>
          <a:scene3d>
            <a:camera prst="orthographicFront"/>
            <a:lightRig rig="soft" dir="tl">
              <a:rot lat="0" lon="0" rev="0"/>
            </a:lightRig>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sp3d contourW="25400" prstMaterial="matte">
              <a:bevelT w="25400" h="55880" prst="artDeco"/>
              <a:contourClr>
                <a:schemeClr val="accent2">
                  <a:tint val="20000"/>
                </a:schemeClr>
              </a:contourClr>
            </a:sp3d>
          </a:bodyPr>
          <a:lstStyle/>
          <a:p>
            <a:pPr algn="ctr"/>
            <a:r>
              <a:rPr lang="ar-DZ" sz="3600" b="1"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الاجراءات</a:t>
            </a:r>
            <a:r>
              <a:rPr lang="ar-DZ"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t>
            </a:r>
            <a:r>
              <a:rPr lang="ar-DZ" sz="3600" b="1"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الادارية</a:t>
            </a:r>
            <a:r>
              <a:rPr lang="ar-DZ"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عند وقوع حادث</a:t>
            </a:r>
            <a:endParaRPr lang="fr-FR" sz="36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transition>
    <p:pull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r" rtl="1"/>
            <a:r>
              <a:rPr lang="ar-SA" b="1" dirty="0" smtClean="0"/>
              <a:t>لقد تزايدت الحوادث المدرسية في السنوات الأخيرة بسبب الاكتظاظ </a:t>
            </a:r>
            <a:r>
              <a:rPr lang="ar-SA" b="1" dirty="0" err="1" smtClean="0"/>
              <a:t>و</a:t>
            </a:r>
            <a:r>
              <a:rPr lang="ar-SA" b="1" dirty="0" smtClean="0"/>
              <a:t> تبليط الساحات </a:t>
            </a:r>
            <a:r>
              <a:rPr lang="ar-SA" b="1" dirty="0" err="1" smtClean="0"/>
              <a:t>و</a:t>
            </a:r>
            <a:r>
              <a:rPr lang="ar-SA" b="1" dirty="0" smtClean="0"/>
              <a:t> اكتساح العنف  لمدارسنا</a:t>
            </a:r>
            <a:r>
              <a:rPr lang="ar-DZ" b="1" dirty="0" smtClean="0"/>
              <a:t>،</a:t>
            </a:r>
            <a:r>
              <a:rPr lang="ar-SA" b="1" dirty="0" smtClean="0"/>
              <a:t> </a:t>
            </a:r>
            <a:r>
              <a:rPr lang="ar-DZ" b="1" dirty="0" smtClean="0"/>
              <a:t>مم</a:t>
            </a:r>
            <a:r>
              <a:rPr lang="ar-SA" b="1" dirty="0" smtClean="0"/>
              <a:t> يجعل كل منا يقوم بواجباته ويتحمل المسؤولية  الملقاة على عاتقه فحراسة دقائق معدودة أثناء الراحة نتفادى </a:t>
            </a:r>
            <a:r>
              <a:rPr lang="ar-SA" b="1" dirty="0" err="1" smtClean="0"/>
              <a:t>بها</a:t>
            </a:r>
            <a:r>
              <a:rPr lang="ar-SA" b="1" dirty="0" smtClean="0"/>
              <a:t> حوادث أليمة قد تؤدي إلى ما يحمد عقباه </a:t>
            </a:r>
            <a:r>
              <a:rPr lang="ar-DZ" b="1" dirty="0" smtClean="0"/>
              <a:t>.</a:t>
            </a:r>
          </a:p>
          <a:p>
            <a:pPr algn="r" rtl="1"/>
            <a:r>
              <a:rPr lang="ar-DZ" b="1" dirty="0" smtClean="0"/>
              <a:t>ولذا نريد أن </a:t>
            </a:r>
            <a:r>
              <a:rPr lang="ar-DZ" b="1" dirty="0" err="1" smtClean="0"/>
              <a:t>ن</a:t>
            </a:r>
            <a:r>
              <a:rPr lang="ar-SA" b="1" dirty="0" smtClean="0"/>
              <a:t>سلط الضوء على موضوع لم يسل حبر الكتاب بقدر ما أسال دماء فلذات أكبادنا.</a:t>
            </a:r>
            <a:endParaRPr lang="fr-FR" dirty="0"/>
          </a:p>
        </p:txBody>
      </p:sp>
      <p:sp>
        <p:nvSpPr>
          <p:cNvPr id="4" name="Titre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normAutofit/>
          </a:bodyPr>
          <a:lstStyle/>
          <a:p>
            <a:r>
              <a:rPr lang="ar-DZ" sz="4800" b="1" dirty="0" smtClean="0">
                <a:solidFill>
                  <a:srgbClr val="FF0000"/>
                </a:solidFill>
              </a:rPr>
              <a:t>مــــقدمة</a:t>
            </a:r>
            <a:r>
              <a:rPr lang="ar-DZ" sz="4800" b="1" dirty="0" smtClean="0"/>
              <a:t> </a:t>
            </a:r>
            <a:endParaRPr lang="fr-FR" sz="4800"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14290"/>
            <a:ext cx="8229600" cy="6500858"/>
          </a:xfrm>
        </p:spPr>
        <p:txBody>
          <a:bodyPr>
            <a:noAutofit/>
          </a:bodyPr>
          <a:lstStyle/>
          <a:p>
            <a:pPr algn="r" rtl="1"/>
            <a:r>
              <a:rPr lang="ar-DZ" sz="2000" b="1" dirty="0" smtClean="0"/>
              <a:t>إ</a:t>
            </a:r>
            <a:r>
              <a:rPr lang="ar-SA" sz="2000" b="1" dirty="0" smtClean="0"/>
              <a:t>ن التلميذ معرض للحوادث المدرسية منذ خروجه من البيت باتجاه المدرسة ،لكن مسؤولية المدرسة تبدأ من الباب الخارجي للمؤسسة ،فعند دخوله للساحة فهو </a:t>
            </a:r>
            <a:r>
              <a:rPr lang="ar-DZ" sz="2000" b="1" dirty="0" smtClean="0"/>
              <a:t>تحت </a:t>
            </a:r>
            <a:r>
              <a:rPr lang="ar-SA" sz="2000" b="1" dirty="0" err="1" smtClean="0"/>
              <a:t>مسؤول</a:t>
            </a:r>
            <a:r>
              <a:rPr lang="ar-DZ" sz="2000" b="1" dirty="0" err="1" smtClean="0"/>
              <a:t>ية</a:t>
            </a:r>
            <a:r>
              <a:rPr lang="ar-DZ" sz="2000" b="1" dirty="0" smtClean="0"/>
              <a:t> </a:t>
            </a:r>
            <a:r>
              <a:rPr lang="ar-SA" sz="2000" b="1" dirty="0" smtClean="0"/>
              <a:t>المدير وال</a:t>
            </a:r>
            <a:r>
              <a:rPr lang="ar-DZ" sz="2000" b="1" dirty="0" smtClean="0"/>
              <a:t>أساتذة</a:t>
            </a:r>
            <a:r>
              <a:rPr lang="ar-SA" sz="2000" b="1" dirty="0" smtClean="0"/>
              <a:t> ،والحوادث التي تقع في الفناء قد تكون ناتجة عن تدافع بين التلاميذ أو أثناء الجري ،ويكون تصادم بين التلاميذ ،أو أثناء القفز ،وفي هذه الحالة يجب على المدير ضبط جدول الحراسة وتبيان لكل </a:t>
            </a:r>
            <a:r>
              <a:rPr lang="ar-DZ" sz="2000" b="1" dirty="0" smtClean="0"/>
              <a:t>أستاذ</a:t>
            </a:r>
            <a:r>
              <a:rPr lang="ar-SA" sz="2000" b="1" dirty="0" smtClean="0"/>
              <a:t> موقعه أثناء الاستراحة أو أثناء الدخول</a:t>
            </a:r>
            <a:r>
              <a:rPr lang="en-US" sz="2000" b="1" dirty="0" smtClean="0"/>
              <a:t> . </a:t>
            </a:r>
            <a:endParaRPr lang="ar-DZ" sz="2000" b="1" dirty="0" smtClean="0"/>
          </a:p>
          <a:p>
            <a:pPr algn="r" rtl="1"/>
            <a:r>
              <a:rPr lang="ar-SA" sz="2000" b="1" dirty="0" smtClean="0"/>
              <a:t>وقد تكون الحادثة داخل قسم ناتجة عن وجود بعض الوسائل من كراسي أو طاولات مكسرة أو بعض أجزاء المدفآت ،وزجاج نافذة مكسرة .....فهذه كلها تشكل خطرا قد يصيب التلاميذ من غفلة </a:t>
            </a:r>
            <a:r>
              <a:rPr lang="ar-SA" sz="2000" b="1" dirty="0" err="1" smtClean="0"/>
              <a:t>ال</a:t>
            </a:r>
            <a:r>
              <a:rPr lang="ar-DZ" sz="2000" b="1" dirty="0" smtClean="0"/>
              <a:t>أستاذ</a:t>
            </a:r>
            <a:r>
              <a:rPr lang="ar-SA" sz="2000" b="1" dirty="0" smtClean="0"/>
              <a:t> أو من دون انتباه </a:t>
            </a:r>
            <a:r>
              <a:rPr lang="ar-DZ" sz="2000" b="1" dirty="0" smtClean="0"/>
              <a:t>.</a:t>
            </a:r>
            <a:endParaRPr lang="fr-FR" sz="2000" b="1" dirty="0" smtClean="0"/>
          </a:p>
          <a:p>
            <a:pPr algn="r" rtl="1">
              <a:buNone/>
            </a:pPr>
            <a:r>
              <a:rPr lang="ar-SA" sz="2000" b="1" dirty="0" smtClean="0"/>
              <a:t>إن الموضوع يتصّل مباشرة بأمن التلاميذ الذين هم تحت مسؤولية </a:t>
            </a:r>
            <a:r>
              <a:rPr lang="ar-SA" sz="2000" b="1" dirty="0" err="1" smtClean="0"/>
              <a:t>ال</a:t>
            </a:r>
            <a:r>
              <a:rPr lang="ar-DZ" sz="2000" b="1" dirty="0" smtClean="0"/>
              <a:t>أستاذ</a:t>
            </a:r>
            <a:r>
              <a:rPr lang="ar-SA" sz="2000" b="1" dirty="0" smtClean="0"/>
              <a:t> سواء كانوا في الفناء أو في القسم أو في المرافق الأخرى من مراحيض وملعب وميدان خاصّ بالنشاطات الثقافية</a:t>
            </a:r>
            <a:r>
              <a:rPr lang="fr-FR" sz="2000" b="1" dirty="0" smtClean="0"/>
              <a:t>.</a:t>
            </a:r>
            <a:br>
              <a:rPr lang="fr-FR" sz="2000" b="1" dirty="0" smtClean="0"/>
            </a:br>
            <a:r>
              <a:rPr lang="ar-SA" sz="2000" b="1" dirty="0" smtClean="0"/>
              <a:t>وبالتالي </a:t>
            </a:r>
            <a:r>
              <a:rPr lang="ar-DZ" sz="2000" b="1" dirty="0" smtClean="0"/>
              <a:t>يجب</a:t>
            </a:r>
            <a:r>
              <a:rPr lang="ar-SA" sz="2000" b="1" dirty="0" smtClean="0"/>
              <a:t> أخذ الاحتياطات الكفيلة بالابتعاد عن الحوادث قدرَ المستطاع</a:t>
            </a:r>
            <a:r>
              <a:rPr lang="fr-FR" sz="2000" b="1" dirty="0" smtClean="0"/>
              <a:t>.</a:t>
            </a:r>
            <a:br>
              <a:rPr lang="fr-FR" sz="2000" b="1" dirty="0" smtClean="0"/>
            </a:br>
            <a:r>
              <a:rPr lang="ar-SA" sz="2000" b="1" dirty="0" smtClean="0"/>
              <a:t>ومن البديهي أنّ حراسة التلاميذ في جميع المناسبات أحد عناصر هذه الاحتياطات الأساسية. </a:t>
            </a:r>
            <a:endParaRPr lang="ar-DZ" sz="2000" b="1" dirty="0" smtClean="0"/>
          </a:p>
          <a:p>
            <a:pPr algn="r" rtl="1"/>
            <a:r>
              <a:rPr lang="ar-SA" sz="2000" b="1" dirty="0" smtClean="0"/>
              <a:t>فلا بدّ أن نشتَغِل بهم منذ دخولهم المدرسة حتى خروجهم منها، فلا يمْكِنُ ومهما كانت الظروف أن يبْقوا وحدهم خلال أوقات </a:t>
            </a:r>
            <a:r>
              <a:rPr lang="ar-DZ" sz="2000" b="1" dirty="0" err="1" smtClean="0"/>
              <a:t>ال</a:t>
            </a:r>
            <a:r>
              <a:rPr lang="ar-SA" sz="2000" b="1" dirty="0" smtClean="0"/>
              <a:t>ف</a:t>
            </a:r>
            <a:r>
              <a:rPr lang="ar-DZ" sz="2000" b="1" dirty="0" err="1" smtClean="0"/>
              <a:t>را</a:t>
            </a:r>
            <a:r>
              <a:rPr lang="ar-SA" sz="2000" b="1" dirty="0" smtClean="0"/>
              <a:t>غ سواء بالقسم أو بالفناء أو بالملعب ومن الجدير بالملاحظة أنّ هذه الأوقات تؤدّي في الغالب إلى القلق والضّجيج وإلى اللّعب الحرّ وإلى الحرية التي لا يعرِف الأولادُ حدودها فتنتجُ الحوادث المُؤْلِمَة</a:t>
            </a:r>
            <a:r>
              <a:rPr lang="fr-FR" sz="2000" b="1" dirty="0" smtClean="0"/>
              <a:t>.</a:t>
            </a:r>
            <a:endParaRPr lang="ar-DZ" sz="2000" b="1" dirty="0" smtClean="0"/>
          </a:p>
          <a:p>
            <a:pPr algn="r" rtl="1"/>
            <a:r>
              <a:rPr lang="ar-DZ" sz="2400" b="1" u="sng" dirty="0" smtClean="0">
                <a:solidFill>
                  <a:srgbClr val="FF0000"/>
                </a:solidFill>
              </a:rPr>
              <a:t>تعريف الحادث المدرسي:</a:t>
            </a:r>
            <a:endParaRPr lang="fr-FR" sz="2400" b="1" dirty="0" smtClean="0">
              <a:solidFill>
                <a:srgbClr val="FF0000"/>
              </a:solidFill>
            </a:endParaRPr>
          </a:p>
          <a:p>
            <a:pPr algn="r" rtl="1"/>
            <a:r>
              <a:rPr lang="ar-DZ" sz="2000" b="1" dirty="0" smtClean="0"/>
              <a:t>يعتبر حادث مدرسي كل إصابة  تعرض لها تلميذ (ة) بفعل إرادي أو غير إرادي داخل المدرسة أو خلال وجوده تحت حراسة </a:t>
            </a:r>
            <a:r>
              <a:rPr lang="ar-DZ" sz="2000" b="1" dirty="0" err="1" smtClean="0"/>
              <a:t>مؤطريها</a:t>
            </a:r>
            <a:r>
              <a:rPr lang="ar-DZ" sz="2000" b="1" dirty="0" smtClean="0"/>
              <a:t>- سببت له ضررا.</a:t>
            </a:r>
            <a:endParaRPr lang="fr-FR" sz="2000" dirty="0" smtClean="0"/>
          </a:p>
          <a:p>
            <a:pPr algn="r" rtl="1"/>
            <a:r>
              <a:rPr lang="fr-FR" sz="2000" b="1" dirty="0" smtClean="0"/>
              <a:t/>
            </a:r>
            <a:br>
              <a:rPr lang="fr-FR" sz="2000" b="1" dirty="0" smtClean="0"/>
            </a:br>
            <a:endParaRPr lang="fr-FR" sz="2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42852"/>
            <a:ext cx="8229600" cy="785818"/>
          </a:xfrm>
        </p:spPr>
        <p:style>
          <a:lnRef idx="1">
            <a:schemeClr val="accent2"/>
          </a:lnRef>
          <a:fillRef idx="2">
            <a:schemeClr val="accent2"/>
          </a:fillRef>
          <a:effectRef idx="1">
            <a:schemeClr val="accent2"/>
          </a:effectRef>
          <a:fontRef idx="minor">
            <a:schemeClr val="dk1"/>
          </a:fontRef>
        </p:style>
        <p:txBody>
          <a:bodyPr>
            <a:normAutofit fontScale="90000"/>
          </a:bodyPr>
          <a:lstStyle/>
          <a:p>
            <a:r>
              <a:rPr lang="ar-DZ" sz="4800" b="1" dirty="0" smtClean="0">
                <a:solidFill>
                  <a:srgbClr val="FF0000"/>
                </a:solidFill>
              </a:rPr>
              <a:t>الإطــــــار القــــــانوني</a:t>
            </a:r>
            <a:endParaRPr lang="fr-FR" sz="4800" b="1" dirty="0">
              <a:solidFill>
                <a:srgbClr val="FF0000"/>
              </a:solidFill>
            </a:endParaRPr>
          </a:p>
        </p:txBody>
      </p:sp>
      <p:sp>
        <p:nvSpPr>
          <p:cNvPr id="3" name="Espace réservé du contenu 2"/>
          <p:cNvSpPr>
            <a:spLocks noGrp="1"/>
          </p:cNvSpPr>
          <p:nvPr>
            <p:ph idx="1"/>
          </p:nvPr>
        </p:nvSpPr>
        <p:spPr>
          <a:xfrm>
            <a:off x="0" y="1071546"/>
            <a:ext cx="9144000" cy="6245886"/>
          </a:xfrm>
        </p:spPr>
        <p:txBody>
          <a:bodyPr>
            <a:noAutofit/>
          </a:bodyPr>
          <a:lstStyle/>
          <a:p>
            <a:pPr algn="r" rtl="1"/>
            <a:r>
              <a:rPr lang="ar-DZ" sz="2400" b="1" dirty="0"/>
              <a:t>نصت المادة 22  من الباب الثاني  للقانون التوجيهي للتربية الوطنية 08/04 بالعبارة الصريحة الآتية :المعلمون مسؤولون عن الضرر الذي يسببه تلاميذهم الذين يكونون تحت رقابتهم.</a:t>
            </a:r>
            <a:endParaRPr lang="fr-FR" sz="2400" dirty="0"/>
          </a:p>
          <a:p>
            <a:pPr algn="r" rtl="1"/>
            <a:r>
              <a:rPr lang="ar-DZ" sz="2400" b="1" dirty="0" smtClean="0"/>
              <a:t>كما</a:t>
            </a:r>
            <a:r>
              <a:rPr lang="ar-DZ" sz="1800" b="1" dirty="0" smtClean="0"/>
              <a:t> </a:t>
            </a:r>
            <a:r>
              <a:rPr lang="ar-SA" sz="2400" b="1" dirty="0" smtClean="0"/>
              <a:t>نصت المادة 20 من القرار839 المحدد لمهام مديري المدارس الابتدائية </a:t>
            </a:r>
            <a:r>
              <a:rPr lang="ar-DZ" sz="2400" b="1" dirty="0" smtClean="0"/>
              <a:t>‘</a:t>
            </a:r>
            <a:r>
              <a:rPr lang="ar-SA" sz="2400" b="1" dirty="0" smtClean="0"/>
              <a:t>يتعين على مدير المدرسة الأساسية للطورين الأول والثاني ضبط كافة الإجراءات الضرورية والتنظيمية من </a:t>
            </a:r>
            <a:r>
              <a:rPr lang="ar-DZ" sz="2400" b="1" dirty="0" smtClean="0"/>
              <a:t>أ</a:t>
            </a:r>
            <a:r>
              <a:rPr lang="ar-SA" sz="2400" b="1" dirty="0" smtClean="0"/>
              <a:t>جل ضمان</a:t>
            </a:r>
            <a:r>
              <a:rPr lang="ar-DZ" sz="2400" b="1" dirty="0" smtClean="0"/>
              <a:t> أ</a:t>
            </a:r>
            <a:r>
              <a:rPr lang="ar-SA" sz="2400" b="1" dirty="0" smtClean="0"/>
              <a:t>من الأشخاص وسلامة التجهيزات داخل المؤسسة والسهر على إقامة التدابير اللازم والتنظيمية في مجال حفظ الصحة والنظام </a:t>
            </a:r>
            <a:r>
              <a:rPr lang="ar-DZ" sz="2400" b="1" dirty="0" smtClean="0"/>
              <a:t>‘، و</a:t>
            </a:r>
            <a:r>
              <a:rPr lang="ar-SA" sz="2400" b="1" dirty="0" smtClean="0"/>
              <a:t>في المادة </a:t>
            </a:r>
            <a:r>
              <a:rPr lang="ar-DZ" sz="2400" b="1" dirty="0" smtClean="0"/>
              <a:t>40</a:t>
            </a:r>
            <a:r>
              <a:rPr lang="ar-SA" sz="2400" b="1" dirty="0" smtClean="0"/>
              <a:t> </a:t>
            </a:r>
            <a:r>
              <a:rPr lang="ar-SA" sz="2400" b="1" dirty="0" smtClean="0"/>
              <a:t>من القرار </a:t>
            </a:r>
            <a:r>
              <a:rPr lang="ar-DZ" sz="2400" b="1" dirty="0" smtClean="0"/>
              <a:t>65 المحدد لكيفيات تنظيم</a:t>
            </a:r>
            <a:r>
              <a:rPr lang="ar-SA" sz="2400" b="1" dirty="0" smtClean="0"/>
              <a:t> </a:t>
            </a:r>
            <a:r>
              <a:rPr lang="ar-SA" sz="2400" b="1" dirty="0" smtClean="0"/>
              <a:t>الجماعة </a:t>
            </a:r>
            <a:r>
              <a:rPr lang="ar-SA" sz="2400" b="1" dirty="0" smtClean="0"/>
              <a:t>التربوية</a:t>
            </a:r>
            <a:r>
              <a:rPr lang="ar-DZ" sz="2400" b="1" dirty="0" smtClean="0"/>
              <a:t> و سيرها</a:t>
            </a:r>
            <a:r>
              <a:rPr lang="ar-SA" sz="2400" b="1" dirty="0" smtClean="0"/>
              <a:t> "</a:t>
            </a:r>
            <a:r>
              <a:rPr lang="ar-DZ" sz="2400" b="1" dirty="0" smtClean="0"/>
              <a:t>تتولى إدارة مؤسسة التربية و التعليم في حالة تعرض تلميذ إلى حادث مدرسي اتخاذ الإجراءات اللازمة و التصريح لدى الوصاية و الجهات المعنية وفق التنظيم المعمول به</a:t>
            </a:r>
            <a:r>
              <a:rPr lang="ar-SA" sz="2400" b="1" dirty="0" smtClean="0"/>
              <a:t>”</a:t>
            </a:r>
            <a:r>
              <a:rPr lang="ar-DZ" sz="2400" b="1" dirty="0" smtClean="0"/>
              <a:t>  </a:t>
            </a:r>
            <a:r>
              <a:rPr lang="en-US" sz="2400" b="1" dirty="0" smtClean="0"/>
              <a:t> </a:t>
            </a:r>
            <a:r>
              <a:rPr lang="ar-SA" sz="2400" b="1" dirty="0" smtClean="0"/>
              <a:t>نستنتج من هاتين المادتين بان حفظ الصحة والنظام العام والأمن من صلاحية المدير وقد ألزمته هاتين المادتين بالقيام بواجب الحرص على حسن سير المؤسسة ،وهو مطالب بتوفير جملة</a:t>
            </a:r>
            <a:r>
              <a:rPr lang="ar-DZ" sz="2400" b="1" dirty="0" smtClean="0"/>
              <a:t> </a:t>
            </a:r>
            <a:r>
              <a:rPr lang="ar-SA" sz="2400" b="1" dirty="0" smtClean="0"/>
              <a:t>من الاحترازات الوقائية ،وهذا حتى تسقط عليه المسؤولية في حالة وقوع حادث ويتحملها الشخص الذي اخل بالتزامه وواجبه</a:t>
            </a:r>
            <a:r>
              <a:rPr lang="en-US" sz="2400" b="1" dirty="0" smtClean="0"/>
              <a:t> . </a:t>
            </a:r>
            <a:br>
              <a:rPr lang="en-US" sz="2400" b="1" dirty="0" smtClean="0"/>
            </a:br>
            <a:endParaRPr lang="fr-FR" sz="2000"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5697559"/>
          </a:xfrm>
        </p:spPr>
        <p:txBody>
          <a:bodyPr/>
          <a:lstStyle/>
          <a:p>
            <a:pPr algn="r" rtl="1"/>
            <a:r>
              <a:rPr lang="ar-DZ" b="1" dirty="0" smtClean="0"/>
              <a:t> إن الحوادث المدرسية تعتبر واقعا في الحياة اليومية لمؤسساتنا التربوية ورغم وجود آليات للقيام بالإجراءات الضرورية في هذا الإطار  فالملاحظ أن المدير يقع في تردد أو ارتجال في مواجهة الحوادث المدرسية التي تقع في مدرسته مما يعقد حل الأمور  وتدفع بالمدير إلى القيام بتسويات شخصية خارج إطار القانون للإشارة  أن التكفل بالحوادث المدرسية جزء لا يتجزأ من النشاط الإداري للمدير.</a:t>
            </a:r>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1000108"/>
          </a:xfrm>
        </p:spPr>
        <p:style>
          <a:lnRef idx="1">
            <a:schemeClr val="accent2"/>
          </a:lnRef>
          <a:fillRef idx="2">
            <a:schemeClr val="accent2"/>
          </a:fillRef>
          <a:effectRef idx="1">
            <a:schemeClr val="accent2"/>
          </a:effectRef>
          <a:fontRef idx="minor">
            <a:schemeClr val="dk1"/>
          </a:fontRef>
        </p:style>
        <p:txBody>
          <a:bodyPr/>
          <a:lstStyle/>
          <a:p>
            <a:pPr rtl="1"/>
            <a:r>
              <a:rPr lang="ar-DZ" b="1" dirty="0" smtClean="0">
                <a:solidFill>
                  <a:srgbClr val="FF0000"/>
                </a:solidFill>
              </a:rPr>
              <a:t>الإجراءات الإدارية للحد من الحوادث</a:t>
            </a:r>
            <a:r>
              <a:rPr lang="ar-DZ" b="1" dirty="0" smtClean="0"/>
              <a:t>.</a:t>
            </a:r>
            <a:endParaRPr lang="fr-FR" b="1" dirty="0"/>
          </a:p>
        </p:txBody>
      </p:sp>
      <p:sp>
        <p:nvSpPr>
          <p:cNvPr id="3" name="Espace réservé du contenu 2"/>
          <p:cNvSpPr>
            <a:spLocks noGrp="1"/>
          </p:cNvSpPr>
          <p:nvPr>
            <p:ph idx="1"/>
          </p:nvPr>
        </p:nvSpPr>
        <p:spPr>
          <a:xfrm>
            <a:off x="285720" y="1071546"/>
            <a:ext cx="8501122" cy="5786454"/>
          </a:xfrm>
        </p:spPr>
        <p:txBody>
          <a:bodyPr>
            <a:normAutofit fontScale="55000" lnSpcReduction="20000"/>
          </a:bodyPr>
          <a:lstStyle/>
          <a:p>
            <a:pPr marL="179388" indent="0" algn="r" rtl="1"/>
            <a:r>
              <a:rPr lang="ar-SA" sz="4700" b="1" dirty="0" smtClean="0"/>
              <a:t>حتى يتمكن مدير المدرسة من تجنب الحوادث المدرسية</a:t>
            </a:r>
            <a:r>
              <a:rPr lang="ar-DZ" sz="4700" b="1" dirty="0" smtClean="0"/>
              <a:t>  يجب </a:t>
            </a:r>
            <a:r>
              <a:rPr lang="ar-SA" sz="4700" b="1" dirty="0" smtClean="0"/>
              <a:t>القيام بالإجراءات الآتية وفي الأماكن التالية</a:t>
            </a:r>
            <a:r>
              <a:rPr lang="en-US" sz="4700" b="1" dirty="0" smtClean="0"/>
              <a:t> : </a:t>
            </a:r>
            <a:br>
              <a:rPr lang="en-US" sz="4700" b="1" dirty="0" smtClean="0"/>
            </a:br>
            <a:r>
              <a:rPr lang="en-US" sz="4700" b="1" dirty="0" smtClean="0"/>
              <a:t>- </a:t>
            </a:r>
            <a:r>
              <a:rPr lang="ar-SA" sz="4700" b="1" dirty="0" smtClean="0"/>
              <a:t>أن يفرض النظام عند الدخول من الخارج إلى الساحة ومن القسم إلى الساحة ومن الساحة إلى القسم</a:t>
            </a:r>
            <a:r>
              <a:rPr lang="en-US" sz="4700" b="1" dirty="0" smtClean="0"/>
              <a:t> .</a:t>
            </a:r>
            <a:br>
              <a:rPr lang="en-US" sz="4700" b="1" dirty="0" smtClean="0"/>
            </a:br>
            <a:r>
              <a:rPr lang="en-US" sz="4700" b="1" dirty="0" smtClean="0"/>
              <a:t>- </a:t>
            </a:r>
            <a:r>
              <a:rPr lang="ar-SA" sz="4700" b="1" dirty="0" smtClean="0"/>
              <a:t>إعداد مخطط الحراسة وإظهار كل منطقة</a:t>
            </a:r>
            <a:r>
              <a:rPr lang="ar-DZ" sz="4700" b="1" dirty="0" smtClean="0"/>
              <a:t> من </a:t>
            </a:r>
            <a:r>
              <a:rPr lang="ar-SA" sz="4700" b="1" dirty="0" smtClean="0"/>
              <a:t> المسؤول عنها</a:t>
            </a:r>
            <a:r>
              <a:rPr lang="en-US" sz="4700" b="1" dirty="0" smtClean="0"/>
              <a:t> .</a:t>
            </a:r>
            <a:br>
              <a:rPr lang="en-US" sz="4700" b="1" dirty="0" smtClean="0"/>
            </a:br>
            <a:r>
              <a:rPr lang="en-US" sz="4700" b="1" dirty="0" smtClean="0"/>
              <a:t>-</a:t>
            </a:r>
            <a:r>
              <a:rPr lang="ar-SA" sz="4700" b="1" dirty="0" smtClean="0"/>
              <a:t>الجدية أثناء الحراسة وعدم الاشتغال بأعمال يدوية </a:t>
            </a:r>
            <a:r>
              <a:rPr lang="ar-DZ" sz="4700" b="1" dirty="0" smtClean="0"/>
              <a:t> </a:t>
            </a:r>
            <a:r>
              <a:rPr lang="ar-SA" sz="4700" b="1" dirty="0" smtClean="0"/>
              <a:t>أخرى ،أو قراءة الجرائد</a:t>
            </a:r>
            <a:r>
              <a:rPr lang="en-US" sz="4700" b="1" dirty="0" smtClean="0"/>
              <a:t>.</a:t>
            </a:r>
            <a:br>
              <a:rPr lang="en-US" sz="4700" b="1" dirty="0" smtClean="0"/>
            </a:br>
            <a:r>
              <a:rPr lang="en-US" sz="4700" b="1" dirty="0" smtClean="0"/>
              <a:t>-</a:t>
            </a:r>
            <a:r>
              <a:rPr lang="ar-SA" sz="4700" b="1" dirty="0" smtClean="0"/>
              <a:t>منع الأطفال من اللعب الخطير كالجري وتسلق الأشجار إن وجدت</a:t>
            </a:r>
            <a:r>
              <a:rPr lang="en-US" sz="4700" b="1" dirty="0" smtClean="0"/>
              <a:t> . </a:t>
            </a:r>
            <a:br>
              <a:rPr lang="en-US" sz="4700" b="1" dirty="0" smtClean="0"/>
            </a:br>
            <a:r>
              <a:rPr lang="en-US" sz="4700" b="1" dirty="0" smtClean="0"/>
              <a:t>-</a:t>
            </a:r>
            <a:r>
              <a:rPr lang="ar-SA" sz="4700" b="1" dirty="0" smtClean="0"/>
              <a:t>عزل المناطق التي </a:t>
            </a:r>
            <a:r>
              <a:rPr lang="ar-SA" sz="4700" b="1" dirty="0" err="1" smtClean="0"/>
              <a:t>ت</a:t>
            </a:r>
            <a:r>
              <a:rPr lang="ar-DZ" sz="4700" b="1" dirty="0" smtClean="0"/>
              <a:t>ت</a:t>
            </a:r>
            <a:r>
              <a:rPr lang="ar-SA" sz="4700" b="1" dirty="0" smtClean="0"/>
              <a:t>و</a:t>
            </a:r>
            <a:r>
              <a:rPr lang="ar-DZ" sz="4700" b="1" dirty="0" smtClean="0"/>
              <a:t>ا</a:t>
            </a:r>
            <a:r>
              <a:rPr lang="ar-SA" sz="4700" b="1" dirty="0" smtClean="0"/>
              <a:t>جد </a:t>
            </a:r>
            <a:r>
              <a:rPr lang="ar-SA" sz="4700" b="1" dirty="0" err="1" smtClean="0"/>
              <a:t>بها</a:t>
            </a:r>
            <a:r>
              <a:rPr lang="ar-SA" sz="4700" b="1" dirty="0" smtClean="0"/>
              <a:t> أشغال</a:t>
            </a:r>
            <a:r>
              <a:rPr lang="en-US" sz="4700" b="1" dirty="0" smtClean="0"/>
              <a:t> .</a:t>
            </a:r>
            <a:br>
              <a:rPr lang="en-US" sz="4700" b="1" dirty="0" smtClean="0"/>
            </a:br>
            <a:r>
              <a:rPr lang="en-US" sz="4700" b="1" dirty="0" smtClean="0"/>
              <a:t>-</a:t>
            </a:r>
            <a:r>
              <a:rPr lang="ar-SA" sz="4700" b="1" dirty="0" smtClean="0"/>
              <a:t>منع التلاميذ من إخراج الأدوات الحادة ،ومحاولة منعهم من إحضارها إن اقتضت الضرورة واستبدالها بأخرى أكثر أمنا على سلامتهم وأمنهم</a:t>
            </a:r>
            <a:r>
              <a:rPr lang="en-US" sz="4700" b="1" dirty="0" smtClean="0"/>
              <a:t>.</a:t>
            </a:r>
            <a:br>
              <a:rPr lang="en-US" sz="4700" b="1" dirty="0" smtClean="0"/>
            </a:br>
            <a:r>
              <a:rPr lang="en-US" sz="4700" b="1" dirty="0" smtClean="0"/>
              <a:t>-</a:t>
            </a:r>
            <a:r>
              <a:rPr lang="ar-SA" sz="4700" b="1" dirty="0" smtClean="0"/>
              <a:t>تأمين التلاميذ ضد الحوادث المدرسية في بداية كل سنة دراسية وقبل نهاية شهر نوفمبر</a:t>
            </a:r>
            <a:r>
              <a:rPr lang="en-US" sz="4700" b="1" dirty="0" smtClean="0"/>
              <a:t>.</a:t>
            </a:r>
            <a:br>
              <a:rPr lang="en-US" sz="4700" b="1" dirty="0" smtClean="0"/>
            </a:br>
            <a:r>
              <a:rPr lang="en-US" sz="4700" b="1" dirty="0" smtClean="0"/>
              <a:t>- </a:t>
            </a:r>
            <a:r>
              <a:rPr lang="ar-SA" sz="4700" b="1" dirty="0" smtClean="0"/>
              <a:t>إعداد مخطط الأمن والحماية مع إرسال نسخة للحماية المدنية</a:t>
            </a:r>
            <a:r>
              <a:rPr lang="en-US" sz="4700" b="1" dirty="0" smtClean="0"/>
              <a:t> .</a:t>
            </a:r>
            <a:endParaRPr lang="ar-DZ" sz="4700" b="1" dirty="0" smtClean="0"/>
          </a:p>
          <a:p>
            <a:pPr marL="179388" indent="0" algn="r" rtl="1">
              <a:buFontTx/>
              <a:buChar char="-"/>
            </a:pPr>
            <a:r>
              <a:rPr lang="ar-DZ" sz="5800" b="1" dirty="0" smtClean="0">
                <a:solidFill>
                  <a:srgbClr val="FF0000"/>
                </a:solidFill>
              </a:rPr>
              <a:t>عدم إخراج التلاميذ من المدرسة </a:t>
            </a:r>
            <a:r>
              <a:rPr lang="ar-DZ" sz="3800" b="1" dirty="0" smtClean="0">
                <a:solidFill>
                  <a:srgbClr val="FF0000"/>
                </a:solidFill>
              </a:rPr>
              <a:t> </a:t>
            </a:r>
            <a:r>
              <a:rPr lang="ar-DZ" sz="4500" b="1" dirty="0" smtClean="0"/>
              <a:t>إلا برخصة من السلطة الوصية </a:t>
            </a:r>
          </a:p>
          <a:p>
            <a:pPr marL="179388" indent="0" algn="r" rtl="1">
              <a:buNone/>
            </a:pPr>
            <a:r>
              <a:rPr lang="ar-DZ" sz="4500" b="1" dirty="0" smtClean="0"/>
              <a:t>مدير التربية شخصيا (مصالحه).</a:t>
            </a:r>
            <a:r>
              <a:rPr lang="en-US" b="1" dirty="0" smtClean="0"/>
              <a:t/>
            </a:r>
            <a:br>
              <a:rPr lang="en-US" b="1" dirty="0" smtClean="0"/>
            </a:br>
            <a:endParaRPr lang="fr-FR"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272</TotalTime>
  <Words>811</Words>
  <Application>Microsoft Office PowerPoint</Application>
  <PresentationFormat>Affichage à l'écran (4:3)</PresentationFormat>
  <Paragraphs>56</Paragraphs>
  <Slides>15</Slides>
  <Notes>0</Notes>
  <HiddenSlides>0</HiddenSlides>
  <MMClips>1</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15</vt:i4>
      </vt:variant>
    </vt:vector>
  </HeadingPairs>
  <TitlesOfParts>
    <vt:vector size="20" baseType="lpstr">
      <vt:lpstr>Arial Unicode MS</vt:lpstr>
      <vt:lpstr>Arial</vt:lpstr>
      <vt:lpstr>Calibri</vt:lpstr>
      <vt:lpstr>Times New Roman</vt:lpstr>
      <vt:lpstr>Thème Office</vt:lpstr>
      <vt:lpstr>الجمهورية الجزائرية الديمقراطية الشعبية وزارة التربية الوطنية</vt:lpstr>
      <vt:lpstr>Présentation PowerPoint</vt:lpstr>
      <vt:lpstr>Présentation PowerPoint</vt:lpstr>
      <vt:lpstr>Présentation PowerPoint</vt:lpstr>
      <vt:lpstr>مــــقدمة </vt:lpstr>
      <vt:lpstr>Présentation PowerPoint</vt:lpstr>
      <vt:lpstr>الإطــــــار القــــــانوني</vt:lpstr>
      <vt:lpstr>Présentation PowerPoint</vt:lpstr>
      <vt:lpstr>الإجراءات الإدارية للحد من الحوادث.</vt:lpstr>
      <vt:lpstr>الإجراءات الإدارية عند وقوع حادث</vt:lpstr>
      <vt:lpstr>Présentation PowerPoint</vt:lpstr>
      <vt:lpstr>Présentation PowerPoint</vt:lpstr>
      <vt:lpstr>مــــــــــلاحظـــــــة</vt:lpstr>
      <vt:lpstr>نموذج تقرير </vt:lpstr>
      <vt:lpstr>خــــــــــاتمـــــة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EVO</dc:creator>
  <cp:lastModifiedBy>ham</cp:lastModifiedBy>
  <cp:revision>59</cp:revision>
  <dcterms:created xsi:type="dcterms:W3CDTF">2016-04-10T20:29:52Z</dcterms:created>
  <dcterms:modified xsi:type="dcterms:W3CDTF">2018-11-24T19:17:45Z</dcterms:modified>
</cp:coreProperties>
</file>