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6" r:id="rId1"/>
  </p:sldMasterIdLst>
  <p:notesMasterIdLst>
    <p:notesMasterId r:id="rId38"/>
  </p:notesMasterIdLst>
  <p:sldIdLst>
    <p:sldId id="289" r:id="rId2"/>
    <p:sldId id="259" r:id="rId3"/>
    <p:sldId id="261" r:id="rId4"/>
    <p:sldId id="295" r:id="rId5"/>
    <p:sldId id="263" r:id="rId6"/>
    <p:sldId id="264" r:id="rId7"/>
    <p:sldId id="293" r:id="rId8"/>
    <p:sldId id="265" r:id="rId9"/>
    <p:sldId id="266" r:id="rId10"/>
    <p:sldId id="267" r:id="rId11"/>
    <p:sldId id="268" r:id="rId12"/>
    <p:sldId id="296" r:id="rId13"/>
    <p:sldId id="297" r:id="rId14"/>
    <p:sldId id="270" r:id="rId15"/>
    <p:sldId id="271" r:id="rId16"/>
    <p:sldId id="298" r:id="rId17"/>
    <p:sldId id="292" r:id="rId18"/>
    <p:sldId id="299" r:id="rId19"/>
    <p:sldId id="301" r:id="rId20"/>
    <p:sldId id="302" r:id="rId21"/>
    <p:sldId id="303" r:id="rId22"/>
    <p:sldId id="304" r:id="rId23"/>
    <p:sldId id="305" r:id="rId24"/>
    <p:sldId id="306" r:id="rId25"/>
    <p:sldId id="291" r:id="rId26"/>
    <p:sldId id="273" r:id="rId27"/>
    <p:sldId id="278" r:id="rId28"/>
    <p:sldId id="307" r:id="rId29"/>
    <p:sldId id="308" r:id="rId30"/>
    <p:sldId id="280" r:id="rId31"/>
    <p:sldId id="281" r:id="rId32"/>
    <p:sldId id="287" r:id="rId33"/>
    <p:sldId id="294" r:id="rId34"/>
    <p:sldId id="309" r:id="rId35"/>
    <p:sldId id="310" r:id="rId36"/>
    <p:sldId id="311" r:id="rId3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8DAB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60"/>
  </p:normalViewPr>
  <p:slideViewPr>
    <p:cSldViewPr>
      <p:cViewPr varScale="1">
        <p:scale>
          <a:sx n="73" d="100"/>
          <a:sy n="73" d="100"/>
        </p:scale>
        <p:origin x="-474" y="-96"/>
      </p:cViewPr>
      <p:guideLst>
        <p:guide orient="horz" pos="2160"/>
        <p:guide pos="2880"/>
      </p:guideLst>
    </p:cSldViewPr>
  </p:slideViewPr>
  <p:notesTextViewPr>
    <p:cViewPr>
      <p:scale>
        <a:sx n="1" d="1"/>
        <a:sy n="1" d="1"/>
      </p:scale>
      <p:origin x="0" y="0"/>
    </p:cViewPr>
  </p:notesTextViewPr>
  <p:sorterViewPr>
    <p:cViewPr>
      <p:scale>
        <a:sx n="66" d="100"/>
        <a:sy n="66" d="100"/>
      </p:scale>
      <p:origin x="0" y="13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0758EF-F360-4636-9EF9-9CAA60F51CB2}" type="datetimeFigureOut">
              <a:rPr lang="fr-FR" smtClean="0"/>
              <a:pPr/>
              <a:t>09/06/2018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F67C0D-73B9-46D1-B9B4-7AF704F07605}" type="slidenum">
              <a:rPr lang="fr-FR" smtClean="0"/>
              <a:pPr/>
              <a:t>‹N°›</a:t>
            </a:fld>
            <a:endParaRPr lang="fr-FR"/>
          </a:p>
        </p:txBody>
      </p:sp>
    </p:spTree>
    <p:extLst>
      <p:ext uri="{BB962C8B-B14F-4D97-AF65-F5344CB8AC3E}">
        <p14:creationId xmlns:p14="http://schemas.microsoft.com/office/powerpoint/2010/main" val="3042823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BF67C0D-73B9-46D1-B9B4-7AF704F07605}" type="slidenum">
              <a:rPr lang="fr-FR" smtClean="0"/>
              <a:pPr/>
              <a:t>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BF67C0D-73B9-46D1-B9B4-7AF704F07605}" type="slidenum">
              <a:rPr lang="fr-FR" smtClean="0"/>
              <a:pPr/>
              <a:t>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Modifiez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86C2823B-E2ED-4E1F-BED1-5A71169E1468}" type="datetimeFigureOut">
              <a:rPr lang="fr-FR" smtClean="0"/>
              <a:pPr/>
              <a:t>09/06/2018</a:t>
            </a:fld>
            <a:endParaRPr lang="fr-F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F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F5ABFE61-523E-4800-B47A-8B22491C57CF}"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6C2823B-E2ED-4E1F-BED1-5A71169E1468}" type="datetimeFigureOut">
              <a:rPr lang="fr-FR" smtClean="0"/>
              <a:pPr/>
              <a:t>09/06/2018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5ABFE61-523E-4800-B47A-8B22491C57C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6C2823B-E2ED-4E1F-BED1-5A71169E1468}" type="datetimeFigureOut">
              <a:rPr lang="fr-FR" smtClean="0"/>
              <a:pPr/>
              <a:t>09/06/2018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5ABFE61-523E-4800-B47A-8B22491C57CF}"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86C2823B-E2ED-4E1F-BED1-5A71169E1468}" type="datetimeFigureOut">
              <a:rPr lang="fr-FR" smtClean="0"/>
              <a:pPr/>
              <a:t>09/06/2018</a:t>
            </a:fld>
            <a:endParaRPr lang="fr-FR"/>
          </a:p>
        </p:txBody>
      </p:sp>
      <p:sp>
        <p:nvSpPr>
          <p:cNvPr id="9" name="Espace réservé du numéro de diapositive 8"/>
          <p:cNvSpPr>
            <a:spLocks noGrp="1"/>
          </p:cNvSpPr>
          <p:nvPr>
            <p:ph type="sldNum" sz="quarter" idx="15"/>
          </p:nvPr>
        </p:nvSpPr>
        <p:spPr/>
        <p:txBody>
          <a:bodyPr rtlCol="0"/>
          <a:lstStyle/>
          <a:p>
            <a:fld id="{F5ABFE61-523E-4800-B47A-8B22491C57CF}" type="slidenum">
              <a:rPr lang="fr-FR" smtClean="0"/>
              <a:pPr/>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86C2823B-E2ED-4E1F-BED1-5A71169E1468}" type="datetimeFigureOut">
              <a:rPr lang="fr-FR" smtClean="0"/>
              <a:pPr/>
              <a:t>09/06/2018</a:t>
            </a:fld>
            <a:endParaRPr lang="fr-F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F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F5ABFE61-523E-4800-B47A-8B22491C57CF}"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fld id="{86C2823B-E2ED-4E1F-BED1-5A71169E1468}" type="datetimeFigureOut">
              <a:rPr lang="fr-FR" smtClean="0"/>
              <a:pPr/>
              <a:t>09/06/2018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5ABFE61-523E-4800-B47A-8B22491C57CF}" type="slidenum">
              <a:rPr lang="fr-FR" smtClean="0"/>
              <a:pPr/>
              <a:t>‹N°›</a:t>
            </a:fld>
            <a:endParaRPr lang="fr-FR"/>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Modifiez le style du titre</a:t>
            </a:r>
            <a:endParaRPr kumimoji="0" lang="en-US"/>
          </a:p>
        </p:txBody>
      </p:sp>
      <p:sp>
        <p:nvSpPr>
          <p:cNvPr id="7" name="Espace réservé de la date 6"/>
          <p:cNvSpPr>
            <a:spLocks noGrp="1"/>
          </p:cNvSpPr>
          <p:nvPr>
            <p:ph type="dt" sz="half" idx="10"/>
          </p:nvPr>
        </p:nvSpPr>
        <p:spPr/>
        <p:txBody>
          <a:bodyPr/>
          <a:lstStyle/>
          <a:p>
            <a:fld id="{86C2823B-E2ED-4E1F-BED1-5A71169E1468}" type="datetimeFigureOut">
              <a:rPr lang="fr-FR" smtClean="0"/>
              <a:pPr/>
              <a:t>09/06/2018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5ABFE61-523E-4800-B47A-8B22491C57CF}" type="slidenum">
              <a:rPr lang="fr-FR" smtClean="0"/>
              <a:pPr/>
              <a:t>‹N°›</a:t>
            </a:fld>
            <a:endParaRPr lang="fr-FR"/>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6" name="Espace réservé de la date 5"/>
          <p:cNvSpPr>
            <a:spLocks noGrp="1"/>
          </p:cNvSpPr>
          <p:nvPr>
            <p:ph type="dt" sz="half" idx="10"/>
          </p:nvPr>
        </p:nvSpPr>
        <p:spPr/>
        <p:txBody>
          <a:bodyPr rtlCol="0"/>
          <a:lstStyle/>
          <a:p>
            <a:fld id="{86C2823B-E2ED-4E1F-BED1-5A71169E1468}" type="datetimeFigureOut">
              <a:rPr lang="fr-FR" smtClean="0"/>
              <a:pPr/>
              <a:t>09/06/2018</a:t>
            </a:fld>
            <a:endParaRPr lang="fr-FR"/>
          </a:p>
        </p:txBody>
      </p:sp>
      <p:sp>
        <p:nvSpPr>
          <p:cNvPr id="7" name="Espace réservé du numéro de diapositive 6"/>
          <p:cNvSpPr>
            <a:spLocks noGrp="1"/>
          </p:cNvSpPr>
          <p:nvPr>
            <p:ph type="sldNum" sz="quarter" idx="11"/>
          </p:nvPr>
        </p:nvSpPr>
        <p:spPr/>
        <p:txBody>
          <a:bodyPr rtlCol="0"/>
          <a:lstStyle/>
          <a:p>
            <a:fld id="{F5ABFE61-523E-4800-B47A-8B22491C57CF}" type="slidenum">
              <a:rPr lang="fr-FR" smtClean="0"/>
              <a:pPr/>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6C2823B-E2ED-4E1F-BED1-5A71169E1468}" type="datetimeFigureOut">
              <a:rPr lang="fr-FR" smtClean="0"/>
              <a:pPr/>
              <a:t>09/06/2018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5ABFE61-523E-4800-B47A-8B22491C57C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86C2823B-E2ED-4E1F-BED1-5A71169E1468}" type="datetimeFigureOut">
              <a:rPr lang="fr-FR" smtClean="0"/>
              <a:pPr/>
              <a:t>09/06/2018</a:t>
            </a:fld>
            <a:endParaRPr lang="fr-FR"/>
          </a:p>
        </p:txBody>
      </p:sp>
      <p:sp>
        <p:nvSpPr>
          <p:cNvPr id="22" name="Espace réservé du numéro de diapositive 21"/>
          <p:cNvSpPr>
            <a:spLocks noGrp="1"/>
          </p:cNvSpPr>
          <p:nvPr>
            <p:ph type="sldNum" sz="quarter" idx="15"/>
          </p:nvPr>
        </p:nvSpPr>
        <p:spPr/>
        <p:txBody>
          <a:bodyPr rtlCol="0"/>
          <a:lstStyle/>
          <a:p>
            <a:fld id="{F5ABFE61-523E-4800-B47A-8B22491C57CF}" type="slidenum">
              <a:rPr lang="fr-FR" smtClean="0"/>
              <a:pPr/>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86C2823B-E2ED-4E1F-BED1-5A71169E1468}" type="datetimeFigureOut">
              <a:rPr lang="fr-FR" smtClean="0"/>
              <a:pPr/>
              <a:t>09/06/2018</a:t>
            </a:fld>
            <a:endParaRPr lang="fr-FR"/>
          </a:p>
        </p:txBody>
      </p:sp>
      <p:sp>
        <p:nvSpPr>
          <p:cNvPr id="18" name="Espace réservé du numéro de diapositive 17"/>
          <p:cNvSpPr>
            <a:spLocks noGrp="1"/>
          </p:cNvSpPr>
          <p:nvPr>
            <p:ph type="sldNum" sz="quarter" idx="11"/>
          </p:nvPr>
        </p:nvSpPr>
        <p:spPr/>
        <p:txBody>
          <a:bodyPr rtlCol="0"/>
          <a:lstStyle/>
          <a:p>
            <a:fld id="{F5ABFE61-523E-4800-B47A-8B22491C57CF}" type="slidenum">
              <a:rPr lang="fr-FR" smtClean="0"/>
              <a:pPr/>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6C2823B-E2ED-4E1F-BED1-5A71169E1468}" type="datetimeFigureOut">
              <a:rPr lang="fr-FR" smtClean="0"/>
              <a:pPr/>
              <a:t>09/06/2018</a:t>
            </a:fld>
            <a:endParaRPr lang="fr-F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5ABFE61-523E-4800-B47A-8B22491C57CF}"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intranet-gei.insa-toulouse.fr:8181/Enseignements/SFO/Polycopie/index.html?part=lsi"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intranet-gei.insa-toulouse.fr:8181/Enseignements/SFO/Polycopie/index.html?part=wsi" TargetMode="External"/><Relationship Id="rId2" Type="http://schemas.openxmlformats.org/officeDocument/2006/relationships/hyperlink" Target="http://intranet-gei.insa-toulouse.fr:8181/Enseignements/SFO/Polycopie/index.html?part=vlsi"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cours-informatique-gratuit.fr/dictionnaire/processeur/"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cours-informatique-gratuit.fr/dictionnaire/processeur/" TargetMode="External"/><Relationship Id="rId2" Type="http://schemas.openxmlformats.org/officeDocument/2006/relationships/hyperlink" Target="https://cours-informatique-gratuit.fr/dictionnaire/carte-mere/"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hyperlink" Target="https://cours-informatique-gratuit.fr/dictionnaire/processeur/" TargetMode="External"/><Relationship Id="rId2" Type="http://schemas.openxmlformats.org/officeDocument/2006/relationships/hyperlink" Target="https://cours-informatique-gratuit.fr/dictionnaire/carte-mere/"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commentcamarche.net/contents/pc/#chipset" TargetMode="External"/><Relationship Id="rId2" Type="http://schemas.openxmlformats.org/officeDocument/2006/relationships/hyperlink" Target="http://www.commentcamarche.net/contents/pc/ata-ide.php3" TargetMode="External"/><Relationship Id="rId1" Type="http://schemas.openxmlformats.org/officeDocument/2006/relationships/slideLayout" Target="../slideLayouts/slideLayout7.xml"/><Relationship Id="rId5" Type="http://schemas.openxmlformats.org/officeDocument/2006/relationships/hyperlink" Target="http://www.commentcamarche.net/contents/728-bios" TargetMode="External"/><Relationship Id="rId4" Type="http://schemas.openxmlformats.org/officeDocument/2006/relationships/hyperlink" Target="http://www.commentcamarche.net/contents/pc/#CMO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tatic.commentcamarche.net/www.commentcamarche.net/faq/images/NQk5Znt0jJ47tjLY.png"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commentcamarche.net/contents/773-usb" TargetMode="External"/><Relationship Id="rId2" Type="http://schemas.openxmlformats.org/officeDocument/2006/relationships/hyperlink" Target="http://www.commentcamarche.net/contents/770-port-serie-et-port-parallele" TargetMode="External"/><Relationship Id="rId1" Type="http://schemas.openxmlformats.org/officeDocument/2006/relationships/slideLayout" Target="../slideLayouts/slideLayout7.xml"/><Relationship Id="rId6" Type="http://schemas.openxmlformats.org/officeDocument/2006/relationships/hyperlink" Target="http://www.commentcamarche.net/contents/contents/734-carte-son" TargetMode="External"/><Relationship Id="rId5" Type="http://schemas.openxmlformats.org/officeDocument/2006/relationships/hyperlink" Target="http://www.commentcamarche.net/contents/contents/731-carte-graphique" TargetMode="External"/><Relationship Id="rId4" Type="http://schemas.openxmlformats.org/officeDocument/2006/relationships/hyperlink" Target="http://www.commentcamarche.net/contents/733-carte-reseau"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fr.wikipedia.org/wiki/1_(nombre)" TargetMode="External"/><Relationship Id="rId3" Type="http://schemas.openxmlformats.org/officeDocument/2006/relationships/hyperlink" Target="https://fr.wikipedia.org/wiki/Syst%C3%A8me_de_num%C3%A9ration" TargetMode="External"/><Relationship Id="rId7" Type="http://schemas.openxmlformats.org/officeDocument/2006/relationships/hyperlink" Target="https://fr.wikipedia.org/wiki/0_(chiffre)"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fr.wikipedia.org/wiki/Bit" TargetMode="External"/><Relationship Id="rId5" Type="http://schemas.openxmlformats.org/officeDocument/2006/relationships/hyperlink" Target="https://fr.wikipedia.org/wiki/2_(nombre)" TargetMode="External"/><Relationship Id="rId10" Type="http://schemas.openxmlformats.org/officeDocument/2006/relationships/image" Target="../media/image4.png"/><Relationship Id="rId4" Type="http://schemas.openxmlformats.org/officeDocument/2006/relationships/hyperlink" Target="https://fr.wikipedia.org/wiki/Base_(arithm%C3%A9tique)" TargetMode="Externa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intranet-gei.insa-toulouse.fr:8181/Enseignements/SFO/Polycopie/index.html?part=elLogique"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intranet-gei.insa-toulouse.fr:8181/Enseignements/SFO/Polycopie/index.html?part=msi" TargetMode="External"/><Relationship Id="rId2" Type="http://schemas.openxmlformats.org/officeDocument/2006/relationships/hyperlink" Target="http://intranet-gei.insa-toulouse.fr:8181/Enseignements/SFO/Polycopie/index.html?part=ssi"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 y="5085184"/>
            <a:ext cx="4572001" cy="1772817"/>
          </a:xfrm>
          <a:prstGeom prst="rect">
            <a:avLst/>
          </a:prstGeom>
          <a:gradFill>
            <a:gsLst>
              <a:gs pos="2000">
                <a:schemeClr val="bg1">
                  <a:lumMod val="75000"/>
                </a:schemeClr>
              </a:gs>
              <a:gs pos="39000">
                <a:srgbClr val="FAFAFA"/>
              </a:gs>
              <a:gs pos="62000">
                <a:schemeClr val="bg1"/>
              </a:gs>
              <a:gs pos="30000">
                <a:schemeClr val="accent3">
                  <a:lumMod val="75000"/>
                  <a:alpha val="23000"/>
                </a:schemeClr>
              </a:gs>
              <a:gs pos="50000">
                <a:schemeClr val="bg1"/>
              </a:gs>
            </a:gsLst>
            <a:lin ang="15000000" scaled="0"/>
          </a:gra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lang="fr-FR" sz="1400" dirty="0" smtClean="0"/>
              <a:t>Site web: http://wwwraoukientega.eklablog.com.</a:t>
            </a:r>
          </a:p>
          <a:p>
            <a:pPr algn="just" fontAlgn="base">
              <a:spcBef>
                <a:spcPct val="0"/>
              </a:spcBef>
              <a:spcAft>
                <a:spcPts val="1000"/>
              </a:spcAft>
            </a:pPr>
            <a:r>
              <a:rPr lang="fr-FR" dirty="0"/>
              <a:t>Email:raoulkientegua@gmail.com</a:t>
            </a:r>
          </a:p>
          <a:p>
            <a:pPr marL="0" marR="0" lvl="0" indent="0" algn="just" defTabSz="914400" rtl="0" eaLnBrk="1" fontAlgn="base" latinLnBrk="0" hangingPunct="1">
              <a:lnSpc>
                <a:spcPct val="100000"/>
              </a:lnSpc>
              <a:spcBef>
                <a:spcPct val="0"/>
              </a:spcBef>
              <a:spcAft>
                <a:spcPts val="1000"/>
              </a:spcAft>
              <a:buClrTx/>
              <a:buSzTx/>
              <a:buFontTx/>
              <a:buNone/>
              <a:tabLst/>
            </a:pPr>
            <a:endParaRPr lang="fr-FR" b="1" dirty="0" smtClean="0"/>
          </a:p>
          <a:p>
            <a:pPr marL="0" marR="0" lvl="0" indent="0" algn="just" defTabSz="914400" rtl="0" eaLnBrk="1" fontAlgn="base" latinLnBrk="0" hangingPunct="1">
              <a:lnSpc>
                <a:spcPct val="100000"/>
              </a:lnSpc>
              <a:spcBef>
                <a:spcPct val="0"/>
              </a:spcBef>
              <a:spcAft>
                <a:spcPts val="1000"/>
              </a:spcAft>
              <a:buClrTx/>
              <a:buSzTx/>
              <a:buFontTx/>
              <a:buNone/>
              <a:tabLst/>
            </a:pPr>
            <a:endParaRPr lang="fr-FR" b="1" dirty="0" smtClean="0"/>
          </a:p>
          <a:p>
            <a:pPr marL="0" marR="0" lvl="0" indent="0" algn="just" defTabSz="914400" rtl="0" eaLnBrk="1" fontAlgn="base" latinLnBrk="0" hangingPunct="1">
              <a:lnSpc>
                <a:spcPct val="100000"/>
              </a:lnSpc>
              <a:spcBef>
                <a:spcPct val="0"/>
              </a:spcBef>
              <a:spcAft>
                <a:spcPts val="1000"/>
              </a:spcAft>
              <a:buClrTx/>
              <a:buSzTx/>
              <a:buFontTx/>
              <a:buNone/>
              <a:tabLst/>
            </a:pPr>
            <a:r>
              <a:rPr lang="fr-FR" b="1" u="sng" dirty="0" smtClean="0"/>
              <a:t> </a:t>
            </a:r>
            <a:endParaRPr lang="fr-FR" b="1" u="sng" dirty="0"/>
          </a:p>
        </p:txBody>
      </p:sp>
      <p:sp>
        <p:nvSpPr>
          <p:cNvPr id="2" name="Rectangle 1"/>
          <p:cNvSpPr/>
          <p:nvPr/>
        </p:nvSpPr>
        <p:spPr>
          <a:xfrm flipH="1">
            <a:off x="9108504" y="-19954"/>
            <a:ext cx="45719" cy="6877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8122096" y="22434"/>
            <a:ext cx="914400" cy="6862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Étiquette 5"/>
          <p:cNvSpPr/>
          <p:nvPr/>
        </p:nvSpPr>
        <p:spPr>
          <a:xfrm>
            <a:off x="467545" y="1917922"/>
            <a:ext cx="8208912" cy="1871118"/>
          </a:xfrm>
          <a:prstGeom prst="plaque">
            <a:avLst/>
          </a:prstGeom>
          <a:gradFill>
            <a:gsLst>
              <a:gs pos="0">
                <a:srgbClr val="03D4A8"/>
              </a:gs>
              <a:gs pos="25000">
                <a:srgbClr val="21D6E0"/>
              </a:gs>
              <a:gs pos="75000">
                <a:srgbClr val="0087E6"/>
              </a:gs>
              <a:gs pos="100000">
                <a:srgbClr val="005CBF"/>
              </a:gs>
            </a:gsLst>
            <a:lin ang="9600000" scaled="0"/>
          </a:gradFill>
          <a:ln w="50800" cmpd="dbl">
            <a:solidFill>
              <a:schemeClr val="accent1">
                <a:lumMod val="20000"/>
                <a:lumOff val="80000"/>
                <a:alpha val="50000"/>
              </a:schemeClr>
            </a:solidFill>
          </a:ln>
          <a:scene3d>
            <a:camera prst="orthographicFront"/>
            <a:lightRig rig="soft" dir="t"/>
          </a:scene3d>
          <a:sp3d extrusionH="215900" prstMaterial="dkEdge">
            <a:bevelT w="184150" h="44450"/>
            <a:bevelB w="82550" h="2032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rgbClr val="C00000"/>
                </a:solidFill>
              </a:rPr>
              <a:t>ARCHITECTURE DES ORDINATEURS</a:t>
            </a:r>
            <a:endParaRPr lang="fr-FR" sz="3200" b="1" dirty="0">
              <a:solidFill>
                <a:srgbClr val="C00000"/>
              </a:solidFill>
            </a:endParaRPr>
          </a:p>
        </p:txBody>
      </p:sp>
      <p:sp>
        <p:nvSpPr>
          <p:cNvPr id="7" name="Étiquette 6"/>
          <p:cNvSpPr/>
          <p:nvPr/>
        </p:nvSpPr>
        <p:spPr>
          <a:xfrm>
            <a:off x="3635896" y="1572390"/>
            <a:ext cx="1656184" cy="407158"/>
          </a:xfrm>
          <a:prstGeom prst="plaque">
            <a:avLst/>
          </a:prstGeom>
          <a:gradFill>
            <a:gsLst>
              <a:gs pos="51000">
                <a:schemeClr val="bg1"/>
              </a:gs>
              <a:gs pos="83000">
                <a:srgbClr val="FF0000">
                  <a:lumMod val="0"/>
                  <a:lumOff val="100000"/>
                </a:srgbClr>
              </a:gs>
              <a:gs pos="71000">
                <a:schemeClr val="bg1"/>
              </a:gs>
              <a:gs pos="15000">
                <a:schemeClr val="accent1">
                  <a:lumMod val="5000"/>
                  <a:lumOff val="95000"/>
                </a:schemeClr>
              </a:gs>
              <a:gs pos="100000">
                <a:srgbClr val="0070C0">
                  <a:lumMod val="97000"/>
                  <a:alpha val="74000"/>
                </a:srgbClr>
              </a:gs>
              <a:gs pos="0">
                <a:schemeClr val="bg1">
                  <a:lumMod val="75000"/>
                </a:schemeClr>
              </a:gs>
            </a:gsLst>
            <a:lin ang="9600000" scaled="0"/>
          </a:gradFill>
          <a:ln w="50800" cmpd="dbl">
            <a:solidFill>
              <a:schemeClr val="accent1">
                <a:lumMod val="20000"/>
                <a:lumOff val="80000"/>
                <a:alpha val="50000"/>
              </a:schemeClr>
            </a:solidFill>
          </a:ln>
          <a:scene3d>
            <a:camera prst="orthographicFront"/>
            <a:lightRig rig="soft" dir="t"/>
          </a:scene3d>
          <a:sp3d extrusionH="215900" prstMaterial="dkEdge">
            <a:bevelT w="184150" h="44450"/>
            <a:bevelB w="82550" h="2032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3707904" y="1528336"/>
            <a:ext cx="1728192" cy="523220"/>
          </a:xfrm>
          <a:prstGeom prst="rect">
            <a:avLst/>
          </a:prstGeom>
          <a:noFill/>
        </p:spPr>
        <p:txBody>
          <a:bodyPr wrap="square" rtlCol="0">
            <a:spAutoFit/>
          </a:bodyPr>
          <a:lstStyle/>
          <a:p>
            <a:r>
              <a:rPr lang="fr-FR" sz="2800" b="1" dirty="0" smtClean="0">
                <a:latin typeface="Cambria" pitchFamily="18" charset="0"/>
              </a:rPr>
              <a:t>module :</a:t>
            </a:r>
            <a:endParaRPr lang="fr-FR" sz="2800" dirty="0">
              <a:latin typeface="Cambria" pitchFamily="18" charset="0"/>
            </a:endParaRPr>
          </a:p>
        </p:txBody>
      </p:sp>
      <p:cxnSp>
        <p:nvCxnSpPr>
          <p:cNvPr id="10" name="Connecteur droit 9"/>
          <p:cNvCxnSpPr/>
          <p:nvPr/>
        </p:nvCxnSpPr>
        <p:spPr>
          <a:xfrm flipH="1">
            <a:off x="9036496" y="-19954"/>
            <a:ext cx="22859" cy="68679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Box 3"/>
          <p:cNvSpPr txBox="1">
            <a:spLocks noChangeArrowheads="1"/>
          </p:cNvSpPr>
          <p:nvPr/>
        </p:nvSpPr>
        <p:spPr bwMode="auto">
          <a:xfrm>
            <a:off x="2178433" y="3861048"/>
            <a:ext cx="4608512" cy="7646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400" b="0" i="0" u="sng" strike="noStrike" cap="none" normalizeH="0" baseline="0" dirty="0" smtClean="0">
                <a:ln>
                  <a:noFill/>
                </a:ln>
                <a:solidFill>
                  <a:schemeClr val="tx1"/>
                </a:solidFill>
                <a:effectLst/>
                <a:latin typeface="Lucida Fax" pitchFamily="18" charset="0"/>
                <a:cs typeface="Arial" pitchFamily="34" charset="0"/>
              </a:rPr>
              <a:t>Présenté par: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all" normalizeH="0" baseline="0" dirty="0" smtClean="0">
                <a:ln>
                  <a:noFill/>
                </a:ln>
                <a:solidFill>
                  <a:schemeClr val="tx1"/>
                </a:solidFill>
                <a:effectLst/>
                <a:latin typeface="Lucida Fax" pitchFamily="18" charset="0"/>
                <a:cs typeface="Arial" pitchFamily="34" charset="0"/>
              </a:rPr>
              <a:t>M.KIENTEGA</a:t>
            </a:r>
            <a:r>
              <a:rPr kumimoji="0" lang="fr-FR" sz="2400" b="1" i="0" u="none" strike="noStrike" cap="all" normalizeH="0" dirty="0" smtClean="0">
                <a:ln>
                  <a:noFill/>
                </a:ln>
                <a:solidFill>
                  <a:schemeClr val="tx1"/>
                </a:solidFill>
                <a:effectLst/>
                <a:latin typeface="Lucida Fax" pitchFamily="18" charset="0"/>
                <a:cs typeface="Arial" pitchFamily="34" charset="0"/>
              </a:rPr>
              <a:t> RAOUL</a:t>
            </a:r>
            <a:endParaRPr kumimoji="0" lang="fr-FR" sz="2400" b="0" i="0" u="none" strike="noStrike" cap="none" normalizeH="0" baseline="0" dirty="0" smtClean="0">
              <a:ln>
                <a:noFill/>
              </a:ln>
              <a:solidFill>
                <a:schemeClr val="tx1"/>
              </a:solidFill>
              <a:effectLst/>
              <a:latin typeface="Lucida Fax"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ZoneTexte 11"/>
          <p:cNvSpPr txBox="1"/>
          <p:nvPr/>
        </p:nvSpPr>
        <p:spPr>
          <a:xfrm>
            <a:off x="755576" y="4581128"/>
            <a:ext cx="7416824" cy="338554"/>
          </a:xfrm>
          <a:prstGeom prst="rect">
            <a:avLst/>
          </a:prstGeom>
          <a:noFill/>
        </p:spPr>
        <p:txBody>
          <a:bodyPr wrap="square" rtlCol="0">
            <a:spAutoFit/>
          </a:bodyPr>
          <a:lstStyle/>
          <a:p>
            <a:r>
              <a:rPr lang="fr-FR" sz="1600" dirty="0" smtClean="0"/>
              <a:t>                                        Doctorant en informatique</a:t>
            </a:r>
            <a:endParaRPr lang="fr-FR" sz="1600" dirty="0"/>
          </a:p>
        </p:txBody>
      </p:sp>
      <p:sp>
        <p:nvSpPr>
          <p:cNvPr id="13" name="Rectangle 4"/>
          <p:cNvSpPr>
            <a:spLocks noChangeArrowheads="1"/>
          </p:cNvSpPr>
          <p:nvPr/>
        </p:nvSpPr>
        <p:spPr bwMode="auto">
          <a:xfrm>
            <a:off x="4903339" y="5075207"/>
            <a:ext cx="4211960" cy="1772816"/>
          </a:xfrm>
          <a:prstGeom prst="rect">
            <a:avLst/>
          </a:prstGeom>
          <a:gradFill>
            <a:gsLst>
              <a:gs pos="2000">
                <a:schemeClr val="accent1"/>
              </a:gs>
              <a:gs pos="50000">
                <a:schemeClr val="bg1"/>
              </a:gs>
              <a:gs pos="35825">
                <a:srgbClr val="FDFEFF"/>
              </a:gs>
              <a:gs pos="19000">
                <a:srgbClr val="FE9B9C">
                  <a:alpha val="28000"/>
                </a:srgbClr>
              </a:gs>
              <a:gs pos="100000">
                <a:schemeClr val="bg2">
                  <a:lumMod val="16000"/>
                  <a:lumOff val="84000"/>
                </a:schemeClr>
              </a:gs>
            </a:gsLst>
            <a:lin ang="19200000" scaled="0"/>
          </a:gradFill>
          <a:ln>
            <a:no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fr-FR" dirty="0" smtClean="0"/>
              <a:t>Année académique 2017-2018</a:t>
            </a:r>
            <a:endParaRPr lang="fr-F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485" y="278876"/>
            <a:ext cx="141922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0377" y="213886"/>
            <a:ext cx="141922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7411563"/>
      </p:ext>
    </p:extLst>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1250"/>
                                        <p:tgtEl>
                                          <p:spTgt spid="14"/>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strips(downRight)">
                                      <p:cBhvr>
                                        <p:cTn id="10" dur="1250"/>
                                        <p:tgtEl>
                                          <p:spTgt spid="13"/>
                                        </p:tgtEl>
                                      </p:cBhvr>
                                    </p:animEffect>
                                  </p:childTnLst>
                                </p:cTn>
                              </p:par>
                            </p:childTnLst>
                          </p:cTn>
                        </p:par>
                        <p:par>
                          <p:cTn id="11" fill="hold">
                            <p:stCondLst>
                              <p:cond delay="1250"/>
                            </p:stCondLst>
                            <p:childTnLst>
                              <p:par>
                                <p:cTn id="12" presetID="16" presetClass="entr" presetSubtype="21"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750"/>
                                        <p:tgtEl>
                                          <p:spTgt spid="1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2" grpId="0"/>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79712" y="188640"/>
            <a:ext cx="4549715" cy="369332"/>
          </a:xfrm>
          <a:prstGeom prst="rect">
            <a:avLst/>
          </a:prstGeom>
        </p:spPr>
        <p:txBody>
          <a:bodyPr wrap="square">
            <a:spAutoFit/>
          </a:bodyPr>
          <a:lstStyle/>
          <a:p>
            <a:pPr marL="285750" indent="-285750">
              <a:buFont typeface="Wingdings" pitchFamily="2" charset="2"/>
              <a:buChar char="ü"/>
            </a:pPr>
            <a:r>
              <a:rPr lang="fr-FR" dirty="0" smtClean="0"/>
              <a:t>Quatrième </a:t>
            </a:r>
            <a:r>
              <a:rPr lang="fr-FR" dirty="0"/>
              <a:t>génération: 1978-1985</a:t>
            </a:r>
          </a:p>
        </p:txBody>
      </p:sp>
      <p:sp>
        <p:nvSpPr>
          <p:cNvPr id="6" name="Rectangle 5"/>
          <p:cNvSpPr/>
          <p:nvPr/>
        </p:nvSpPr>
        <p:spPr>
          <a:xfrm>
            <a:off x="1043608" y="612845"/>
            <a:ext cx="7056784" cy="3693319"/>
          </a:xfrm>
          <a:prstGeom prst="rect">
            <a:avLst/>
          </a:prstGeom>
        </p:spPr>
        <p:txBody>
          <a:bodyPr wrap="square">
            <a:spAutoFit/>
          </a:bodyPr>
          <a:lstStyle/>
          <a:p>
            <a:r>
              <a:rPr lang="fr-FR" dirty="0"/>
              <a:t>Cette génération est caractérisée principalement par la notion de réseaux de machines. </a:t>
            </a:r>
          </a:p>
          <a:p>
            <a:r>
              <a:rPr lang="fr-FR" dirty="0"/>
              <a:t>Au niveau technologique, l'utilisation de circuits </a:t>
            </a:r>
            <a:r>
              <a:rPr lang="fr-FR" u="sng" dirty="0">
                <a:hlinkClick r:id="rId2"/>
              </a:rPr>
              <a:t>LSI</a:t>
            </a:r>
            <a:r>
              <a:rPr lang="fr-FR" dirty="0"/>
              <a:t> (Large </a:t>
            </a:r>
            <a:r>
              <a:rPr lang="fr-FR" dirty="0" err="1"/>
              <a:t>Scale</a:t>
            </a:r>
            <a:r>
              <a:rPr lang="fr-FR" dirty="0"/>
              <a:t> </a:t>
            </a:r>
            <a:r>
              <a:rPr lang="fr-FR" dirty="0" err="1"/>
              <a:t>Integration</a:t>
            </a:r>
            <a:r>
              <a:rPr lang="fr-FR" dirty="0"/>
              <a:t>) contenant plusieurs centaines d'éléments logiques, permet d'augmenter, encore d'un ordre de grandeur, le nombre de composants logiques élémentaires (</a:t>
            </a:r>
            <a:r>
              <a:rPr lang="fr-FR" dirty="0" smtClean="0"/>
              <a:t>10</a:t>
            </a:r>
            <a:r>
              <a:rPr lang="fr-FR" baseline="30000" dirty="0"/>
              <a:t>6</a:t>
            </a:r>
            <a:r>
              <a:rPr lang="fr-FR" dirty="0" smtClean="0"/>
              <a:t>). </a:t>
            </a:r>
            <a:endParaRPr lang="fr-FR" dirty="0"/>
          </a:p>
          <a:p>
            <a:r>
              <a:rPr lang="fr-FR" dirty="0"/>
              <a:t>Face à la stagnation de la sémantique des jeux d'instructions et à la complexité grandissante des langages de programmation qui entraine une forte augmentation de la complexité des compilateurs, l'époque charnière entre la troisième et la quatrième génération voit l'apparition d'un nouveau concept architectural : les machines langages ou multi-langages (Symbol, Burroughs B1700, Intel IAPX 432). </a:t>
            </a:r>
          </a:p>
        </p:txBody>
      </p:sp>
    </p:spTree>
    <p:extLst>
      <p:ext uri="{BB962C8B-B14F-4D97-AF65-F5344CB8AC3E}">
        <p14:creationId xmlns:p14="http://schemas.microsoft.com/office/powerpoint/2010/main" val="28545446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3728" y="0"/>
            <a:ext cx="6696744" cy="836712"/>
          </a:xfrm>
          <a:prstGeom prst="rect">
            <a:avLst/>
          </a:prstGeom>
          <a:gradFill>
            <a:gsLst>
              <a:gs pos="69000">
                <a:srgbClr val="FF0000">
                  <a:alpha val="7000"/>
                </a:srgbClr>
              </a:gs>
              <a:gs pos="44000">
                <a:schemeClr val="bg1"/>
              </a:gs>
              <a:gs pos="1000">
                <a:schemeClr val="accent1">
                  <a:tint val="66000"/>
                  <a:satMod val="160000"/>
                  <a:lumMod val="75000"/>
                  <a:lumOff val="25000"/>
                </a:schemeClr>
              </a:gs>
              <a:gs pos="97000">
                <a:srgbClr val="9AB5F0"/>
              </a:gs>
              <a:gs pos="63000">
                <a:srgbClr val="FFFFFF"/>
              </a:gs>
            </a:gsLst>
            <a:lin ang="15000000" scaled="0"/>
          </a:gradFill>
          <a:scene3d>
            <a:camera prst="orthographicFront"/>
            <a:lightRig rig="threePt" dir="t"/>
          </a:scene3d>
          <a:sp3d>
            <a:bevelT w="165100" h="95250"/>
            <a:bevelB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cap="all" dirty="0" smtClean="0">
                <a:solidFill>
                  <a:srgbClr val="FF0000"/>
                </a:solidFill>
              </a:rPr>
              <a:t>  </a:t>
            </a:r>
            <a:endParaRPr lang="fr-FR" sz="3200" b="1" cap="all" dirty="0">
              <a:solidFill>
                <a:srgbClr val="FF0000"/>
              </a:solidFill>
            </a:endParaRPr>
          </a:p>
        </p:txBody>
      </p:sp>
      <p:sp>
        <p:nvSpPr>
          <p:cNvPr id="4" name="Rectangle 3"/>
          <p:cNvSpPr/>
          <p:nvPr/>
        </p:nvSpPr>
        <p:spPr>
          <a:xfrm>
            <a:off x="0" y="0"/>
            <a:ext cx="2123728" cy="6858000"/>
          </a:xfrm>
          <a:prstGeom prst="rect">
            <a:avLst/>
          </a:prstGeom>
          <a:gradFill>
            <a:gsLst>
              <a:gs pos="54000">
                <a:srgbClr val="FF0000">
                  <a:alpha val="7000"/>
                </a:srgbClr>
              </a:gs>
              <a:gs pos="47000">
                <a:schemeClr val="bg1"/>
              </a:gs>
              <a:gs pos="100000">
                <a:srgbClr val="8DABEF">
                  <a:lumMod val="95000"/>
                </a:srgbClr>
              </a:gs>
              <a:gs pos="52000">
                <a:srgbClr val="FFFFFF"/>
              </a:gs>
              <a:gs pos="20000">
                <a:schemeClr val="bg1">
                  <a:lumMod val="85000"/>
                </a:schemeClr>
              </a:gs>
              <a:gs pos="2000">
                <a:schemeClr val="bg1">
                  <a:lumMod val="75000"/>
                </a:schemeClr>
              </a:gs>
            </a:gsLst>
            <a:lin ang="13800000" scaled="0"/>
          </a:gradFill>
          <a:scene3d>
            <a:camera prst="orthographicFront"/>
            <a:lightRig rig="threePt" dir="t"/>
          </a:scene3d>
          <a:sp3d extrusionH="393700">
            <a:bevelT w="203200"/>
            <a:bevelB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endParaRPr>
          </a:p>
        </p:txBody>
      </p:sp>
      <p:sp>
        <p:nvSpPr>
          <p:cNvPr id="2" name="Rectangle 1"/>
          <p:cNvSpPr/>
          <p:nvPr/>
        </p:nvSpPr>
        <p:spPr>
          <a:xfrm>
            <a:off x="2555776" y="1052736"/>
            <a:ext cx="5364088" cy="4832092"/>
          </a:xfrm>
          <a:prstGeom prst="rect">
            <a:avLst/>
          </a:prstGeom>
        </p:spPr>
        <p:txBody>
          <a:bodyPr wrap="square">
            <a:spAutoFit/>
          </a:bodyPr>
          <a:lstStyle/>
          <a:p>
            <a:pPr marL="171450" indent="-171450">
              <a:buFont typeface="Wingdings" pitchFamily="2" charset="2"/>
              <a:buChar char="ü"/>
            </a:pPr>
            <a:r>
              <a:rPr lang="fr-FR" sz="2000" dirty="0"/>
              <a:t>Cinquième génération: 1985-</a:t>
            </a:r>
            <a:r>
              <a:rPr lang="fr-FR" sz="1200" dirty="0"/>
              <a:t>...</a:t>
            </a:r>
          </a:p>
          <a:p>
            <a:r>
              <a:rPr lang="fr-FR" dirty="0"/>
              <a:t>La dernière génération (pour l'instant), c'est celle des systèmes distribués interactifs. Ce fut en son début, la génération de machines langages dédiées à l'intelligence artificielle. </a:t>
            </a:r>
          </a:p>
          <a:p>
            <a:r>
              <a:rPr lang="fr-FR" dirty="0"/>
              <a:t>Niveau technologique, les progrès sont immenses, par rapport aux premières générations. On parle de niveau d'intégration </a:t>
            </a:r>
            <a:r>
              <a:rPr lang="fr-FR" dirty="0">
                <a:hlinkClick r:id="rId2"/>
              </a:rPr>
              <a:t>VLSI</a:t>
            </a:r>
            <a:r>
              <a:rPr lang="fr-FR" dirty="0"/>
              <a:t> (</a:t>
            </a:r>
            <a:r>
              <a:rPr lang="fr-FR" dirty="0" err="1"/>
              <a:t>Very</a:t>
            </a:r>
            <a:r>
              <a:rPr lang="fr-FR" dirty="0"/>
              <a:t> Large </a:t>
            </a:r>
            <a:r>
              <a:rPr lang="fr-FR" dirty="0" err="1"/>
              <a:t>Scale</a:t>
            </a:r>
            <a:r>
              <a:rPr lang="fr-FR" dirty="0"/>
              <a:t> </a:t>
            </a:r>
            <a:r>
              <a:rPr lang="fr-FR" dirty="0" err="1"/>
              <a:t>Integration</a:t>
            </a:r>
            <a:r>
              <a:rPr lang="fr-FR" dirty="0"/>
              <a:t>) voire même de </a:t>
            </a:r>
            <a:r>
              <a:rPr lang="fr-FR" dirty="0">
                <a:hlinkClick r:id="rId3"/>
              </a:rPr>
              <a:t>WSI</a:t>
            </a:r>
            <a:r>
              <a:rPr lang="fr-FR" dirty="0"/>
              <a:t> (Wafer </a:t>
            </a:r>
            <a:r>
              <a:rPr lang="fr-FR" dirty="0" err="1"/>
              <a:t>Scale</a:t>
            </a:r>
            <a:r>
              <a:rPr lang="fr-FR" dirty="0"/>
              <a:t> </a:t>
            </a:r>
            <a:r>
              <a:rPr lang="fr-FR" dirty="0" err="1"/>
              <a:t>Integration</a:t>
            </a:r>
            <a:r>
              <a:rPr lang="fr-FR" dirty="0"/>
              <a:t>), ce qui a permis d'augmenter de plusieurs ordres de grandeurs, le nombre de composants logiques élémentaires dans une machine </a:t>
            </a:r>
            <a:r>
              <a:rPr lang="fr-FR" dirty="0" smtClean="0"/>
              <a:t>(10</a:t>
            </a:r>
            <a:r>
              <a:rPr lang="fr-FR" baseline="30000" dirty="0"/>
              <a:t>7</a:t>
            </a:r>
            <a:endParaRPr lang="fr-FR" dirty="0"/>
          </a:p>
          <a:p>
            <a:r>
              <a:rPr lang="fr-FR" dirty="0" smtClean="0"/>
              <a:t>). </a:t>
            </a:r>
            <a:r>
              <a:rPr lang="fr-FR" dirty="0"/>
              <a:t>Un processeur complet de plusieurs millions de transistors contient dorénavant dans un seul circuit intégré (le déjà ancien Pentium II contient 7,5 millions de transistors </a:t>
            </a:r>
          </a:p>
        </p:txBody>
      </p:sp>
    </p:spTree>
    <p:extLst>
      <p:ext uri="{BB962C8B-B14F-4D97-AF65-F5344CB8AC3E}">
        <p14:creationId xmlns:p14="http://schemas.microsoft.com/office/powerpoint/2010/main" val="362162263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3728" y="0"/>
            <a:ext cx="6696744" cy="836712"/>
          </a:xfrm>
          <a:prstGeom prst="rect">
            <a:avLst/>
          </a:prstGeom>
          <a:gradFill>
            <a:gsLst>
              <a:gs pos="69000">
                <a:srgbClr val="FF0000">
                  <a:alpha val="7000"/>
                </a:srgbClr>
              </a:gs>
              <a:gs pos="44000">
                <a:schemeClr val="bg1"/>
              </a:gs>
              <a:gs pos="1000">
                <a:schemeClr val="accent1">
                  <a:tint val="66000"/>
                  <a:satMod val="160000"/>
                  <a:lumMod val="75000"/>
                  <a:lumOff val="25000"/>
                </a:schemeClr>
              </a:gs>
              <a:gs pos="97000">
                <a:srgbClr val="9AB5F0"/>
              </a:gs>
              <a:gs pos="63000">
                <a:srgbClr val="FFFFFF"/>
              </a:gs>
            </a:gsLst>
            <a:lin ang="15000000" scaled="0"/>
          </a:gradFill>
          <a:scene3d>
            <a:camera prst="orthographicFront"/>
            <a:lightRig rig="threePt" dir="t"/>
          </a:scene3d>
          <a:sp3d>
            <a:bevelT w="165100" h="95250"/>
            <a:bevelB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aseline="30000" dirty="0">
                <a:solidFill>
                  <a:schemeClr val="tx1"/>
                </a:solidFill>
              </a:rPr>
              <a:t>PRESENTATION </a:t>
            </a:r>
            <a:r>
              <a:rPr lang="fr-FR" sz="3200" baseline="30000" dirty="0" smtClean="0">
                <a:solidFill>
                  <a:schemeClr val="tx1"/>
                </a:solidFill>
              </a:rPr>
              <a:t>D’UN </a:t>
            </a:r>
            <a:r>
              <a:rPr lang="fr-FR" sz="3200" baseline="30000" dirty="0">
                <a:solidFill>
                  <a:schemeClr val="tx1"/>
                </a:solidFill>
              </a:rPr>
              <a:t>ORDINATEUR</a:t>
            </a:r>
            <a:endParaRPr lang="fr-FR" sz="3200" dirty="0">
              <a:solidFill>
                <a:schemeClr val="tx1"/>
              </a:solidFill>
            </a:endParaRPr>
          </a:p>
        </p:txBody>
      </p:sp>
      <p:sp>
        <p:nvSpPr>
          <p:cNvPr id="4" name="Rectangle 3"/>
          <p:cNvSpPr/>
          <p:nvPr/>
        </p:nvSpPr>
        <p:spPr>
          <a:xfrm>
            <a:off x="0" y="0"/>
            <a:ext cx="2123728" cy="6858000"/>
          </a:xfrm>
          <a:prstGeom prst="rect">
            <a:avLst/>
          </a:prstGeom>
          <a:gradFill>
            <a:gsLst>
              <a:gs pos="54000">
                <a:srgbClr val="FF0000">
                  <a:alpha val="7000"/>
                </a:srgbClr>
              </a:gs>
              <a:gs pos="47000">
                <a:schemeClr val="bg1"/>
              </a:gs>
              <a:gs pos="100000">
                <a:srgbClr val="8DABEF">
                  <a:lumMod val="95000"/>
                </a:srgbClr>
              </a:gs>
              <a:gs pos="52000">
                <a:srgbClr val="FFFFFF"/>
              </a:gs>
              <a:gs pos="20000">
                <a:schemeClr val="bg1">
                  <a:lumMod val="85000"/>
                </a:schemeClr>
              </a:gs>
              <a:gs pos="2000">
                <a:schemeClr val="bg1">
                  <a:lumMod val="75000"/>
                </a:schemeClr>
              </a:gs>
            </a:gsLst>
            <a:lin ang="13800000" scaled="0"/>
          </a:gradFill>
          <a:scene3d>
            <a:camera prst="orthographicFront"/>
            <a:lightRig rig="threePt" dir="t"/>
          </a:scene3d>
          <a:sp3d extrusionH="393700">
            <a:bevelT w="203200"/>
            <a:bevelB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772" y="845191"/>
            <a:ext cx="5904656" cy="4263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701050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3728" y="0"/>
            <a:ext cx="6696744" cy="836712"/>
          </a:xfrm>
          <a:prstGeom prst="rect">
            <a:avLst/>
          </a:prstGeom>
          <a:gradFill>
            <a:gsLst>
              <a:gs pos="69000">
                <a:srgbClr val="FF0000">
                  <a:alpha val="7000"/>
                </a:srgbClr>
              </a:gs>
              <a:gs pos="44000">
                <a:schemeClr val="bg1"/>
              </a:gs>
              <a:gs pos="1000">
                <a:schemeClr val="accent1">
                  <a:tint val="66000"/>
                  <a:satMod val="160000"/>
                  <a:lumMod val="75000"/>
                  <a:lumOff val="25000"/>
                </a:schemeClr>
              </a:gs>
              <a:gs pos="97000">
                <a:srgbClr val="9AB5F0"/>
              </a:gs>
              <a:gs pos="63000">
                <a:srgbClr val="FFFFFF"/>
              </a:gs>
            </a:gsLst>
            <a:lin ang="15000000" scaled="0"/>
          </a:gradFill>
          <a:scene3d>
            <a:camera prst="orthographicFront"/>
            <a:lightRig rig="threePt" dir="t"/>
          </a:scene3d>
          <a:sp3d>
            <a:bevelT w="165100" h="95250"/>
            <a:bevelB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solidFill>
                  <a:schemeClr val="tx1"/>
                </a:solidFill>
              </a:rPr>
              <a:t>              LES PARTIES D’UN ORDINATEUR</a:t>
            </a:r>
            <a:endParaRPr lang="fr-FR" dirty="0">
              <a:solidFill>
                <a:schemeClr val="tx1"/>
              </a:solidFill>
            </a:endParaRPr>
          </a:p>
        </p:txBody>
      </p:sp>
      <p:sp>
        <p:nvSpPr>
          <p:cNvPr id="4" name="Rectangle 3"/>
          <p:cNvSpPr/>
          <p:nvPr/>
        </p:nvSpPr>
        <p:spPr>
          <a:xfrm>
            <a:off x="0" y="0"/>
            <a:ext cx="2123728" cy="6858000"/>
          </a:xfrm>
          <a:prstGeom prst="rect">
            <a:avLst/>
          </a:prstGeom>
          <a:gradFill>
            <a:gsLst>
              <a:gs pos="54000">
                <a:srgbClr val="FF0000">
                  <a:alpha val="7000"/>
                </a:srgbClr>
              </a:gs>
              <a:gs pos="47000">
                <a:schemeClr val="bg1"/>
              </a:gs>
              <a:gs pos="100000">
                <a:srgbClr val="8DABEF">
                  <a:lumMod val="95000"/>
                </a:srgbClr>
              </a:gs>
              <a:gs pos="52000">
                <a:srgbClr val="FFFFFF"/>
              </a:gs>
              <a:gs pos="20000">
                <a:schemeClr val="bg1">
                  <a:lumMod val="85000"/>
                </a:schemeClr>
              </a:gs>
              <a:gs pos="2000">
                <a:schemeClr val="bg1">
                  <a:lumMod val="75000"/>
                </a:schemeClr>
              </a:gs>
            </a:gsLst>
            <a:lin ang="13800000" scaled="0"/>
          </a:gradFill>
          <a:scene3d>
            <a:camera prst="orthographicFront"/>
            <a:lightRig rig="threePt" dir="t"/>
          </a:scene3d>
          <a:sp3d extrusionH="393700">
            <a:bevelT w="203200"/>
            <a:bevelB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endParaRPr>
          </a:p>
        </p:txBody>
      </p:sp>
      <p:sp>
        <p:nvSpPr>
          <p:cNvPr id="2" name="Rectangle 1"/>
          <p:cNvSpPr/>
          <p:nvPr/>
        </p:nvSpPr>
        <p:spPr>
          <a:xfrm>
            <a:off x="2267744" y="1196752"/>
            <a:ext cx="6408712" cy="1754326"/>
          </a:xfrm>
          <a:prstGeom prst="rect">
            <a:avLst/>
          </a:prstGeom>
        </p:spPr>
        <p:txBody>
          <a:bodyPr wrap="square">
            <a:spAutoFit/>
          </a:bodyPr>
          <a:lstStyle/>
          <a:p>
            <a:r>
              <a:rPr lang="fr-FR" dirty="0"/>
              <a:t>En effet, le </a:t>
            </a:r>
            <a:r>
              <a:rPr lang="fr-FR" b="1" dirty="0"/>
              <a:t>hardware</a:t>
            </a:r>
            <a:r>
              <a:rPr lang="fr-FR" dirty="0"/>
              <a:t> désigne le matériel physique constituant les ordinateurs </a:t>
            </a:r>
            <a:r>
              <a:rPr lang="fr-FR" dirty="0" smtClean="0"/>
              <a:t>, </a:t>
            </a:r>
            <a:r>
              <a:rPr lang="fr-FR" dirty="0"/>
              <a:t>les matériels externes </a:t>
            </a:r>
            <a:endParaRPr lang="fr-FR" dirty="0" smtClean="0"/>
          </a:p>
          <a:p>
            <a:r>
              <a:rPr lang="fr-FR" dirty="0" smtClean="0"/>
              <a:t>tandis </a:t>
            </a:r>
            <a:r>
              <a:rPr lang="fr-FR" b="1" dirty="0"/>
              <a:t>que le software est</a:t>
            </a:r>
            <a:r>
              <a:rPr lang="fr-FR" dirty="0"/>
              <a:t> un logiciel et une application qui parcourt un ordinateur. Tout d'abord, le </a:t>
            </a:r>
            <a:r>
              <a:rPr lang="fr-FR" b="1" dirty="0"/>
              <a:t>software est</a:t>
            </a:r>
            <a:r>
              <a:rPr lang="fr-FR" dirty="0"/>
              <a:t> un mot anglais qui veut dire le logiciel. ... Il fait fonctionner la machine ou le PC</a:t>
            </a:r>
          </a:p>
        </p:txBody>
      </p:sp>
    </p:spTree>
    <p:extLst>
      <p:ext uri="{BB962C8B-B14F-4D97-AF65-F5344CB8AC3E}">
        <p14:creationId xmlns:p14="http://schemas.microsoft.com/office/powerpoint/2010/main" val="405533672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Users\kientega\Documents\Capture2.PNG"/>
          <p:cNvPicPr/>
          <p:nvPr/>
        </p:nvPicPr>
        <p:blipFill>
          <a:blip r:embed="rId2"/>
          <a:srcRect/>
          <a:stretch>
            <a:fillRect/>
          </a:stretch>
        </p:blipFill>
        <p:spPr bwMode="auto">
          <a:xfrm>
            <a:off x="251520" y="1259688"/>
            <a:ext cx="8280920" cy="3081020"/>
          </a:xfrm>
          <a:prstGeom prst="rect">
            <a:avLst/>
          </a:prstGeom>
          <a:noFill/>
          <a:ln w="9525">
            <a:noFill/>
            <a:miter lim="800000"/>
            <a:headEnd/>
            <a:tailEnd/>
          </a:ln>
        </p:spPr>
      </p:pic>
      <p:sp>
        <p:nvSpPr>
          <p:cNvPr id="5" name="Rectangle 4"/>
          <p:cNvSpPr/>
          <p:nvPr/>
        </p:nvSpPr>
        <p:spPr>
          <a:xfrm>
            <a:off x="1877734" y="476673"/>
            <a:ext cx="4434172" cy="369332"/>
          </a:xfrm>
          <a:prstGeom prst="rect">
            <a:avLst/>
          </a:prstGeom>
        </p:spPr>
        <p:txBody>
          <a:bodyPr wrap="square">
            <a:spAutoFit/>
          </a:bodyPr>
          <a:lstStyle/>
          <a:p>
            <a:r>
              <a:rPr lang="fr-FR" b="1" dirty="0"/>
              <a:t>Le modèle de Von Neumann</a:t>
            </a:r>
            <a:endParaRPr lang="fr-FR" dirty="0"/>
          </a:p>
        </p:txBody>
      </p:sp>
    </p:spTree>
    <p:extLst>
      <p:ext uri="{BB962C8B-B14F-4D97-AF65-F5344CB8AC3E}">
        <p14:creationId xmlns:p14="http://schemas.microsoft.com/office/powerpoint/2010/main" val="77595469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3728" y="0"/>
            <a:ext cx="5616624" cy="836712"/>
          </a:xfrm>
          <a:prstGeom prst="rect">
            <a:avLst/>
          </a:prstGeom>
          <a:gradFill>
            <a:gsLst>
              <a:gs pos="69000">
                <a:srgbClr val="FF0000">
                  <a:alpha val="7000"/>
                </a:srgbClr>
              </a:gs>
              <a:gs pos="44000">
                <a:schemeClr val="bg1"/>
              </a:gs>
              <a:gs pos="1000">
                <a:schemeClr val="accent1">
                  <a:tint val="66000"/>
                  <a:satMod val="160000"/>
                  <a:lumMod val="75000"/>
                  <a:lumOff val="25000"/>
                </a:schemeClr>
              </a:gs>
              <a:gs pos="97000">
                <a:srgbClr val="9AB5F0"/>
              </a:gs>
              <a:gs pos="63000">
                <a:srgbClr val="FFFFFF"/>
              </a:gs>
            </a:gsLst>
            <a:lin ang="15000000" scaled="0"/>
          </a:gradFill>
          <a:scene3d>
            <a:camera prst="orthographicFront"/>
            <a:lightRig rig="threePt" dir="t"/>
          </a:scene3d>
          <a:sp3d>
            <a:bevelT w="165100" h="95250"/>
            <a:bevelB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hardware</a:t>
            </a:r>
            <a:endParaRPr lang="fr-FR" sz="2400" b="1" cap="all" dirty="0">
              <a:solidFill>
                <a:schemeClr val="tx1"/>
              </a:solidFill>
            </a:endParaRPr>
          </a:p>
        </p:txBody>
      </p:sp>
      <p:sp>
        <p:nvSpPr>
          <p:cNvPr id="2" name="Rectangle 2"/>
          <p:cNvSpPr>
            <a:spLocks noChangeArrowheads="1"/>
          </p:cNvSpPr>
          <p:nvPr/>
        </p:nvSpPr>
        <p:spPr bwMode="auto">
          <a:xfrm>
            <a:off x="0" y="43934"/>
            <a:ext cx="25571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fr-FR" dirty="0" smtClean="0"/>
              <a:t>                                    </a:t>
            </a:r>
            <a:endParaRPr lang="fr-FR" dirty="0"/>
          </a:p>
        </p:txBody>
      </p:sp>
      <p:pic>
        <p:nvPicPr>
          <p:cNvPr id="2049" name="Imag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052736"/>
            <a:ext cx="7344816"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7841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3728" y="0"/>
            <a:ext cx="5616624" cy="836712"/>
          </a:xfrm>
          <a:prstGeom prst="rect">
            <a:avLst/>
          </a:prstGeom>
          <a:gradFill>
            <a:gsLst>
              <a:gs pos="69000">
                <a:srgbClr val="FF0000">
                  <a:alpha val="7000"/>
                </a:srgbClr>
              </a:gs>
              <a:gs pos="44000">
                <a:schemeClr val="bg1"/>
              </a:gs>
              <a:gs pos="1000">
                <a:schemeClr val="accent1">
                  <a:tint val="66000"/>
                  <a:satMod val="160000"/>
                  <a:lumMod val="75000"/>
                  <a:lumOff val="25000"/>
                </a:schemeClr>
              </a:gs>
              <a:gs pos="97000">
                <a:srgbClr val="9AB5F0"/>
              </a:gs>
              <a:gs pos="63000">
                <a:srgbClr val="FFFFFF"/>
              </a:gs>
            </a:gsLst>
            <a:lin ang="15000000" scaled="0"/>
          </a:gradFill>
          <a:scene3d>
            <a:camera prst="orthographicFront"/>
            <a:lightRig rig="threePt" dir="t"/>
          </a:scene3d>
          <a:sp3d>
            <a:bevelT w="165100" h="95250"/>
            <a:bevelB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hardware</a:t>
            </a:r>
            <a:endParaRPr lang="fr-FR" sz="2400" b="1" cap="all" dirty="0">
              <a:solidFill>
                <a:schemeClr val="tx1"/>
              </a:solidFill>
            </a:endParaRPr>
          </a:p>
        </p:txBody>
      </p:sp>
      <p:sp>
        <p:nvSpPr>
          <p:cNvPr id="2" name="Rectangle 2"/>
          <p:cNvSpPr>
            <a:spLocks noChangeArrowheads="1"/>
          </p:cNvSpPr>
          <p:nvPr/>
        </p:nvSpPr>
        <p:spPr bwMode="auto">
          <a:xfrm>
            <a:off x="0" y="43934"/>
            <a:ext cx="25571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fr-FR" dirty="0" smtClean="0"/>
              <a:t>                                    </a:t>
            </a:r>
            <a:endParaRPr lang="fr-FR" dirty="0"/>
          </a:p>
        </p:txBody>
      </p:sp>
      <p:sp>
        <p:nvSpPr>
          <p:cNvPr id="4" name="Rectangle 3"/>
          <p:cNvSpPr/>
          <p:nvPr/>
        </p:nvSpPr>
        <p:spPr>
          <a:xfrm>
            <a:off x="662244" y="1412776"/>
            <a:ext cx="2178802" cy="369332"/>
          </a:xfrm>
          <a:prstGeom prst="rect">
            <a:avLst/>
          </a:prstGeom>
        </p:spPr>
        <p:txBody>
          <a:bodyPr wrap="none">
            <a:spAutoFit/>
          </a:bodyPr>
          <a:lstStyle/>
          <a:p>
            <a:pPr marL="285750" indent="-285750">
              <a:buFont typeface="Wingdings" pitchFamily="2" charset="2"/>
              <a:buChar char="ü"/>
            </a:pPr>
            <a:r>
              <a:rPr lang="fr-FR" b="1" dirty="0"/>
              <a:t>Le Processeur</a:t>
            </a:r>
          </a:p>
        </p:txBody>
      </p:sp>
      <p:sp>
        <p:nvSpPr>
          <p:cNvPr id="5" name="Rectangle 4"/>
          <p:cNvSpPr/>
          <p:nvPr/>
        </p:nvSpPr>
        <p:spPr>
          <a:xfrm>
            <a:off x="714494" y="1988840"/>
            <a:ext cx="7817945" cy="2031325"/>
          </a:xfrm>
          <a:prstGeom prst="rect">
            <a:avLst/>
          </a:prstGeom>
        </p:spPr>
        <p:txBody>
          <a:bodyPr wrap="square">
            <a:spAutoFit/>
          </a:bodyPr>
          <a:lstStyle/>
          <a:p>
            <a:r>
              <a:rPr lang="fr-FR" dirty="0"/>
              <a:t>Le processeur est le cerveau de l'ordinateur, c'est lui qui organise les échanges de données entre les différents composants (disque dur, mémoire RAM, carte graphique) et qui fait les calculs qui font que l'ordinateur interagit avec vous et affiche votre système à l'écran. Sa puissance est exprimée en Hz. Aujourd'hui, un processeur atteint les 3Ghz (Giga, milliards) et certains ordinateurs sont équipés de plusieurs processeurs.</a:t>
            </a:r>
          </a:p>
        </p:txBody>
      </p:sp>
    </p:spTree>
    <p:extLst>
      <p:ext uri="{BB962C8B-B14F-4D97-AF65-F5344CB8AC3E}">
        <p14:creationId xmlns:p14="http://schemas.microsoft.com/office/powerpoint/2010/main" val="210142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568" y="116632"/>
            <a:ext cx="7776864" cy="1477328"/>
          </a:xfrm>
          <a:prstGeom prst="rect">
            <a:avLst/>
          </a:prstGeom>
        </p:spPr>
        <p:txBody>
          <a:bodyPr wrap="square">
            <a:spAutoFit/>
          </a:bodyPr>
          <a:lstStyle/>
          <a:p>
            <a:r>
              <a:rPr lang="fr-FR" dirty="0"/>
              <a:t>Le </a:t>
            </a:r>
            <a:r>
              <a:rPr lang="fr-FR" dirty="0">
                <a:hlinkClick r:id="rId2"/>
              </a:rPr>
              <a:t>processeur</a:t>
            </a:r>
            <a:r>
              <a:rPr lang="fr-FR" dirty="0"/>
              <a:t> est une puce électronique d’environ 4cm de côté et quelques millimètres de hauteur qui chauffe beaucoup car très sollicité. Il est surplombé d’un radiateur : de fines lamelles métalliques qui vont capter la chaleur émise par le processeur et encore au dessus un ventilateur qui va évacuer cette chaleur</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988840"/>
            <a:ext cx="7776864"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595469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39752" y="188640"/>
            <a:ext cx="3384376" cy="369332"/>
          </a:xfrm>
          <a:prstGeom prst="rect">
            <a:avLst/>
          </a:prstGeom>
        </p:spPr>
        <p:txBody>
          <a:bodyPr wrap="square">
            <a:spAutoFit/>
          </a:bodyPr>
          <a:lstStyle/>
          <a:p>
            <a:r>
              <a:rPr lang="fr-FR" b="1" dirty="0"/>
              <a:t>Puissance de </a:t>
            </a:r>
            <a:r>
              <a:rPr lang="fr-FR" b="1" dirty="0" err="1" smtClean="0"/>
              <a:t>calcuL</a:t>
            </a:r>
            <a:endParaRPr lang="fr-FR"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211" y="1196752"/>
            <a:ext cx="808723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078542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7705" y="404664"/>
            <a:ext cx="4584052" cy="369332"/>
          </a:xfrm>
          <a:prstGeom prst="rect">
            <a:avLst/>
          </a:prstGeom>
        </p:spPr>
        <p:txBody>
          <a:bodyPr wrap="square">
            <a:spAutoFit/>
          </a:bodyPr>
          <a:lstStyle/>
          <a:p>
            <a:r>
              <a:rPr lang="fr-FR" b="1" dirty="0"/>
              <a:t>Principaux acteurs du marché</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1038225"/>
            <a:ext cx="8210550"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437216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115616" y="2204864"/>
            <a:ext cx="6192688" cy="2880320"/>
          </a:xfrm>
          <a:prstGeom prst="ellipse">
            <a:avLst/>
          </a:prstGeom>
          <a:gradFill>
            <a:gsLst>
              <a:gs pos="0">
                <a:srgbClr val="03D4A8"/>
              </a:gs>
              <a:gs pos="25000">
                <a:srgbClr val="21D6E0"/>
              </a:gs>
              <a:gs pos="75000">
                <a:srgbClr val="0087E6"/>
              </a:gs>
              <a:gs pos="100000">
                <a:srgbClr val="005CBF"/>
              </a:gs>
            </a:gsLst>
            <a:lin ang="15600000" scaled="0"/>
          </a:gradFill>
          <a:effectLst>
            <a:outerShdw blurRad="50800" dist="38100" dir="13500000" algn="br" rotWithShape="0">
              <a:srgbClr val="FFFF00"/>
            </a:outerShdw>
          </a:effectLst>
          <a:scene3d>
            <a:camera prst="orthographicFront"/>
            <a:lightRig rig="threePt" dir="t">
              <a:rot lat="0" lon="0" rev="600000"/>
            </a:lightRig>
          </a:scene3d>
          <a:sp3d contourW="69850" prstMaterial="flat">
            <a:bevelT w="215900" h="95250"/>
            <a:bevelB w="107950" h="273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Introduction générale sur  l’informatique</a:t>
            </a:r>
            <a:endParaRPr lang="fr-FR" dirty="0"/>
          </a:p>
        </p:txBody>
      </p:sp>
    </p:spTree>
    <p:extLst>
      <p:ext uri="{BB962C8B-B14F-4D97-AF65-F5344CB8AC3E}">
        <p14:creationId xmlns:p14="http://schemas.microsoft.com/office/powerpoint/2010/main" val="3832200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43808" y="260648"/>
            <a:ext cx="4176464" cy="369332"/>
          </a:xfrm>
          <a:prstGeom prst="rect">
            <a:avLst/>
          </a:prstGeom>
        </p:spPr>
        <p:txBody>
          <a:bodyPr wrap="square">
            <a:spAutoFit/>
          </a:bodyPr>
          <a:lstStyle/>
          <a:p>
            <a:r>
              <a:rPr lang="fr-FR" b="1" dirty="0"/>
              <a:t>La carte mère</a:t>
            </a:r>
          </a:p>
        </p:txBody>
      </p:sp>
      <p:sp>
        <p:nvSpPr>
          <p:cNvPr id="4" name="Rectangle 3"/>
          <p:cNvSpPr/>
          <p:nvPr/>
        </p:nvSpPr>
        <p:spPr>
          <a:xfrm>
            <a:off x="683568" y="764704"/>
            <a:ext cx="7848872" cy="1200329"/>
          </a:xfrm>
          <a:prstGeom prst="rect">
            <a:avLst/>
          </a:prstGeom>
        </p:spPr>
        <p:txBody>
          <a:bodyPr wrap="square">
            <a:spAutoFit/>
          </a:bodyPr>
          <a:lstStyle/>
          <a:p>
            <a:r>
              <a:rPr lang="fr-FR" dirty="0"/>
              <a:t>La </a:t>
            </a:r>
            <a:r>
              <a:rPr lang="fr-FR" dirty="0">
                <a:hlinkClick r:id="rId2"/>
              </a:rPr>
              <a:t>carte mère</a:t>
            </a:r>
            <a:r>
              <a:rPr lang="fr-FR" dirty="0"/>
              <a:t> est une carte électronique permettant d’interconnecter tous les circuits imprimés d’un ordinateur entre eux. C’est la plus grosse carte de l’ordinateur qui va centraliser toutes les données et les faire traiter par le </a:t>
            </a:r>
            <a:r>
              <a:rPr lang="fr-FR" dirty="0" smtClean="0">
                <a:hlinkClick r:id="rId3"/>
              </a:rPr>
              <a:t>processeu</a:t>
            </a:r>
            <a:r>
              <a:rPr lang="fr-FR" dirty="0" smtClean="0"/>
              <a:t>r</a:t>
            </a:r>
            <a:endParaRPr lang="fr-FR"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40" y="737767"/>
            <a:ext cx="845820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15528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43808" y="260648"/>
            <a:ext cx="4176464" cy="369332"/>
          </a:xfrm>
          <a:prstGeom prst="rect">
            <a:avLst/>
          </a:prstGeom>
        </p:spPr>
        <p:txBody>
          <a:bodyPr wrap="square">
            <a:spAutoFit/>
          </a:bodyPr>
          <a:lstStyle/>
          <a:p>
            <a:r>
              <a:rPr lang="fr-FR" b="1" dirty="0"/>
              <a:t>La carte mère</a:t>
            </a:r>
          </a:p>
        </p:txBody>
      </p:sp>
      <p:sp>
        <p:nvSpPr>
          <p:cNvPr id="4" name="Rectangle 3"/>
          <p:cNvSpPr/>
          <p:nvPr/>
        </p:nvSpPr>
        <p:spPr>
          <a:xfrm>
            <a:off x="683568" y="764704"/>
            <a:ext cx="7848872" cy="1200329"/>
          </a:xfrm>
          <a:prstGeom prst="rect">
            <a:avLst/>
          </a:prstGeom>
        </p:spPr>
        <p:txBody>
          <a:bodyPr wrap="square">
            <a:spAutoFit/>
          </a:bodyPr>
          <a:lstStyle/>
          <a:p>
            <a:r>
              <a:rPr lang="fr-FR" dirty="0"/>
              <a:t>La </a:t>
            </a:r>
            <a:r>
              <a:rPr lang="fr-FR" dirty="0">
                <a:hlinkClick r:id="rId2"/>
              </a:rPr>
              <a:t>carte mère</a:t>
            </a:r>
            <a:r>
              <a:rPr lang="fr-FR" dirty="0"/>
              <a:t> est une carte électronique permettant d’interconnecter tous les circuits imprimés d’un ordinateur entre eux. C’est la plus grosse carte de l’ordinateur qui va centraliser toutes les données et les faire traiter par le </a:t>
            </a:r>
            <a:r>
              <a:rPr lang="fr-FR" dirty="0" smtClean="0">
                <a:hlinkClick r:id="rId3"/>
              </a:rPr>
              <a:t>processeu</a:t>
            </a:r>
            <a:r>
              <a:rPr lang="fr-FR" dirty="0" smtClean="0"/>
              <a:t>r</a:t>
            </a:r>
            <a:endParaRPr lang="fr-FR" dirty="0"/>
          </a:p>
        </p:txBody>
      </p:sp>
    </p:spTree>
    <p:extLst>
      <p:ext uri="{BB962C8B-B14F-4D97-AF65-F5344CB8AC3E}">
        <p14:creationId xmlns:p14="http://schemas.microsoft.com/office/powerpoint/2010/main" val="259718830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1800" y="548680"/>
            <a:ext cx="3212739" cy="369332"/>
          </a:xfrm>
          <a:prstGeom prst="rect">
            <a:avLst/>
          </a:prstGeom>
        </p:spPr>
        <p:txBody>
          <a:bodyPr wrap="none">
            <a:spAutoFit/>
          </a:bodyPr>
          <a:lstStyle/>
          <a:p>
            <a:r>
              <a:rPr lang="fr-FR" b="1" dirty="0"/>
              <a:t>Carte mère et processeur</a:t>
            </a:r>
          </a:p>
        </p:txBody>
      </p:sp>
      <p:sp>
        <p:nvSpPr>
          <p:cNvPr id="3" name="Rectangle 2"/>
          <p:cNvSpPr/>
          <p:nvPr/>
        </p:nvSpPr>
        <p:spPr>
          <a:xfrm>
            <a:off x="323528" y="1124744"/>
            <a:ext cx="8280920" cy="1477328"/>
          </a:xfrm>
          <a:prstGeom prst="rect">
            <a:avLst/>
          </a:prstGeom>
        </p:spPr>
        <p:txBody>
          <a:bodyPr wrap="square">
            <a:spAutoFit/>
          </a:bodyPr>
          <a:lstStyle/>
          <a:p>
            <a:r>
              <a:rPr lang="fr-FR" dirty="0"/>
              <a:t>Pour comparer à un être humain on peut dire que la carte mère est le système nerveux de l’ordinateur, le processeur est le cerveau, le disque dur est la mémoire à long terme et la RAM la mémoire à court terme.</a:t>
            </a:r>
          </a:p>
          <a:p>
            <a:r>
              <a:rPr lang="fr-FR" dirty="0"/>
              <a:t>Voyons maintenant ce qu’il se passe dans votre ordinateur lorsque vous demandez à un logiciel de s’ouvrir</a:t>
            </a:r>
          </a:p>
        </p:txBody>
      </p:sp>
    </p:spTree>
    <p:extLst>
      <p:ext uri="{BB962C8B-B14F-4D97-AF65-F5344CB8AC3E}">
        <p14:creationId xmlns:p14="http://schemas.microsoft.com/office/powerpoint/2010/main" val="1208300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20688"/>
            <a:ext cx="8305800" cy="46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3716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631" y="332656"/>
            <a:ext cx="7157769"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4468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123728" cy="6858000"/>
          </a:xfrm>
          <a:prstGeom prst="rect">
            <a:avLst/>
          </a:prstGeom>
          <a:gradFill>
            <a:gsLst>
              <a:gs pos="54000">
                <a:srgbClr val="FF0000">
                  <a:alpha val="7000"/>
                </a:srgbClr>
              </a:gs>
              <a:gs pos="47000">
                <a:schemeClr val="bg1"/>
              </a:gs>
              <a:gs pos="100000">
                <a:srgbClr val="8DABEF">
                  <a:lumMod val="95000"/>
                </a:srgbClr>
              </a:gs>
              <a:gs pos="52000">
                <a:srgbClr val="FFFFFF"/>
              </a:gs>
              <a:gs pos="20000">
                <a:schemeClr val="bg1">
                  <a:lumMod val="85000"/>
                </a:schemeClr>
              </a:gs>
              <a:gs pos="2000">
                <a:schemeClr val="bg1">
                  <a:lumMod val="75000"/>
                </a:schemeClr>
              </a:gs>
            </a:gsLst>
            <a:lin ang="13800000" scaled="0"/>
          </a:gradFill>
          <a:scene3d>
            <a:camera prst="orthographicFront"/>
            <a:lightRig rig="threePt" dir="t"/>
          </a:scene3d>
          <a:sp3d extrusionH="393700">
            <a:bevelT w="203200"/>
            <a:bevelB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rPr>
              <a:t>UNIVERSITE</a:t>
            </a:r>
          </a:p>
          <a:p>
            <a:pPr algn="ctr"/>
            <a:endParaRPr lang="fr-FR"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endParaRPr>
          </a:p>
          <a:p>
            <a:pPr algn="ctr"/>
            <a:r>
              <a:rPr lang="fr-FR"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rPr>
              <a:t>De Koudougou</a:t>
            </a:r>
          </a:p>
        </p:txBody>
      </p:sp>
      <p:sp>
        <p:nvSpPr>
          <p:cNvPr id="6" name="ZoneTexte 5"/>
          <p:cNvSpPr txBox="1"/>
          <p:nvPr/>
        </p:nvSpPr>
        <p:spPr>
          <a:xfrm>
            <a:off x="-468560" y="-387424"/>
            <a:ext cx="3312368" cy="2400657"/>
          </a:xfrm>
          <a:prstGeom prst="rect">
            <a:avLst/>
          </a:prstGeom>
          <a:noFill/>
          <a:scene3d>
            <a:camera prst="orthographicFront">
              <a:rot lat="0" lon="18299985" rev="0"/>
            </a:camera>
            <a:lightRig rig="threePt" dir="t"/>
          </a:scene3d>
        </p:spPr>
        <p:txBody>
          <a:bodyPr wrap="square" rtlCol="0">
            <a:spAutoFit/>
          </a:bodyPr>
          <a:lstStyle/>
          <a:p>
            <a:pPr>
              <a:lnSpc>
                <a:spcPct val="150000"/>
              </a:lnSpc>
            </a:pPr>
            <a:endParaRPr lang="fr-FR" sz="1600" b="1" dirty="0" smtClean="0"/>
          </a:p>
          <a:p>
            <a:pPr algn="ctr">
              <a:lnSpc>
                <a:spcPct val="150000"/>
              </a:lnSpc>
            </a:pPr>
            <a:endParaRPr lang="fr-FR" sz="3200" b="1" u="sng" dirty="0" smtClean="0">
              <a:solidFill>
                <a:schemeClr val="accent1">
                  <a:lumMod val="60000"/>
                  <a:lumOff val="40000"/>
                </a:schemeClr>
              </a:solidFill>
              <a:effectLst>
                <a:outerShdw blurRad="38100" dist="38100" dir="2700000" algn="tl">
                  <a:srgbClr val="000000">
                    <a:alpha val="43137"/>
                  </a:srgbClr>
                </a:outerShdw>
              </a:effectLst>
            </a:endParaRPr>
          </a:p>
          <a:p>
            <a:pPr lvl="0">
              <a:lnSpc>
                <a:spcPct val="150000"/>
              </a:lnSpc>
            </a:pPr>
            <a:r>
              <a:rPr lang="fr-FR" sz="2000" b="1" dirty="0" smtClean="0">
                <a:solidFill>
                  <a:prstClr val="black"/>
                </a:solidFill>
              </a:rPr>
              <a:t> </a:t>
            </a:r>
            <a:endParaRPr lang="fr-FR" sz="2000" b="1" dirty="0">
              <a:solidFill>
                <a:prstClr val="black"/>
              </a:solidFill>
            </a:endParaRPr>
          </a:p>
          <a:p>
            <a:pPr algn="ctr">
              <a:lnSpc>
                <a:spcPct val="150000"/>
              </a:lnSpc>
            </a:pPr>
            <a:endParaRPr lang="fr-FR" sz="3200" b="1" u="sng" dirty="0" smtClean="0">
              <a:solidFill>
                <a:schemeClr val="accent1">
                  <a:lumMod val="60000"/>
                  <a:lumOff val="40000"/>
                </a:schemeClr>
              </a:solidFill>
              <a:effectLst>
                <a:outerShdw blurRad="38100" dist="38100" dir="2700000" algn="tl">
                  <a:srgbClr val="000000">
                    <a:alpha val="43137"/>
                  </a:srgbClr>
                </a:outerShdw>
              </a:effectLst>
            </a:endParaRPr>
          </a:p>
        </p:txBody>
      </p:sp>
      <p:sp>
        <p:nvSpPr>
          <p:cNvPr id="26" name="Rectangle 25"/>
          <p:cNvSpPr/>
          <p:nvPr/>
        </p:nvSpPr>
        <p:spPr>
          <a:xfrm>
            <a:off x="2123729" y="3933056"/>
            <a:ext cx="6617500" cy="2924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r>
              <a:rPr lang="fr-FR" dirty="0" smtClean="0">
                <a:solidFill>
                  <a:schemeClr val="tx1"/>
                </a:solidFill>
                <a:latin typeface="Times New Roman" panose="02020603050405020304" pitchFamily="18" charset="0"/>
                <a:cs typeface="Times New Roman" panose="02020603050405020304" pitchFamily="18" charset="0"/>
              </a:rPr>
              <a:t>.</a:t>
            </a:r>
            <a:endParaRPr lang="fr-FR"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2123729" y="812904"/>
            <a:ext cx="7020271" cy="646331"/>
          </a:xfrm>
          <a:prstGeom prst="rect">
            <a:avLst/>
          </a:prstGeom>
        </p:spPr>
        <p:txBody>
          <a:bodyPr wrap="square">
            <a:spAutoFit/>
          </a:bodyPr>
          <a:lstStyle/>
          <a:p>
            <a:r>
              <a:rPr lang="fr-FR" dirty="0"/>
              <a:t>A) PRESENTATION DE LA CARTE </a:t>
            </a:r>
            <a:r>
              <a:rPr lang="fr-FR" dirty="0" smtClean="0"/>
              <a:t>MERE</a:t>
            </a:r>
            <a:endParaRPr lang="fr-FR" dirty="0"/>
          </a:p>
          <a:p>
            <a:r>
              <a:rPr lang="fr-FR" dirty="0"/>
              <a:t> </a:t>
            </a:r>
          </a:p>
        </p:txBody>
      </p:sp>
      <p:pic>
        <p:nvPicPr>
          <p:cNvPr id="9" name="Image 8" descr="C:\Users\kientega\Desktop\Capture bus.PNG"/>
          <p:cNvPicPr/>
          <p:nvPr/>
        </p:nvPicPr>
        <p:blipFill>
          <a:blip r:embed="rId2"/>
          <a:srcRect/>
          <a:stretch>
            <a:fillRect/>
          </a:stretch>
        </p:blipFill>
        <p:spPr bwMode="auto">
          <a:xfrm>
            <a:off x="2311734" y="2678748"/>
            <a:ext cx="6241489" cy="2716780"/>
          </a:xfrm>
          <a:prstGeom prst="rect">
            <a:avLst/>
          </a:prstGeom>
          <a:noFill/>
          <a:ln w="9525">
            <a:noFill/>
            <a:miter lim="800000"/>
            <a:headEnd/>
            <a:tailEnd/>
          </a:ln>
        </p:spPr>
      </p:pic>
    </p:spTree>
    <p:extLst>
      <p:ext uri="{BB962C8B-B14F-4D97-AF65-F5344CB8AC3E}">
        <p14:creationId xmlns:p14="http://schemas.microsoft.com/office/powerpoint/2010/main" val="98778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Effect transition="in" filter="fade">
                                      <p:cBhvr>
                                        <p:cTn id="10" dur="1000"/>
                                        <p:tgtEl>
                                          <p:spTgt spid="26">
                                            <p:txEl>
                                              <p:pRg st="0" end="0"/>
                                            </p:txEl>
                                          </p:spTgt>
                                        </p:tgtEl>
                                      </p:cBhvr>
                                    </p:animEffect>
                                    <p:anim calcmode="lin" valueType="num">
                                      <p:cBhvr>
                                        <p:cTn id="11"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633263" y="3845615"/>
            <a:ext cx="7058025" cy="620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spcBef>
                <a:spcPts val="600"/>
              </a:spcBef>
              <a:spcAft>
                <a:spcPts val="600"/>
              </a:spcAft>
            </a:pPr>
            <a:endParaRPr lang="fr-FR" u="sng" dirty="0">
              <a:solidFill>
                <a:schemeClr val="tx1"/>
              </a:solidFill>
              <a:latin typeface="Lucida Fax" pitchFamily="18" charset="0"/>
              <a:ea typeface="Calibri" pitchFamily="34" charset="0"/>
              <a:cs typeface="Calibri" pitchFamily="34" charset="0"/>
            </a:endParaRPr>
          </a:p>
        </p:txBody>
      </p:sp>
      <p:sp>
        <p:nvSpPr>
          <p:cNvPr id="2" name="Rectangle 1"/>
          <p:cNvSpPr/>
          <p:nvPr/>
        </p:nvSpPr>
        <p:spPr>
          <a:xfrm>
            <a:off x="395536" y="767928"/>
            <a:ext cx="7992887" cy="4708981"/>
          </a:xfrm>
          <a:prstGeom prst="rect">
            <a:avLst/>
          </a:prstGeom>
        </p:spPr>
        <p:txBody>
          <a:bodyPr wrap="square">
            <a:spAutoFit/>
          </a:bodyPr>
          <a:lstStyle/>
          <a:p>
            <a:pPr lvl="0"/>
            <a:r>
              <a:rPr lang="fr-FR" sz="2000" dirty="0"/>
              <a:t>connecteurs </a:t>
            </a:r>
            <a:r>
              <a:rPr lang="fr-FR" sz="2000" dirty="0">
                <a:hlinkClick r:id="rId2"/>
              </a:rPr>
              <a:t>IDE</a:t>
            </a:r>
            <a:r>
              <a:rPr lang="fr-FR" sz="2000" dirty="0"/>
              <a:t> sont par exemple situés du côté des disques). D'autre part, les composants de la carte mère sont orientés parallèlement, de manière à permettre une meilleure évacuation de la chaleur</a:t>
            </a:r>
          </a:p>
          <a:p>
            <a:r>
              <a:rPr lang="fr-FR" sz="2000" dirty="0"/>
              <a:t>Composants intégrés</a:t>
            </a:r>
          </a:p>
          <a:p>
            <a:r>
              <a:rPr lang="fr-FR" sz="2000" dirty="0"/>
              <a:t>La carte mère contient un certain nombre d'éléments embarqués, c'est-à-dire intégrés sur son circuit imprimé : </a:t>
            </a:r>
          </a:p>
          <a:p>
            <a:pPr lvl="0"/>
            <a:r>
              <a:rPr lang="fr-FR" sz="2000" dirty="0"/>
              <a:t>Le </a:t>
            </a:r>
            <a:r>
              <a:rPr lang="fr-FR" sz="2000" dirty="0">
                <a:hlinkClick r:id="rId3"/>
              </a:rPr>
              <a:t>chipset</a:t>
            </a:r>
            <a:r>
              <a:rPr lang="fr-FR" sz="2000" dirty="0"/>
              <a:t>, circuit qui contrôle la majorité des ressources (interface de bus du processeur, mémoire cache et mémoire vive, slots d'extension,...), </a:t>
            </a:r>
          </a:p>
          <a:p>
            <a:pPr lvl="0"/>
            <a:r>
              <a:rPr lang="fr-FR" sz="2000" dirty="0"/>
              <a:t>L'</a:t>
            </a:r>
            <a:r>
              <a:rPr lang="fr-FR" sz="2000" dirty="0">
                <a:hlinkClick r:id="rId4"/>
              </a:rPr>
              <a:t>horloge et la pile du CMOS</a:t>
            </a:r>
            <a:r>
              <a:rPr lang="fr-FR" sz="2000" dirty="0"/>
              <a:t>, </a:t>
            </a:r>
          </a:p>
          <a:p>
            <a:pPr lvl="0"/>
            <a:r>
              <a:rPr lang="fr-FR" sz="2000" dirty="0"/>
              <a:t>Le </a:t>
            </a:r>
            <a:r>
              <a:rPr lang="fr-FR" sz="2000" dirty="0">
                <a:hlinkClick r:id="rId5"/>
              </a:rPr>
              <a:t>BIOS</a:t>
            </a:r>
            <a:r>
              <a:rPr lang="fr-FR" sz="2000" dirty="0"/>
              <a:t>, </a:t>
            </a:r>
          </a:p>
          <a:p>
            <a:pPr lvl="0"/>
            <a:endParaRPr lang="fr-FR" sz="2000" dirty="0"/>
          </a:p>
          <a:p>
            <a:r>
              <a:rPr lang="fr-FR" sz="2000" dirty="0"/>
              <a:t> </a:t>
            </a:r>
          </a:p>
          <a:p>
            <a:r>
              <a:rPr lang="fr-FR" sz="2000" dirty="0" smtClean="0"/>
              <a:t>.</a:t>
            </a:r>
            <a:endParaRPr lang="fr-FR" sz="2000" dirty="0"/>
          </a:p>
        </p:txBody>
      </p:sp>
    </p:spTree>
    <p:extLst>
      <p:ext uri="{BB962C8B-B14F-4D97-AF65-F5344CB8AC3E}">
        <p14:creationId xmlns:p14="http://schemas.microsoft.com/office/powerpoint/2010/main" val="223021222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23728" y="836712"/>
            <a:ext cx="6540847" cy="663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989013" algn="ctr" eaLnBrk="1" hangingPunct="1">
              <a:spcBef>
                <a:spcPts val="600"/>
              </a:spcBef>
              <a:spcAft>
                <a:spcPts val="600"/>
              </a:spcAft>
            </a:pPr>
            <a:r>
              <a:rPr lang="fr-FR" sz="1600" b="1" i="1" dirty="0" smtClean="0">
                <a:solidFill>
                  <a:schemeClr val="tx1"/>
                </a:solidFill>
                <a:latin typeface="Times New Roman" pitchFamily="18" charset="0"/>
                <a:ea typeface="Calibri" pitchFamily="34" charset="0"/>
                <a:cs typeface="Calibri" pitchFamily="34" charset="0"/>
              </a:rPr>
              <a:t> </a:t>
            </a:r>
            <a:endParaRPr lang="fr-FR" u="sng" dirty="0">
              <a:solidFill>
                <a:schemeClr val="tx1"/>
              </a:solidFill>
              <a:latin typeface="Lucida Fax" pitchFamily="18" charset="0"/>
              <a:ea typeface="Calibri" pitchFamily="34" charset="0"/>
              <a:cs typeface="Calibri" pitchFamily="34" charset="0"/>
            </a:endParaRPr>
          </a:p>
        </p:txBody>
      </p:sp>
      <p:sp>
        <p:nvSpPr>
          <p:cNvPr id="3" name="Rectangle 2"/>
          <p:cNvSpPr/>
          <p:nvPr/>
        </p:nvSpPr>
        <p:spPr>
          <a:xfrm>
            <a:off x="1403649" y="332656"/>
            <a:ext cx="5238790" cy="369332"/>
          </a:xfrm>
          <a:prstGeom prst="rect">
            <a:avLst/>
          </a:prstGeom>
        </p:spPr>
        <p:txBody>
          <a:bodyPr wrap="square">
            <a:spAutoFit/>
          </a:bodyPr>
          <a:lstStyle/>
          <a:p>
            <a:r>
              <a:rPr lang="fr-FR" b="1" dirty="0"/>
              <a:t>Les </a:t>
            </a:r>
            <a:r>
              <a:rPr lang="fr-FR" b="1" dirty="0" smtClean="0"/>
              <a:t>différents </a:t>
            </a:r>
            <a:r>
              <a:rPr lang="fr-FR" b="1" dirty="0"/>
              <a:t>types de </a:t>
            </a:r>
            <a:r>
              <a:rPr lang="fr-FR" b="1" dirty="0" smtClean="0"/>
              <a:t>mémoires</a:t>
            </a:r>
            <a:endParaRPr lang="fr-FR" b="1" dirty="0"/>
          </a:p>
        </p:txBody>
      </p:sp>
      <p:sp>
        <p:nvSpPr>
          <p:cNvPr id="4" name="Rectangle 3"/>
          <p:cNvSpPr/>
          <p:nvPr/>
        </p:nvSpPr>
        <p:spPr>
          <a:xfrm>
            <a:off x="539552" y="1052736"/>
            <a:ext cx="7992888" cy="1477328"/>
          </a:xfrm>
          <a:prstGeom prst="rect">
            <a:avLst/>
          </a:prstGeom>
        </p:spPr>
        <p:txBody>
          <a:bodyPr wrap="square">
            <a:spAutoFit/>
          </a:bodyPr>
          <a:lstStyle/>
          <a:p>
            <a:r>
              <a:rPr lang="fr-FR" dirty="0"/>
              <a:t>Que ce soit en informatique ou dans n'importe quel appareil multimédia les mémoires jouent un rôle important. Voici plusieurs types de mémoires: La mémoire ROM: (Read </a:t>
            </a:r>
            <a:r>
              <a:rPr lang="fr-FR" dirty="0" err="1"/>
              <a:t>Only</a:t>
            </a:r>
            <a:r>
              <a:rPr lang="fr-FR" dirty="0"/>
              <a:t> Memory), cela veut dire que la mémoire n'efface pas les données qu'elle contient lorsqu'elle n'est plus alimentée en électricité, ce sont des mémoires NON volatiles.</a:t>
            </a:r>
          </a:p>
        </p:txBody>
      </p:sp>
      <p:sp>
        <p:nvSpPr>
          <p:cNvPr id="5" name="Rectangle 4"/>
          <p:cNvSpPr/>
          <p:nvPr/>
        </p:nvSpPr>
        <p:spPr>
          <a:xfrm>
            <a:off x="539552" y="2875002"/>
            <a:ext cx="4591763" cy="369332"/>
          </a:xfrm>
          <a:prstGeom prst="rect">
            <a:avLst/>
          </a:prstGeom>
        </p:spPr>
        <p:txBody>
          <a:bodyPr wrap="square">
            <a:spAutoFit/>
          </a:bodyPr>
          <a:lstStyle/>
          <a:p>
            <a:r>
              <a:rPr lang="fr-FR" dirty="0"/>
              <a:t>types de ROM</a:t>
            </a:r>
          </a:p>
        </p:txBody>
      </p:sp>
    </p:spTree>
    <p:extLst>
      <p:ext uri="{BB962C8B-B14F-4D97-AF65-F5344CB8AC3E}">
        <p14:creationId xmlns:p14="http://schemas.microsoft.com/office/powerpoint/2010/main" val="3661194138"/>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188640"/>
            <a:ext cx="7992888" cy="10064294"/>
          </a:xfrm>
          <a:prstGeom prst="rect">
            <a:avLst/>
          </a:prstGeom>
        </p:spPr>
        <p:txBody>
          <a:bodyPr wrap="square">
            <a:spAutoFit/>
          </a:bodyPr>
          <a:lstStyle/>
          <a:p>
            <a:pPr marL="285750" indent="-285750">
              <a:lnSpc>
                <a:spcPct val="150000"/>
              </a:lnSpc>
              <a:buFont typeface="Wingdings" pitchFamily="2" charset="2"/>
              <a:buChar char="ü"/>
            </a:pPr>
            <a:r>
              <a:rPr lang="fr-FR" dirty="0"/>
              <a:t>Le P de PROM indique bien que ce type de mémoire est programmable, mais qu'une seule fois en raison de sa technologie physique</a:t>
            </a:r>
            <a:r>
              <a:rPr lang="fr-FR" dirty="0" smtClean="0"/>
              <a:t>.</a:t>
            </a:r>
          </a:p>
          <a:p>
            <a:pPr marL="285750" indent="-285750">
              <a:lnSpc>
                <a:spcPct val="150000"/>
              </a:lnSpc>
              <a:buFont typeface="Wingdings" pitchFamily="2" charset="2"/>
              <a:buChar char="ü"/>
            </a:pPr>
            <a:r>
              <a:rPr lang="fr-FR" dirty="0"/>
              <a:t>La mémoire EPROM: (</a:t>
            </a:r>
            <a:r>
              <a:rPr lang="fr-FR" dirty="0" err="1"/>
              <a:t>Erasable</a:t>
            </a:r>
            <a:r>
              <a:rPr lang="fr-FR" dirty="0"/>
              <a:t> Programmable Read </a:t>
            </a:r>
            <a:r>
              <a:rPr lang="fr-FR" dirty="0" err="1"/>
              <a:t>Only</a:t>
            </a:r>
            <a:r>
              <a:rPr lang="fr-FR" dirty="0"/>
              <a:t> Memory). Ce type de mémoire est effaçable par exposition aux ultraviolets</a:t>
            </a:r>
            <a:r>
              <a:rPr lang="fr-FR" dirty="0" smtClean="0"/>
              <a:t>.</a:t>
            </a:r>
          </a:p>
          <a:p>
            <a:pPr marL="285750" indent="-285750">
              <a:lnSpc>
                <a:spcPct val="150000"/>
              </a:lnSpc>
              <a:buFont typeface="Wingdings" pitchFamily="2" charset="2"/>
              <a:buChar char="ü"/>
            </a:pPr>
            <a:r>
              <a:rPr lang="fr-FR" dirty="0"/>
              <a:t>La mémoire EEPROM: (</a:t>
            </a:r>
            <a:r>
              <a:rPr lang="fr-FR" dirty="0" err="1"/>
              <a:t>Electrically</a:t>
            </a:r>
            <a:r>
              <a:rPr lang="fr-FR" dirty="0"/>
              <a:t> </a:t>
            </a:r>
            <a:r>
              <a:rPr lang="fr-FR" dirty="0" err="1"/>
              <a:t>Erasable</a:t>
            </a:r>
            <a:r>
              <a:rPr lang="fr-FR" dirty="0"/>
              <a:t> Programmable Read </a:t>
            </a:r>
            <a:r>
              <a:rPr lang="fr-FR" dirty="0" err="1"/>
              <a:t>Only</a:t>
            </a:r>
            <a:r>
              <a:rPr lang="fr-FR" dirty="0"/>
              <a:t> Memory). Ce type de mémoire est effaçable électriquement</a:t>
            </a:r>
            <a:r>
              <a:rPr lang="fr-FR" dirty="0" smtClean="0"/>
              <a:t>.</a:t>
            </a:r>
          </a:p>
          <a:p>
            <a:pPr marL="285750" indent="-285750">
              <a:lnSpc>
                <a:spcPct val="150000"/>
              </a:lnSpc>
              <a:buFont typeface="Wingdings" pitchFamily="2" charset="2"/>
              <a:buChar char="ü"/>
            </a:pPr>
            <a:r>
              <a:rPr lang="fr-FR" dirty="0"/>
              <a:t>Les mémoires FLASH: ce sont une variété de mémoire EEPROM mais plus rapide, ce type de mémoire peut se faire effacer par secteur complet. Les mémoires flash sont les plus connues, on les trouve sous forme de clé </a:t>
            </a:r>
            <a:r>
              <a:rPr lang="fr-FR" dirty="0" err="1"/>
              <a:t>usb</a:t>
            </a:r>
            <a:r>
              <a:rPr lang="fr-FR" dirty="0"/>
              <a:t> ou bien de carte MICRO SD etc... </a:t>
            </a:r>
            <a:endParaRPr lang="fr-FR" dirty="0" smtClean="0"/>
          </a:p>
          <a:p>
            <a:pPr marL="285750" indent="-285750">
              <a:lnSpc>
                <a:spcPct val="150000"/>
              </a:lnSpc>
              <a:buFont typeface="Wingdings" pitchFamily="2" charset="2"/>
              <a:buChar char="ü"/>
            </a:pPr>
            <a:endParaRPr lang="fr-FR" dirty="0"/>
          </a:p>
          <a:p>
            <a:pPr marL="285750" indent="-285750">
              <a:buFont typeface="Wingdings" pitchFamily="2" charset="2"/>
              <a:buChar char="ü"/>
            </a:pPr>
            <a:endParaRPr lang="fr-FR" dirty="0" smtClean="0"/>
          </a:p>
          <a:p>
            <a:pPr marL="285750" indent="-285750">
              <a:buFont typeface="Wingdings" pitchFamily="2" charset="2"/>
              <a:buChar char="ü"/>
            </a:pPr>
            <a:endParaRPr lang="fr-FR" dirty="0"/>
          </a:p>
          <a:p>
            <a:pPr marL="285750" indent="-285750">
              <a:buFont typeface="Wingdings" pitchFamily="2" charset="2"/>
              <a:buChar char="ü"/>
            </a:pPr>
            <a:endParaRPr lang="fr-FR" dirty="0" smtClean="0"/>
          </a:p>
          <a:p>
            <a:pPr marL="285750" indent="-285750">
              <a:buFont typeface="Wingdings" pitchFamily="2" charset="2"/>
              <a:buChar char="ü"/>
            </a:pPr>
            <a:endParaRPr lang="fr-FR" dirty="0"/>
          </a:p>
          <a:p>
            <a:pPr marL="285750" indent="-285750">
              <a:buFont typeface="Wingdings" pitchFamily="2" charset="2"/>
              <a:buChar char="ü"/>
            </a:pPr>
            <a:endParaRPr lang="fr-FR" dirty="0" smtClean="0"/>
          </a:p>
          <a:p>
            <a:pPr marL="285750" indent="-285750">
              <a:buFont typeface="Wingdings" pitchFamily="2" charset="2"/>
              <a:buChar char="ü"/>
            </a:pPr>
            <a:endParaRPr lang="fr-FR" dirty="0"/>
          </a:p>
          <a:p>
            <a:pPr marL="285750" indent="-285750">
              <a:buFont typeface="Wingdings" pitchFamily="2" charset="2"/>
              <a:buChar char="ü"/>
            </a:pPr>
            <a:endParaRPr lang="fr-FR" dirty="0" smtClean="0"/>
          </a:p>
          <a:p>
            <a:pPr marL="285750" indent="-285750">
              <a:buFont typeface="Wingdings" pitchFamily="2" charset="2"/>
              <a:buChar char="ü"/>
            </a:pPr>
            <a:endParaRPr lang="fr-FR" dirty="0"/>
          </a:p>
          <a:p>
            <a:pPr marL="285750" indent="-285750">
              <a:buFont typeface="Wingdings" pitchFamily="2" charset="2"/>
              <a:buChar char="ü"/>
            </a:pPr>
            <a:endParaRPr lang="fr-FR" dirty="0" smtClean="0"/>
          </a:p>
          <a:p>
            <a:pPr marL="285750" indent="-285750">
              <a:buFont typeface="Wingdings" pitchFamily="2" charset="2"/>
              <a:buChar char="ü"/>
            </a:pPr>
            <a:endParaRPr lang="fr-FR" dirty="0"/>
          </a:p>
          <a:p>
            <a:pPr marL="285750" indent="-285750">
              <a:buFont typeface="Wingdings" pitchFamily="2" charset="2"/>
              <a:buChar char="ü"/>
            </a:pPr>
            <a:endParaRPr lang="fr-FR" dirty="0" smtClean="0"/>
          </a:p>
          <a:p>
            <a:pPr marL="285750" indent="-285750">
              <a:buFont typeface="Wingdings" pitchFamily="2" charset="2"/>
              <a:buChar char="ü"/>
            </a:pPr>
            <a:endParaRPr lang="fr-FR" dirty="0"/>
          </a:p>
          <a:p>
            <a:pPr marL="285750" indent="-285750">
              <a:buFont typeface="Wingdings" pitchFamily="2" charset="2"/>
              <a:buChar char="ü"/>
            </a:pPr>
            <a:endParaRPr lang="fr-FR" dirty="0" smtClean="0"/>
          </a:p>
          <a:p>
            <a:pPr marL="285750" indent="-285750">
              <a:buFont typeface="Wingdings" pitchFamily="2" charset="2"/>
              <a:buChar char="ü"/>
            </a:pPr>
            <a:endParaRPr lang="fr-FR" dirty="0"/>
          </a:p>
          <a:p>
            <a:pPr marL="285750" indent="-285750">
              <a:buFont typeface="Wingdings" pitchFamily="2" charset="2"/>
              <a:buChar char="ü"/>
            </a:pPr>
            <a:endParaRPr lang="fr-FR" dirty="0" smtClean="0"/>
          </a:p>
          <a:p>
            <a:pPr marL="285750" indent="-285750">
              <a:buFont typeface="Wingdings" pitchFamily="2" charset="2"/>
              <a:buChar char="ü"/>
            </a:pPr>
            <a:endParaRPr lang="fr-FR" dirty="0"/>
          </a:p>
          <a:p>
            <a:pPr marL="285750" indent="-285750">
              <a:buFont typeface="Wingdings" pitchFamily="2" charset="2"/>
              <a:buChar char="ü"/>
            </a:pPr>
            <a:endParaRPr lang="fr-FR" dirty="0" smtClean="0"/>
          </a:p>
          <a:p>
            <a:endParaRPr lang="fr-FR" dirty="0"/>
          </a:p>
        </p:txBody>
      </p:sp>
    </p:spTree>
    <p:extLst>
      <p:ext uri="{BB962C8B-B14F-4D97-AF65-F5344CB8AC3E}">
        <p14:creationId xmlns:p14="http://schemas.microsoft.com/office/powerpoint/2010/main" val="13892029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260648"/>
            <a:ext cx="7920880" cy="2585323"/>
          </a:xfrm>
          <a:prstGeom prst="rect">
            <a:avLst/>
          </a:prstGeom>
        </p:spPr>
        <p:txBody>
          <a:bodyPr wrap="square">
            <a:spAutoFit/>
          </a:bodyPr>
          <a:lstStyle/>
          <a:p>
            <a:r>
              <a:rPr lang="fr-FR" dirty="0"/>
              <a:t>La mémoire RAM: (</a:t>
            </a:r>
            <a:r>
              <a:rPr lang="fr-FR" dirty="0" err="1"/>
              <a:t>Random</a:t>
            </a:r>
            <a:r>
              <a:rPr lang="fr-FR" dirty="0"/>
              <a:t> Access Memory). Ce type de mémoire est volatile, cela veut dire que les données qu'elle contient seront perdues si l'alimentation en électricité s'arrête. La mémoire RAM est utilisée dans les ordinateurs pour le traitement des données car elle est beaucoup plus rapide, elle permet donc de meilleures performances pour l'ordinateur</a:t>
            </a:r>
            <a:r>
              <a:rPr lang="fr-FR" dirty="0" smtClean="0"/>
              <a:t>.</a:t>
            </a:r>
          </a:p>
          <a:p>
            <a:endParaRPr lang="fr-FR" dirty="0"/>
          </a:p>
          <a:p>
            <a:endParaRPr lang="fr-FR" dirty="0" smtClean="0"/>
          </a:p>
          <a:p>
            <a:endParaRPr lang="fr-FR" dirty="0"/>
          </a:p>
          <a:p>
            <a:endParaRPr lang="fr-FR" dirty="0"/>
          </a:p>
        </p:txBody>
      </p:sp>
      <p:sp>
        <p:nvSpPr>
          <p:cNvPr id="3" name="Rectangle 2"/>
          <p:cNvSpPr/>
          <p:nvPr/>
        </p:nvSpPr>
        <p:spPr>
          <a:xfrm>
            <a:off x="611560" y="2413338"/>
            <a:ext cx="7776864" cy="1200329"/>
          </a:xfrm>
          <a:prstGeom prst="rect">
            <a:avLst/>
          </a:prstGeom>
        </p:spPr>
        <p:txBody>
          <a:bodyPr wrap="square">
            <a:spAutoFit/>
          </a:bodyPr>
          <a:lstStyle/>
          <a:p>
            <a:r>
              <a:rPr lang="fr-FR" dirty="0"/>
              <a:t>Le disque dur: C'est un disque qui enregistre de façon permanente des informations sur des disques magnétiques, ces données sont effaçables une par une. L'avantage de ce mode de stockage est l'espace de plus en plus énorme </a:t>
            </a:r>
          </a:p>
        </p:txBody>
      </p:sp>
    </p:spTree>
    <p:extLst>
      <p:ext uri="{BB962C8B-B14F-4D97-AF65-F5344CB8AC3E}">
        <p14:creationId xmlns:p14="http://schemas.microsoft.com/office/powerpoint/2010/main" val="3211490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23728" y="0"/>
            <a:ext cx="6696744" cy="836712"/>
          </a:xfrm>
          <a:prstGeom prst="rect">
            <a:avLst/>
          </a:prstGeom>
          <a:gradFill>
            <a:gsLst>
              <a:gs pos="69000">
                <a:srgbClr val="FF0000">
                  <a:alpha val="7000"/>
                </a:srgbClr>
              </a:gs>
              <a:gs pos="44000">
                <a:schemeClr val="bg1"/>
              </a:gs>
              <a:gs pos="1000">
                <a:schemeClr val="accent1">
                  <a:tint val="66000"/>
                  <a:satMod val="160000"/>
                  <a:lumMod val="75000"/>
                  <a:lumOff val="25000"/>
                </a:schemeClr>
              </a:gs>
              <a:gs pos="97000">
                <a:srgbClr val="9AB5F0"/>
              </a:gs>
              <a:gs pos="63000">
                <a:srgbClr val="FFFFFF"/>
              </a:gs>
            </a:gsLst>
            <a:lin ang="15000000" scaled="0"/>
          </a:gradFill>
          <a:scene3d>
            <a:camera prst="orthographicFront"/>
            <a:lightRig rig="threePt" dir="t"/>
          </a:scene3d>
          <a:sp3d>
            <a:bevelT w="165100" h="95250"/>
            <a:bevelB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cap="all" dirty="0" smtClean="0">
                <a:solidFill>
                  <a:srgbClr val="FF0000"/>
                </a:solidFill>
              </a:rPr>
              <a:t>introduction</a:t>
            </a:r>
            <a:endParaRPr lang="fr-FR" sz="3200" b="1" cap="all" dirty="0">
              <a:solidFill>
                <a:srgbClr val="FF0000"/>
              </a:solidFill>
            </a:endParaRPr>
          </a:p>
        </p:txBody>
      </p:sp>
      <p:sp>
        <p:nvSpPr>
          <p:cNvPr id="7" name="Rectangle 6"/>
          <p:cNvSpPr/>
          <p:nvPr/>
        </p:nvSpPr>
        <p:spPr>
          <a:xfrm>
            <a:off x="0" y="0"/>
            <a:ext cx="2123728" cy="6858000"/>
          </a:xfrm>
          <a:prstGeom prst="rect">
            <a:avLst/>
          </a:prstGeom>
          <a:gradFill>
            <a:gsLst>
              <a:gs pos="54000">
                <a:srgbClr val="FF0000">
                  <a:alpha val="7000"/>
                </a:srgbClr>
              </a:gs>
              <a:gs pos="47000">
                <a:schemeClr val="bg1"/>
              </a:gs>
              <a:gs pos="100000">
                <a:srgbClr val="8DABEF">
                  <a:lumMod val="95000"/>
                </a:srgbClr>
              </a:gs>
              <a:gs pos="52000">
                <a:srgbClr val="FFFFFF"/>
              </a:gs>
              <a:gs pos="20000">
                <a:schemeClr val="bg1">
                  <a:lumMod val="85000"/>
                </a:schemeClr>
              </a:gs>
              <a:gs pos="2000">
                <a:schemeClr val="bg1">
                  <a:lumMod val="75000"/>
                </a:schemeClr>
              </a:gs>
            </a:gsLst>
            <a:lin ang="13800000" scaled="0"/>
          </a:gradFill>
          <a:scene3d>
            <a:camera prst="orthographicFront"/>
            <a:lightRig rig="threePt" dir="t"/>
          </a:scene3d>
          <a:sp3d extrusionH="393700">
            <a:bevelT w="203200"/>
            <a:bevelB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p:cNvSpPr/>
          <p:nvPr/>
        </p:nvSpPr>
        <p:spPr>
          <a:xfrm>
            <a:off x="0" y="0"/>
            <a:ext cx="2051720" cy="1754326"/>
          </a:xfrm>
          <a:prstGeom prst="rect">
            <a:avLst/>
          </a:prstGeom>
          <a:noFill/>
          <a:scene3d>
            <a:camera prst="orthographicFront">
              <a:rot lat="0" lon="0" rev="0"/>
            </a:camera>
            <a:lightRig rig="threePt" dir="t"/>
          </a:scene3d>
        </p:spPr>
        <p:txBody>
          <a:bodyPr wrap="square" lIns="91440" tIns="45720" rIns="91440" bIns="45720">
            <a:spAutoFit/>
          </a:bodyPr>
          <a:lstStyle/>
          <a:p>
            <a:pPr algn="ctr"/>
            <a:r>
              <a:rPr lang="fr-FR"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rPr>
              <a:t>UNIVERSITE</a:t>
            </a:r>
          </a:p>
          <a:p>
            <a:pPr algn="ctr"/>
            <a:endParaRPr lang="fr-FR"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endParaRPr>
          </a:p>
          <a:p>
            <a:pPr algn="ctr"/>
            <a:r>
              <a:rPr lang="fr-FR"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rPr>
              <a:t>De Koudougou</a:t>
            </a:r>
            <a:endParaRPr lang="fr-FR"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endParaRPr>
          </a:p>
          <a:p>
            <a:pPr algn="ctr"/>
            <a:endParaRPr lang="fr-FR"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endParaRPr>
          </a:p>
          <a:p>
            <a:pPr algn="ctr"/>
            <a:endParaRPr lang="fr-FR"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endParaRPr>
          </a:p>
          <a:p>
            <a:pPr algn="ctr"/>
            <a:endParaRPr lang="fr-FR"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endParaRPr>
          </a:p>
        </p:txBody>
      </p:sp>
      <p:sp>
        <p:nvSpPr>
          <p:cNvPr id="2" name="Rectangle 1"/>
          <p:cNvSpPr/>
          <p:nvPr/>
        </p:nvSpPr>
        <p:spPr>
          <a:xfrm>
            <a:off x="2411760" y="1154161"/>
            <a:ext cx="6264696" cy="923330"/>
          </a:xfrm>
          <a:prstGeom prst="rect">
            <a:avLst/>
          </a:prstGeom>
        </p:spPr>
        <p:txBody>
          <a:bodyPr wrap="square">
            <a:spAutoFit/>
          </a:bodyPr>
          <a:lstStyle/>
          <a:p>
            <a:pPr marL="285750" indent="-285750">
              <a:buFont typeface="Wingdings" pitchFamily="2" charset="2"/>
              <a:buChar char="ü"/>
            </a:pPr>
            <a:r>
              <a:rPr lang="fr-FR" dirty="0"/>
              <a:t>L'informatique est la science qui permet de traiter automatiquement et rationnellement les informations à l'aide d'un ordinateur.</a:t>
            </a:r>
          </a:p>
        </p:txBody>
      </p:sp>
      <p:sp>
        <p:nvSpPr>
          <p:cNvPr id="4" name="Rectangle 3"/>
          <p:cNvSpPr/>
          <p:nvPr/>
        </p:nvSpPr>
        <p:spPr>
          <a:xfrm>
            <a:off x="2411760" y="2420888"/>
            <a:ext cx="4446240" cy="1477328"/>
          </a:xfrm>
          <a:prstGeom prst="rect">
            <a:avLst/>
          </a:prstGeom>
        </p:spPr>
        <p:txBody>
          <a:bodyPr wrap="square">
            <a:spAutoFit/>
          </a:bodyPr>
          <a:lstStyle/>
          <a:p>
            <a:pPr marL="285750" indent="-285750">
              <a:buFont typeface="Wingdings" pitchFamily="2" charset="2"/>
              <a:buChar char="ü"/>
            </a:pPr>
            <a:r>
              <a:rPr lang="fr-FR" dirty="0"/>
              <a:t>Un ordinateur est un appareil électronique qui traite les informations dans une unité centrale selon un programme enregistré en mémoire</a:t>
            </a:r>
          </a:p>
        </p:txBody>
      </p:sp>
      <p:sp>
        <p:nvSpPr>
          <p:cNvPr id="5" name="Rectangle 4"/>
          <p:cNvSpPr/>
          <p:nvPr/>
        </p:nvSpPr>
        <p:spPr>
          <a:xfrm>
            <a:off x="2699792" y="4077072"/>
            <a:ext cx="4572000" cy="1200329"/>
          </a:xfrm>
          <a:prstGeom prst="rect">
            <a:avLst/>
          </a:prstGeom>
        </p:spPr>
        <p:txBody>
          <a:bodyPr>
            <a:spAutoFit/>
          </a:bodyPr>
          <a:lstStyle/>
          <a:p>
            <a:pPr marL="285750" indent="-285750">
              <a:buFont typeface="Wingdings" pitchFamily="2" charset="2"/>
              <a:buChar char="ü"/>
            </a:pPr>
            <a:r>
              <a:rPr lang="fr-FR" dirty="0"/>
              <a:t>Un programme est une suite ordonnée d'instructions traduites dans un langage de programmation et capable de résoudre un problème donné.</a:t>
            </a:r>
          </a:p>
        </p:txBody>
      </p:sp>
    </p:spTree>
    <p:extLst>
      <p:ext uri="{BB962C8B-B14F-4D97-AF65-F5344CB8AC3E}">
        <p14:creationId xmlns:p14="http://schemas.microsoft.com/office/powerpoint/2010/main" val="414922424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rte PCI"/>
          <p:cNvPicPr/>
          <p:nvPr/>
        </p:nvPicPr>
        <p:blipFill>
          <a:blip r:embed="rId2"/>
          <a:srcRect/>
          <a:stretch>
            <a:fillRect/>
          </a:stretch>
        </p:blipFill>
        <p:spPr bwMode="auto">
          <a:xfrm>
            <a:off x="755576" y="548680"/>
            <a:ext cx="6768752" cy="3715345"/>
          </a:xfrm>
          <a:prstGeom prst="rect">
            <a:avLst/>
          </a:prstGeom>
          <a:noFill/>
          <a:ln w="9525">
            <a:noFill/>
            <a:miter lim="800000"/>
            <a:headEnd/>
            <a:tailEnd/>
          </a:ln>
        </p:spPr>
      </p:pic>
    </p:spTree>
    <p:extLst>
      <p:ext uri="{BB962C8B-B14F-4D97-AF65-F5344CB8AC3E}">
        <p14:creationId xmlns:p14="http://schemas.microsoft.com/office/powerpoint/2010/main" val="17508417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3728" y="-31188"/>
            <a:ext cx="6696744" cy="836712"/>
          </a:xfrm>
          <a:prstGeom prst="rect">
            <a:avLst/>
          </a:prstGeom>
          <a:gradFill>
            <a:gsLst>
              <a:gs pos="69000">
                <a:srgbClr val="FF0000">
                  <a:alpha val="7000"/>
                </a:srgbClr>
              </a:gs>
              <a:gs pos="44000">
                <a:schemeClr val="bg1"/>
              </a:gs>
              <a:gs pos="1000">
                <a:schemeClr val="accent1">
                  <a:tint val="66000"/>
                  <a:satMod val="160000"/>
                  <a:lumMod val="75000"/>
                  <a:lumOff val="25000"/>
                </a:schemeClr>
              </a:gs>
              <a:gs pos="97000">
                <a:srgbClr val="9AB5F0"/>
              </a:gs>
              <a:gs pos="63000">
                <a:srgbClr val="FFFFFF"/>
              </a:gs>
            </a:gsLst>
            <a:lin ang="15000000" scaled="0"/>
          </a:gradFill>
          <a:scene3d>
            <a:camera prst="orthographicFront"/>
            <a:lightRig rig="threePt" dir="t"/>
          </a:scene3d>
          <a:sp3d>
            <a:bevelT w="165100" h="95250"/>
            <a:bevelB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cap="all" dirty="0">
              <a:solidFill>
                <a:srgbClr val="FF0000"/>
              </a:solidFill>
            </a:endParaRPr>
          </a:p>
        </p:txBody>
      </p:sp>
      <p:sp>
        <p:nvSpPr>
          <p:cNvPr id="4" name="Rectangle 3"/>
          <p:cNvSpPr/>
          <p:nvPr/>
        </p:nvSpPr>
        <p:spPr>
          <a:xfrm>
            <a:off x="0" y="-31188"/>
            <a:ext cx="2123728" cy="6858000"/>
          </a:xfrm>
          <a:prstGeom prst="rect">
            <a:avLst/>
          </a:prstGeom>
          <a:gradFill>
            <a:gsLst>
              <a:gs pos="54000">
                <a:srgbClr val="FF0000">
                  <a:alpha val="7000"/>
                </a:srgbClr>
              </a:gs>
              <a:gs pos="47000">
                <a:schemeClr val="bg1"/>
              </a:gs>
              <a:gs pos="100000">
                <a:srgbClr val="8DABEF">
                  <a:lumMod val="95000"/>
                </a:srgbClr>
              </a:gs>
              <a:gs pos="52000">
                <a:srgbClr val="FFFFFF"/>
              </a:gs>
              <a:gs pos="20000">
                <a:schemeClr val="bg1">
                  <a:lumMod val="85000"/>
                </a:schemeClr>
              </a:gs>
              <a:gs pos="2000">
                <a:schemeClr val="bg1">
                  <a:lumMod val="75000"/>
                </a:schemeClr>
              </a:gs>
            </a:gsLst>
            <a:lin ang="13800000" scaled="0"/>
          </a:gradFill>
          <a:scene3d>
            <a:camera prst="orthographicFront"/>
            <a:lightRig rig="threePt" dir="t"/>
          </a:scene3d>
          <a:sp3d extrusionH="393700">
            <a:bevelT w="203200"/>
            <a:bevelB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rPr>
              <a:t>UNIVERSITE</a:t>
            </a:r>
          </a:p>
          <a:p>
            <a:pPr algn="ctr"/>
            <a:endParaRPr lang="fr-FR"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endParaRPr>
          </a:p>
          <a:p>
            <a:pPr algn="ctr"/>
            <a:r>
              <a:rPr lang="fr-FR"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rPr>
              <a:t>AUBE NOUVELLE</a:t>
            </a:r>
          </a:p>
        </p:txBody>
      </p:sp>
      <p:sp>
        <p:nvSpPr>
          <p:cNvPr id="2" name="Rectangle 1"/>
          <p:cNvSpPr/>
          <p:nvPr/>
        </p:nvSpPr>
        <p:spPr>
          <a:xfrm>
            <a:off x="2411760" y="1412776"/>
            <a:ext cx="6408712" cy="923330"/>
          </a:xfrm>
          <a:prstGeom prst="rect">
            <a:avLst/>
          </a:prstGeom>
        </p:spPr>
        <p:txBody>
          <a:bodyPr wrap="square">
            <a:spAutoFit/>
          </a:bodyPr>
          <a:lstStyle/>
          <a:p>
            <a:r>
              <a:rPr lang="fr-FR" b="1" dirty="0"/>
              <a:t>Les connecteurs d'entrée-sortie</a:t>
            </a:r>
          </a:p>
          <a:p>
            <a:r>
              <a:rPr lang="fr-FR" dirty="0"/>
              <a:t>La carte mère possède un certain nombre de connecteurs d'entrées-sorties regroupés sur le « </a:t>
            </a:r>
            <a:r>
              <a:rPr lang="fr-FR" b="1" dirty="0"/>
              <a:t>panneau arrière</a:t>
            </a:r>
            <a:r>
              <a:rPr lang="fr-FR" dirty="0"/>
              <a:t> ». </a:t>
            </a:r>
          </a:p>
        </p:txBody>
      </p:sp>
      <p:pic>
        <p:nvPicPr>
          <p:cNvPr id="6" name="Image 5" descr="Connecteurs sur le panneau arrière">
            <a:hlinkClick r:id="rId2"/>
          </p:cNvPr>
          <p:cNvPicPr/>
          <p:nvPr/>
        </p:nvPicPr>
        <p:blipFill>
          <a:blip r:embed="rId3"/>
          <a:srcRect/>
          <a:stretch>
            <a:fillRect/>
          </a:stretch>
        </p:blipFill>
        <p:spPr bwMode="auto">
          <a:xfrm>
            <a:off x="2627784" y="2924945"/>
            <a:ext cx="5202889" cy="2238240"/>
          </a:xfrm>
          <a:prstGeom prst="rect">
            <a:avLst/>
          </a:prstGeom>
          <a:noFill/>
          <a:ln w="9525">
            <a:noFill/>
            <a:miter lim="800000"/>
            <a:headEnd/>
            <a:tailEnd/>
          </a:ln>
        </p:spPr>
      </p:pic>
    </p:spTree>
    <p:extLst>
      <p:ext uri="{BB962C8B-B14F-4D97-AF65-F5344CB8AC3E}">
        <p14:creationId xmlns:p14="http://schemas.microsoft.com/office/powerpoint/2010/main" val="79159268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1640" y="764704"/>
            <a:ext cx="6840760" cy="5078313"/>
          </a:xfrm>
          <a:prstGeom prst="rect">
            <a:avLst/>
          </a:prstGeom>
        </p:spPr>
        <p:txBody>
          <a:bodyPr wrap="square">
            <a:spAutoFit/>
          </a:bodyPr>
          <a:lstStyle/>
          <a:p>
            <a:r>
              <a:rPr lang="fr-FR" dirty="0"/>
              <a:t>La plupart des cartes mères proposent les connecteurs suivants : </a:t>
            </a:r>
          </a:p>
          <a:p>
            <a:pPr lvl="0"/>
            <a:r>
              <a:rPr lang="fr-FR" u="sng" dirty="0">
                <a:hlinkClick r:id="rId2"/>
              </a:rPr>
              <a:t>Port série</a:t>
            </a:r>
            <a:r>
              <a:rPr lang="fr-FR" dirty="0"/>
              <a:t>, permettant de connecter de vieux périphériques ; </a:t>
            </a:r>
          </a:p>
          <a:p>
            <a:pPr lvl="0"/>
            <a:r>
              <a:rPr lang="fr-FR" u="sng" dirty="0">
                <a:hlinkClick r:id="rId2"/>
              </a:rPr>
              <a:t>Port parallèle</a:t>
            </a:r>
            <a:r>
              <a:rPr lang="fr-FR" dirty="0"/>
              <a:t>, permettant notamment de connecter de vieilles imprimantes ; </a:t>
            </a:r>
          </a:p>
          <a:p>
            <a:pPr lvl="0"/>
            <a:r>
              <a:rPr lang="fr-FR" u="sng" dirty="0">
                <a:hlinkClick r:id="rId3"/>
              </a:rPr>
              <a:t>Ports USB</a:t>
            </a:r>
            <a:r>
              <a:rPr lang="fr-FR" dirty="0"/>
              <a:t> (1.1, bas débit, ou 2.0, haut débit), permettant de connecter des périphériques plus récents ; </a:t>
            </a:r>
          </a:p>
          <a:p>
            <a:pPr lvl="0"/>
            <a:r>
              <a:rPr lang="fr-FR" b="1" dirty="0"/>
              <a:t>Connecteur RJ45</a:t>
            </a:r>
            <a:r>
              <a:rPr lang="fr-FR" dirty="0"/>
              <a:t> (appelés </a:t>
            </a:r>
            <a:r>
              <a:rPr lang="fr-FR" i="1" dirty="0"/>
              <a:t>LAN</a:t>
            </a:r>
            <a:r>
              <a:rPr lang="fr-FR" dirty="0"/>
              <a:t> ou </a:t>
            </a:r>
            <a:r>
              <a:rPr lang="fr-FR" i="1" dirty="0"/>
              <a:t>port </a:t>
            </a:r>
            <a:r>
              <a:rPr lang="fr-FR" i="1" dirty="0" err="1"/>
              <a:t>ethernet</a:t>
            </a:r>
            <a:r>
              <a:rPr lang="fr-FR" dirty="0"/>
              <a:t>) permettant de connecter l'ordinateur à un réseau. Il correspond à une </a:t>
            </a:r>
            <a:r>
              <a:rPr lang="fr-FR" u="sng" dirty="0">
                <a:hlinkClick r:id="rId4"/>
              </a:rPr>
              <a:t>carte réseau</a:t>
            </a:r>
            <a:r>
              <a:rPr lang="fr-FR" dirty="0"/>
              <a:t> intégrée à la carte mère ; </a:t>
            </a:r>
          </a:p>
          <a:p>
            <a:pPr lvl="0"/>
            <a:r>
              <a:rPr lang="fr-FR" b="1" dirty="0"/>
              <a:t>Connecteur VGA</a:t>
            </a:r>
            <a:r>
              <a:rPr lang="fr-FR" dirty="0"/>
              <a:t> (appelé </a:t>
            </a:r>
            <a:r>
              <a:rPr lang="fr-FR" i="1" dirty="0"/>
              <a:t>SUB-D15</a:t>
            </a:r>
            <a:r>
              <a:rPr lang="fr-FR" dirty="0"/>
              <a:t>), permettant de connecter un écran. Ce connecteur correspond à la </a:t>
            </a:r>
            <a:r>
              <a:rPr lang="fr-FR" u="sng" dirty="0">
                <a:hlinkClick r:id="rId5"/>
              </a:rPr>
              <a:t>carte graphique</a:t>
            </a:r>
            <a:r>
              <a:rPr lang="fr-FR" dirty="0"/>
              <a:t> intégrée ; </a:t>
            </a:r>
          </a:p>
          <a:p>
            <a:pPr lvl="0"/>
            <a:r>
              <a:rPr lang="fr-FR" b="1" dirty="0"/>
              <a:t>Prises audio</a:t>
            </a:r>
            <a:r>
              <a:rPr lang="fr-FR" dirty="0"/>
              <a:t> (</a:t>
            </a:r>
            <a:r>
              <a:rPr lang="fr-FR" i="1" dirty="0"/>
              <a:t>entrée Line-In</a:t>
            </a:r>
            <a:r>
              <a:rPr lang="fr-FR" dirty="0"/>
              <a:t>, </a:t>
            </a:r>
            <a:r>
              <a:rPr lang="fr-FR" i="1" dirty="0"/>
              <a:t>sortie Line-Out</a:t>
            </a:r>
            <a:r>
              <a:rPr lang="fr-FR" dirty="0"/>
              <a:t> et </a:t>
            </a:r>
            <a:r>
              <a:rPr lang="fr-FR" i="1" dirty="0"/>
              <a:t>microphone</a:t>
            </a:r>
            <a:r>
              <a:rPr lang="fr-FR" dirty="0"/>
              <a:t>), permettant de connecter des enceintes acoustiques ou une chaîne hi fi, ainsi qu'un microphone. Ce connecteur correspond à la </a:t>
            </a:r>
            <a:r>
              <a:rPr lang="fr-FR" u="sng" dirty="0">
                <a:hlinkClick r:id="rId6"/>
              </a:rPr>
              <a:t>carte son</a:t>
            </a:r>
            <a:r>
              <a:rPr lang="fr-FR" dirty="0"/>
              <a:t> intégrée.</a:t>
            </a:r>
          </a:p>
          <a:p>
            <a:r>
              <a:rPr lang="fr-FR" dirty="0"/>
              <a:t> </a:t>
            </a:r>
          </a:p>
        </p:txBody>
      </p:sp>
    </p:spTree>
    <p:extLst>
      <p:ext uri="{BB962C8B-B14F-4D97-AF65-F5344CB8AC3E}">
        <p14:creationId xmlns:p14="http://schemas.microsoft.com/office/powerpoint/2010/main" val="3581470687"/>
      </p:ext>
    </p:extLst>
  </p:cSld>
  <p:clrMapOvr>
    <a:masterClrMapping/>
  </p:clrMapOvr>
  <p:transition spd="slow" advTm="30000">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04664"/>
            <a:ext cx="324802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9552" y="1124744"/>
            <a:ext cx="8064896" cy="2031325"/>
          </a:xfrm>
          <a:prstGeom prst="rect">
            <a:avLst/>
          </a:prstGeom>
        </p:spPr>
        <p:txBody>
          <a:bodyPr wrap="square">
            <a:spAutoFit/>
          </a:bodyPr>
          <a:lstStyle/>
          <a:p>
            <a:r>
              <a:rPr lang="fr-FR" dirty="0"/>
              <a:t>Un ordinateur </a:t>
            </a:r>
            <a:r>
              <a:rPr lang="fr-FR" dirty="0" smtClean="0"/>
              <a:t>dénué de </a:t>
            </a:r>
            <a:r>
              <a:rPr lang="fr-FR" dirty="0"/>
              <a:t>tout logiciel se trouve dans l'impossibilité de fonctionner. C'est la partie logicielle qui donne au matériel toute sa vie et son intelligence.</a:t>
            </a:r>
            <a:br>
              <a:rPr lang="fr-FR" dirty="0"/>
            </a:br>
            <a:r>
              <a:rPr lang="fr-FR" dirty="0"/>
              <a:t/>
            </a:r>
            <a:br>
              <a:rPr lang="fr-FR" dirty="0"/>
            </a:br>
            <a:r>
              <a:rPr lang="fr-FR" dirty="0"/>
              <a:t>1. Définition : Un logiciel est un programme (ensemble de instruction) de traitement de l'information contenant les procédures et les données nécessaires à une application.</a:t>
            </a:r>
          </a:p>
        </p:txBody>
      </p:sp>
    </p:spTree>
    <p:extLst>
      <p:ext uri="{BB962C8B-B14F-4D97-AF65-F5344CB8AC3E}">
        <p14:creationId xmlns:p14="http://schemas.microsoft.com/office/powerpoint/2010/main" val="4708186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16632"/>
            <a:ext cx="7776864" cy="4247317"/>
          </a:xfrm>
          <a:prstGeom prst="rect">
            <a:avLst/>
          </a:prstGeom>
        </p:spPr>
        <p:txBody>
          <a:bodyPr wrap="square">
            <a:spAutoFit/>
          </a:bodyPr>
          <a:lstStyle/>
          <a:p>
            <a:r>
              <a:rPr lang="fr-FR" dirty="0"/>
              <a:t>. Types :</a:t>
            </a:r>
            <a:br>
              <a:rPr lang="fr-FR" dirty="0"/>
            </a:br>
            <a:r>
              <a:rPr lang="fr-FR" dirty="0"/>
              <a:t/>
            </a:r>
            <a:br>
              <a:rPr lang="fr-FR" dirty="0"/>
            </a:br>
            <a:r>
              <a:rPr lang="fr-FR" dirty="0"/>
              <a:t>On distingue deux types des logiciels :</a:t>
            </a:r>
            <a:br>
              <a:rPr lang="fr-FR" dirty="0"/>
            </a:br>
            <a:r>
              <a:rPr lang="fr-FR" dirty="0"/>
              <a:t/>
            </a:r>
            <a:br>
              <a:rPr lang="fr-FR" dirty="0"/>
            </a:br>
            <a:r>
              <a:rPr lang="fr-FR" dirty="0"/>
              <a:t>Ø Les logiciels de base (systèmes d'exploitation). Exemples (Windows, Unix, ...)</a:t>
            </a:r>
            <a:br>
              <a:rPr lang="fr-FR" dirty="0"/>
            </a:br>
            <a:r>
              <a:rPr lang="fr-FR" dirty="0"/>
              <a:t/>
            </a:r>
            <a:br>
              <a:rPr lang="fr-FR" dirty="0"/>
            </a:br>
            <a:r>
              <a:rPr lang="fr-FR" dirty="0"/>
              <a:t>Ø Les logiciels d'applications. Exemples (Word, Excel, MSN, ...)</a:t>
            </a:r>
            <a:br>
              <a:rPr lang="fr-FR" dirty="0"/>
            </a:br>
            <a:r>
              <a:rPr lang="fr-FR" dirty="0"/>
              <a:t/>
            </a:r>
            <a:br>
              <a:rPr lang="fr-FR" dirty="0"/>
            </a:br>
            <a:r>
              <a:rPr lang="fr-FR" dirty="0"/>
              <a:t>a) . Système d'exploitation :</a:t>
            </a:r>
            <a:br>
              <a:rPr lang="fr-FR" dirty="0"/>
            </a:br>
            <a:r>
              <a:rPr lang="fr-FR" dirty="0"/>
              <a:t/>
            </a:r>
            <a:br>
              <a:rPr lang="fr-FR" dirty="0"/>
            </a:br>
            <a:r>
              <a:rPr lang="fr-FR" dirty="0"/>
              <a:t>Un système d'exploitation est un logiciel (ensemble des programmes) de base qui assure la communication entre le processeur, les périphériques et l'utilisateur. Il est tout le premier programme que peut contenir un ordinateur. Il permet de gérer le matériel et les autres logiciels.</a:t>
            </a:r>
          </a:p>
        </p:txBody>
      </p:sp>
    </p:spTree>
    <p:extLst>
      <p:ext uri="{BB962C8B-B14F-4D97-AF65-F5344CB8AC3E}">
        <p14:creationId xmlns:p14="http://schemas.microsoft.com/office/powerpoint/2010/main" val="26383620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332656"/>
            <a:ext cx="7488832" cy="369332"/>
          </a:xfrm>
          <a:prstGeom prst="rect">
            <a:avLst/>
          </a:prstGeom>
        </p:spPr>
        <p:txBody>
          <a:bodyPr wrap="square">
            <a:spAutoFit/>
          </a:bodyPr>
          <a:lstStyle/>
          <a:p>
            <a:r>
              <a:rPr lang="fr-FR" dirty="0"/>
              <a:t>Guide d'installation du système d'exploitation Windows</a:t>
            </a:r>
          </a:p>
        </p:txBody>
      </p:sp>
      <p:sp>
        <p:nvSpPr>
          <p:cNvPr id="3" name="Rectangle 2"/>
          <p:cNvSpPr/>
          <p:nvPr/>
        </p:nvSpPr>
        <p:spPr>
          <a:xfrm>
            <a:off x="1043608" y="980728"/>
            <a:ext cx="6840760" cy="6740307"/>
          </a:xfrm>
          <a:prstGeom prst="rect">
            <a:avLst/>
          </a:prstGeom>
        </p:spPr>
        <p:txBody>
          <a:bodyPr wrap="square">
            <a:spAutoFit/>
          </a:bodyPr>
          <a:lstStyle/>
          <a:p>
            <a:pPr marL="285750" indent="-285750">
              <a:buFont typeface="Wingdings" pitchFamily="2" charset="2"/>
              <a:buChar char="ü"/>
            </a:pPr>
            <a:r>
              <a:rPr lang="fr-FR" b="1" dirty="0"/>
              <a:t>Procédure d'installation du système </a:t>
            </a:r>
            <a:r>
              <a:rPr lang="fr-FR" b="1" dirty="0" smtClean="0"/>
              <a:t>d'exploitation</a:t>
            </a:r>
          </a:p>
          <a:p>
            <a:pPr marL="285750" indent="-285750">
              <a:buFont typeface="Wingdings" pitchFamily="2" charset="2"/>
              <a:buChar char="ü"/>
            </a:pPr>
            <a:r>
              <a:rPr lang="fr-FR" b="1" dirty="0" smtClean="0"/>
              <a:t>Crée une table de partition</a:t>
            </a:r>
          </a:p>
          <a:p>
            <a:pPr marL="285750" indent="-285750">
              <a:buFont typeface="Wingdings" pitchFamily="2" charset="2"/>
              <a:buChar char="ü"/>
            </a:pPr>
            <a:r>
              <a:rPr lang="fr-FR" b="1" dirty="0" smtClean="0"/>
              <a:t>Convertir un disque gpt en mbr</a:t>
            </a:r>
          </a:p>
          <a:p>
            <a:pPr marL="285750" indent="-285750">
              <a:buFont typeface="Wingdings" pitchFamily="2" charset="2"/>
              <a:buChar char="ü"/>
            </a:pPr>
            <a:r>
              <a:rPr lang="fr-FR" b="1" dirty="0" smtClean="0"/>
              <a:t>Changer un mot de passe en ligne de commande</a:t>
            </a:r>
          </a:p>
          <a:p>
            <a:pPr marL="285750" indent="-285750">
              <a:buFont typeface="Wingdings" pitchFamily="2" charset="2"/>
              <a:buChar char="ü"/>
            </a:pPr>
            <a:r>
              <a:rPr lang="fr-FR" b="1" dirty="0" smtClean="0"/>
              <a:t>Sauter un mot de passe oublier</a:t>
            </a:r>
          </a:p>
          <a:p>
            <a:pPr marL="285750" indent="-285750">
              <a:buFont typeface="Wingdings" pitchFamily="2" charset="2"/>
              <a:buChar char="ü"/>
            </a:pPr>
            <a:r>
              <a:rPr lang="fr-FR" b="1" dirty="0" smtClean="0"/>
              <a:t>TP SUR HARDWARE</a:t>
            </a:r>
          </a:p>
          <a:p>
            <a:pPr marL="285750" indent="-285750">
              <a:buFont typeface="Wingdings" pitchFamily="2" charset="2"/>
              <a:buChar char="ü"/>
            </a:pPr>
            <a:r>
              <a:rPr lang="fr-FR" b="1" dirty="0" smtClean="0"/>
              <a:t>TD</a:t>
            </a:r>
          </a:p>
          <a:p>
            <a:pPr marL="285750" indent="-285750">
              <a:buFont typeface="Wingdings" pitchFamily="2" charset="2"/>
              <a:buChar char="ü"/>
            </a:pPr>
            <a:r>
              <a:rPr lang="fr-FR" b="1" dirty="0" smtClean="0"/>
              <a:t>FIN DU COURS</a:t>
            </a:r>
          </a:p>
          <a:p>
            <a:endParaRPr lang="fr-FR" b="1" dirty="0" smtClean="0"/>
          </a:p>
          <a:p>
            <a:endParaRPr lang="fr-FR" b="1" dirty="0"/>
          </a:p>
          <a:p>
            <a:endParaRPr lang="fr-FR" b="1" dirty="0" smtClean="0"/>
          </a:p>
          <a:p>
            <a:endParaRPr lang="fr-FR" b="1" dirty="0"/>
          </a:p>
          <a:p>
            <a:endParaRPr lang="fr-FR" b="1" dirty="0" smtClean="0"/>
          </a:p>
          <a:p>
            <a:endParaRPr lang="fr-FR" b="1" dirty="0"/>
          </a:p>
          <a:p>
            <a:endParaRPr lang="fr-FR" b="1" dirty="0" smtClean="0"/>
          </a:p>
          <a:p>
            <a:endParaRPr lang="fr-FR" b="1" dirty="0"/>
          </a:p>
          <a:p>
            <a:endParaRPr lang="fr-FR" b="1" dirty="0" smtClean="0"/>
          </a:p>
          <a:p>
            <a:endParaRPr lang="fr-FR" b="1" dirty="0"/>
          </a:p>
          <a:p>
            <a:endParaRPr lang="fr-FR" b="1" dirty="0" smtClean="0"/>
          </a:p>
          <a:p>
            <a:endParaRPr lang="fr-FR" b="1" dirty="0"/>
          </a:p>
          <a:p>
            <a:endParaRPr lang="fr-FR" b="1" dirty="0" smtClean="0"/>
          </a:p>
          <a:p>
            <a:endParaRPr lang="fr-FR" b="1" dirty="0"/>
          </a:p>
          <a:p>
            <a:endParaRPr lang="fr-FR" b="1" dirty="0" smtClean="0"/>
          </a:p>
          <a:p>
            <a:endParaRPr lang="fr-FR" b="1" dirty="0"/>
          </a:p>
        </p:txBody>
      </p:sp>
    </p:spTree>
    <p:extLst>
      <p:ext uri="{BB962C8B-B14F-4D97-AF65-F5344CB8AC3E}">
        <p14:creationId xmlns:p14="http://schemas.microsoft.com/office/powerpoint/2010/main" val="22641317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332656"/>
            <a:ext cx="7488832" cy="369332"/>
          </a:xfrm>
          <a:prstGeom prst="rect">
            <a:avLst/>
          </a:prstGeom>
        </p:spPr>
        <p:txBody>
          <a:bodyPr wrap="square">
            <a:spAutoFit/>
          </a:bodyPr>
          <a:lstStyle/>
          <a:p>
            <a:r>
              <a:rPr lang="fr-FR" dirty="0"/>
              <a:t>Guide d'installation du système d'exploitation Windows</a:t>
            </a:r>
          </a:p>
        </p:txBody>
      </p:sp>
      <p:sp>
        <p:nvSpPr>
          <p:cNvPr id="3" name="Rectangle 2"/>
          <p:cNvSpPr/>
          <p:nvPr/>
        </p:nvSpPr>
        <p:spPr>
          <a:xfrm>
            <a:off x="1043608" y="980728"/>
            <a:ext cx="6840760" cy="369332"/>
          </a:xfrm>
          <a:prstGeom prst="rect">
            <a:avLst/>
          </a:prstGeom>
        </p:spPr>
        <p:txBody>
          <a:bodyPr wrap="square">
            <a:spAutoFit/>
          </a:bodyPr>
          <a:lstStyle/>
          <a:p>
            <a:r>
              <a:rPr lang="fr-FR" b="1" dirty="0"/>
              <a:t>Procédure d'installation du système d'exploitation</a:t>
            </a:r>
          </a:p>
        </p:txBody>
      </p:sp>
    </p:spTree>
    <p:extLst>
      <p:ext uri="{BB962C8B-B14F-4D97-AF65-F5344CB8AC3E}">
        <p14:creationId xmlns:p14="http://schemas.microsoft.com/office/powerpoint/2010/main" val="517219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23728" y="0"/>
            <a:ext cx="6696744" cy="836712"/>
          </a:xfrm>
          <a:prstGeom prst="rect">
            <a:avLst/>
          </a:prstGeom>
          <a:gradFill>
            <a:gsLst>
              <a:gs pos="69000">
                <a:srgbClr val="FF0000">
                  <a:alpha val="7000"/>
                </a:srgbClr>
              </a:gs>
              <a:gs pos="44000">
                <a:schemeClr val="bg1"/>
              </a:gs>
              <a:gs pos="1000">
                <a:schemeClr val="accent1">
                  <a:tint val="66000"/>
                  <a:satMod val="160000"/>
                  <a:lumMod val="75000"/>
                  <a:lumOff val="25000"/>
                </a:schemeClr>
              </a:gs>
              <a:gs pos="97000">
                <a:srgbClr val="9AB5F0"/>
              </a:gs>
              <a:gs pos="63000">
                <a:srgbClr val="FFFFFF"/>
              </a:gs>
            </a:gsLst>
            <a:lin ang="15000000" scaled="0"/>
          </a:gradFill>
          <a:scene3d>
            <a:camera prst="orthographicFront"/>
            <a:lightRig rig="threePt" dir="t"/>
          </a:scene3d>
          <a:sp3d>
            <a:bevelT w="165100" h="95250"/>
            <a:bevelB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rPr>
              <a:t>Le </a:t>
            </a:r>
            <a:r>
              <a:rPr lang="fr-FR" sz="3200" b="1" dirty="0">
                <a:solidFill>
                  <a:schemeClr val="tx1"/>
                </a:solidFill>
              </a:rPr>
              <a:t>système binaire</a:t>
            </a:r>
            <a:endParaRPr lang="fr-FR" sz="3200" b="1" cap="all" dirty="0">
              <a:solidFill>
                <a:schemeClr val="tx1"/>
              </a:solidFill>
            </a:endParaRPr>
          </a:p>
        </p:txBody>
      </p:sp>
      <p:sp>
        <p:nvSpPr>
          <p:cNvPr id="7" name="Rectangle 6"/>
          <p:cNvSpPr/>
          <p:nvPr/>
        </p:nvSpPr>
        <p:spPr>
          <a:xfrm>
            <a:off x="0" y="0"/>
            <a:ext cx="2123728" cy="6858000"/>
          </a:xfrm>
          <a:prstGeom prst="rect">
            <a:avLst/>
          </a:prstGeom>
          <a:gradFill>
            <a:gsLst>
              <a:gs pos="54000">
                <a:srgbClr val="FF0000">
                  <a:alpha val="7000"/>
                </a:srgbClr>
              </a:gs>
              <a:gs pos="47000">
                <a:schemeClr val="bg1"/>
              </a:gs>
              <a:gs pos="100000">
                <a:srgbClr val="8DABEF">
                  <a:lumMod val="95000"/>
                </a:srgbClr>
              </a:gs>
              <a:gs pos="52000">
                <a:srgbClr val="FFFFFF"/>
              </a:gs>
              <a:gs pos="20000">
                <a:schemeClr val="bg1">
                  <a:lumMod val="85000"/>
                </a:schemeClr>
              </a:gs>
              <a:gs pos="2000">
                <a:schemeClr val="bg1">
                  <a:lumMod val="75000"/>
                </a:schemeClr>
              </a:gs>
            </a:gsLst>
            <a:lin ang="13800000" scaled="0"/>
          </a:gradFill>
          <a:scene3d>
            <a:camera prst="orthographicFront"/>
            <a:lightRig rig="threePt" dir="t"/>
          </a:scene3d>
          <a:sp3d extrusionH="393700">
            <a:bevelT w="203200"/>
            <a:bevelB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p:cNvSpPr/>
          <p:nvPr/>
        </p:nvSpPr>
        <p:spPr>
          <a:xfrm>
            <a:off x="0" y="0"/>
            <a:ext cx="2051720" cy="1754326"/>
          </a:xfrm>
          <a:prstGeom prst="rect">
            <a:avLst/>
          </a:prstGeom>
          <a:noFill/>
          <a:scene3d>
            <a:camera prst="orthographicFront">
              <a:rot lat="0" lon="0" rev="0"/>
            </a:camera>
            <a:lightRig rig="threePt" dir="t"/>
          </a:scene3d>
        </p:spPr>
        <p:txBody>
          <a:bodyPr wrap="square" lIns="91440" tIns="45720" rIns="91440" bIns="45720">
            <a:spAutoFit/>
          </a:bodyPr>
          <a:lstStyle/>
          <a:p>
            <a:pPr algn="ctr"/>
            <a:r>
              <a:rPr lang="fr-FR"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rPr>
              <a:t>UNIVERSITE</a:t>
            </a:r>
          </a:p>
          <a:p>
            <a:pPr algn="ctr"/>
            <a:endParaRPr lang="fr-FR"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endParaRPr>
          </a:p>
          <a:p>
            <a:pPr algn="ctr"/>
            <a:r>
              <a:rPr lang="fr-FR"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rPr>
              <a:t>De Koudougou</a:t>
            </a:r>
            <a:endParaRPr lang="fr-FR"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endParaRPr>
          </a:p>
          <a:p>
            <a:pPr algn="ctr"/>
            <a:endParaRPr lang="fr-FR"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endParaRPr>
          </a:p>
          <a:p>
            <a:pPr algn="ctr"/>
            <a:endParaRPr lang="fr-FR"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endParaRPr>
          </a:p>
          <a:p>
            <a:pPr algn="ctr"/>
            <a:endParaRPr lang="fr-FR"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endParaRPr>
          </a:p>
        </p:txBody>
      </p:sp>
      <p:sp>
        <p:nvSpPr>
          <p:cNvPr id="3" name="Rectangle 2"/>
          <p:cNvSpPr/>
          <p:nvPr/>
        </p:nvSpPr>
        <p:spPr>
          <a:xfrm>
            <a:off x="2267744" y="1124744"/>
            <a:ext cx="6408712" cy="646331"/>
          </a:xfrm>
          <a:prstGeom prst="rect">
            <a:avLst/>
          </a:prstGeom>
        </p:spPr>
        <p:txBody>
          <a:bodyPr wrap="square">
            <a:spAutoFit/>
          </a:bodyPr>
          <a:lstStyle/>
          <a:p>
            <a:pPr marL="285750" indent="-285750">
              <a:buFont typeface="Wingdings" pitchFamily="2" charset="2"/>
              <a:buChar char="ü"/>
            </a:pPr>
            <a:r>
              <a:rPr lang="fr-FR" dirty="0"/>
              <a:t>Le </a:t>
            </a:r>
            <a:r>
              <a:rPr lang="fr-FR" b="1" dirty="0"/>
              <a:t>système binaire</a:t>
            </a:r>
            <a:r>
              <a:rPr lang="fr-FR" dirty="0"/>
              <a:t> est le </a:t>
            </a:r>
            <a:r>
              <a:rPr lang="fr-FR" dirty="0">
                <a:hlinkClick r:id="rId3" tooltip="Système de numération"/>
              </a:rPr>
              <a:t>système de numération</a:t>
            </a:r>
            <a:r>
              <a:rPr lang="fr-FR" dirty="0"/>
              <a:t> utilisant la </a:t>
            </a:r>
            <a:r>
              <a:rPr lang="fr-FR" dirty="0">
                <a:hlinkClick r:id="rId4" tooltip="Base (arithmétique)"/>
              </a:rPr>
              <a:t>base</a:t>
            </a:r>
            <a:r>
              <a:rPr lang="fr-FR" dirty="0"/>
              <a:t> </a:t>
            </a:r>
            <a:r>
              <a:rPr lang="fr-FR" dirty="0">
                <a:hlinkClick r:id="rId5" tooltip="2 (nombre)"/>
              </a:rPr>
              <a:t>2</a:t>
            </a:r>
            <a:r>
              <a:rPr lang="fr-FR" dirty="0"/>
              <a:t>. On nomme couramment </a:t>
            </a:r>
            <a:r>
              <a:rPr lang="fr-FR" dirty="0" smtClean="0">
                <a:hlinkClick r:id="rId6" tooltip="Bit"/>
              </a:rPr>
              <a:t>bi</a:t>
            </a:r>
            <a:r>
              <a:rPr lang="fr-FR" dirty="0" smtClean="0"/>
              <a:t>t</a:t>
            </a:r>
            <a:endParaRPr lang="fr-FR" dirty="0"/>
          </a:p>
        </p:txBody>
      </p:sp>
      <p:sp>
        <p:nvSpPr>
          <p:cNvPr id="9" name="Rectangle 8"/>
          <p:cNvSpPr/>
          <p:nvPr/>
        </p:nvSpPr>
        <p:spPr>
          <a:xfrm>
            <a:off x="2339752" y="2025714"/>
            <a:ext cx="5871837" cy="646331"/>
          </a:xfrm>
          <a:prstGeom prst="rect">
            <a:avLst/>
          </a:prstGeom>
        </p:spPr>
        <p:txBody>
          <a:bodyPr wrap="square">
            <a:spAutoFit/>
          </a:bodyPr>
          <a:lstStyle/>
          <a:p>
            <a:pPr marL="285750" indent="-285750">
              <a:buFont typeface="Wingdings" pitchFamily="2" charset="2"/>
              <a:buChar char="ü"/>
            </a:pPr>
            <a:r>
              <a:rPr lang="fr-FR" dirty="0"/>
              <a:t>Un bit peut prendre deux valeurs, notées par convention </a:t>
            </a:r>
            <a:r>
              <a:rPr lang="fr-FR" dirty="0">
                <a:hlinkClick r:id="rId7" tooltip="0 (chiffre)"/>
              </a:rPr>
              <a:t>0</a:t>
            </a:r>
            <a:r>
              <a:rPr lang="fr-FR" dirty="0"/>
              <a:t> et </a:t>
            </a:r>
            <a:r>
              <a:rPr lang="fr-FR" dirty="0">
                <a:hlinkClick r:id="rId8" tooltip="1 (nombre)"/>
              </a:rPr>
              <a:t>1</a:t>
            </a:r>
            <a:r>
              <a:rPr lang="fr-FR" dirty="0"/>
              <a:t>.</a:t>
            </a: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5816" y="2852936"/>
            <a:ext cx="3019425"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15816" y="5301208"/>
            <a:ext cx="4981575"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268879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7744" y="260648"/>
            <a:ext cx="4248472" cy="369332"/>
          </a:xfrm>
          <a:prstGeom prst="rect">
            <a:avLst/>
          </a:prstGeom>
        </p:spPr>
        <p:txBody>
          <a:bodyPr wrap="square">
            <a:spAutoFit/>
          </a:bodyPr>
          <a:lstStyle/>
          <a:p>
            <a:r>
              <a:rPr lang="fr-FR" b="1" dirty="0"/>
              <a:t>Architecture (informatique)</a:t>
            </a:r>
          </a:p>
        </p:txBody>
      </p:sp>
      <p:sp>
        <p:nvSpPr>
          <p:cNvPr id="4" name="Rectangle 3"/>
          <p:cNvSpPr/>
          <p:nvPr/>
        </p:nvSpPr>
        <p:spPr>
          <a:xfrm>
            <a:off x="395536" y="836712"/>
            <a:ext cx="8280920" cy="646331"/>
          </a:xfrm>
          <a:prstGeom prst="rect">
            <a:avLst/>
          </a:prstGeom>
        </p:spPr>
        <p:txBody>
          <a:bodyPr wrap="square">
            <a:spAutoFit/>
          </a:bodyPr>
          <a:lstStyle/>
          <a:p>
            <a:r>
              <a:rPr lang="fr-FR" dirty="0"/>
              <a:t>Architecture est un mot qui n'a pas toujours été très populaire en informatique</a:t>
            </a:r>
          </a:p>
        </p:txBody>
      </p:sp>
      <p:sp>
        <p:nvSpPr>
          <p:cNvPr id="5" name="Rectangle 4"/>
          <p:cNvSpPr/>
          <p:nvPr/>
        </p:nvSpPr>
        <p:spPr>
          <a:xfrm>
            <a:off x="467544" y="2044005"/>
            <a:ext cx="8208912" cy="646331"/>
          </a:xfrm>
          <a:prstGeom prst="rect">
            <a:avLst/>
          </a:prstGeom>
        </p:spPr>
        <p:txBody>
          <a:bodyPr wrap="square">
            <a:spAutoFit/>
          </a:bodyPr>
          <a:lstStyle/>
          <a:p>
            <a:pPr marL="285750" indent="-285750">
              <a:buFont typeface="Wingdings" pitchFamily="2" charset="2"/>
              <a:buChar char="ü"/>
            </a:pPr>
            <a:r>
              <a:rPr lang="fr-FR" dirty="0"/>
              <a:t>l'</a:t>
            </a:r>
            <a:r>
              <a:rPr lang="fr-FR" b="1" dirty="0"/>
              <a:t>architecture</a:t>
            </a:r>
            <a:r>
              <a:rPr lang="fr-FR" dirty="0"/>
              <a:t> est l'étude et la description du fonctionnement des composants internes d'un </a:t>
            </a:r>
            <a:r>
              <a:rPr lang="fr-FR" b="1" dirty="0"/>
              <a:t>ordinateur</a:t>
            </a:r>
            <a:endParaRPr lang="fr-FR" dirty="0"/>
          </a:p>
        </p:txBody>
      </p:sp>
    </p:spTree>
    <p:extLst>
      <p:ext uri="{BB962C8B-B14F-4D97-AF65-F5344CB8AC3E}">
        <p14:creationId xmlns:p14="http://schemas.microsoft.com/office/powerpoint/2010/main" val="739027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5516" y="1268760"/>
            <a:ext cx="8496944" cy="1754326"/>
          </a:xfrm>
          <a:prstGeom prst="rect">
            <a:avLst/>
          </a:prstGeom>
        </p:spPr>
        <p:txBody>
          <a:bodyPr wrap="square">
            <a:spAutoFit/>
          </a:bodyPr>
          <a:lstStyle/>
          <a:p>
            <a:r>
              <a:rPr lang="fr-FR" sz="2000" dirty="0"/>
              <a:t>On a l'habitude de distinguer, dans l'évolution des ordinateurs, un certain nombre d'étapes décisives, appelées génération. Ces étapes peuvent se définir aussi bien sur des aspects matériels, technologiques ou simplement logiciels. Il est intéressant de constater que l'évolution va de pair, que ce soit sur un de ces aspects ou bien sur un autre</a:t>
            </a:r>
            <a:r>
              <a:rPr lang="fr-FR" sz="2800" dirty="0"/>
              <a:t>. </a:t>
            </a:r>
          </a:p>
        </p:txBody>
      </p:sp>
      <p:sp>
        <p:nvSpPr>
          <p:cNvPr id="2" name="Rectangle 1"/>
          <p:cNvSpPr/>
          <p:nvPr/>
        </p:nvSpPr>
        <p:spPr>
          <a:xfrm>
            <a:off x="2411760" y="476672"/>
            <a:ext cx="4104456" cy="1292662"/>
          </a:xfrm>
          <a:prstGeom prst="rect">
            <a:avLst/>
          </a:prstGeom>
        </p:spPr>
        <p:txBody>
          <a:bodyPr wrap="square">
            <a:spAutoFit/>
          </a:bodyPr>
          <a:lstStyle/>
          <a:p>
            <a:pPr algn="ctr"/>
            <a:r>
              <a:rPr lang="fr-FR" sz="2400" dirty="0"/>
              <a:t>historique des </a:t>
            </a:r>
            <a:r>
              <a:rPr lang="fr-FR" sz="2400" dirty="0" smtClean="0"/>
              <a:t>ordinateurs</a:t>
            </a:r>
          </a:p>
          <a:p>
            <a:endParaRPr lang="fr-FR" dirty="0"/>
          </a:p>
          <a:p>
            <a:endParaRPr lang="fr-FR" dirty="0" smtClean="0"/>
          </a:p>
          <a:p>
            <a:endParaRPr lang="fr-FR" dirty="0"/>
          </a:p>
        </p:txBody>
      </p:sp>
    </p:spTree>
    <p:extLst>
      <p:ext uri="{BB962C8B-B14F-4D97-AF65-F5344CB8AC3E}">
        <p14:creationId xmlns:p14="http://schemas.microsoft.com/office/powerpoint/2010/main" val="642412178"/>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7704" y="476672"/>
            <a:ext cx="6912768" cy="3170099"/>
          </a:xfrm>
          <a:prstGeom prst="rect">
            <a:avLst/>
          </a:prstGeom>
        </p:spPr>
        <p:txBody>
          <a:bodyPr wrap="square">
            <a:spAutoFit/>
          </a:bodyPr>
          <a:lstStyle/>
          <a:p>
            <a:pPr marL="285750" indent="-285750">
              <a:buFont typeface="Wingdings" pitchFamily="2" charset="2"/>
              <a:buChar char="ü"/>
            </a:pPr>
            <a:r>
              <a:rPr lang="fr-FR" sz="2000" b="1" dirty="0" smtClean="0"/>
              <a:t>Première génération: 1945-1958</a:t>
            </a:r>
          </a:p>
          <a:p>
            <a:r>
              <a:rPr lang="fr-FR" sz="2000" dirty="0"/>
              <a:t>C'est la génération des ordinateurs spécialisés, c'est à dire, soit nous avions des ordinateurs à usage scientifique (pour résoudre des calculs importants), soit des ordinateurs à usage gestionnaire. </a:t>
            </a:r>
          </a:p>
          <a:p>
            <a:r>
              <a:rPr lang="fr-FR" sz="2000" dirty="0" smtClean="0"/>
              <a:t>C'est l'époque de la technologie des lampes ou des relais. L'organisation de l'ordinateur était simple avec peu d'unités différentes. Le nombre d'</a:t>
            </a:r>
            <a:r>
              <a:rPr lang="fr-FR" sz="2000" dirty="0" smtClean="0">
                <a:hlinkClick r:id="rId2"/>
              </a:rPr>
              <a:t>éléments logiques</a:t>
            </a:r>
            <a:r>
              <a:rPr lang="fr-FR" sz="2000" dirty="0" smtClean="0"/>
              <a:t> était de l'ordre de </a:t>
            </a:r>
            <a:r>
              <a:rPr lang="fr-FR" sz="2000" dirty="0"/>
              <a:t>10</a:t>
            </a:r>
            <a:r>
              <a:rPr lang="fr-FR" sz="2000" baseline="30000" dirty="0"/>
              <a:t>4</a:t>
            </a:r>
            <a:endParaRPr lang="fr-FR" sz="2000" dirty="0"/>
          </a:p>
          <a:p>
            <a:endParaRPr lang="fr-FR" sz="2000"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188640"/>
            <a:ext cx="7704856" cy="5324535"/>
          </a:xfrm>
          <a:prstGeom prst="rect">
            <a:avLst/>
          </a:prstGeom>
        </p:spPr>
        <p:txBody>
          <a:bodyPr wrap="square">
            <a:spAutoFit/>
          </a:bodyPr>
          <a:lstStyle/>
          <a:p>
            <a:pPr marL="285750" indent="-285750">
              <a:buFont typeface="Wingdings" pitchFamily="2" charset="2"/>
              <a:buChar char="ü"/>
            </a:pPr>
            <a:r>
              <a:rPr lang="fr-FR" sz="2000" b="1" dirty="0" smtClean="0"/>
              <a:t>Deuxième </a:t>
            </a:r>
            <a:r>
              <a:rPr lang="fr-FR" sz="2000" b="1" dirty="0"/>
              <a:t>génération: 1958-1964</a:t>
            </a:r>
          </a:p>
          <a:p>
            <a:r>
              <a:rPr lang="fr-FR" sz="2000" dirty="0"/>
              <a:t>C'est la génération des ordinateurs à usage général utilisés pour le traitement des données, et non pas seulement pour le traitement des nombres. </a:t>
            </a:r>
          </a:p>
          <a:p>
            <a:r>
              <a:rPr lang="fr-FR" sz="2000" dirty="0"/>
              <a:t>D'un point de vue technologique, le passage à la seconde génération correspond à l'utilisation du transistor dans la conception des éléments de l'ordinateur. Cela permet d'augmenter d'un ordre de grandeur, le nombre d'éléments logiques (</a:t>
            </a:r>
            <a:r>
              <a:rPr lang="fr-FR" sz="2000" dirty="0" smtClean="0"/>
              <a:t>105). </a:t>
            </a:r>
            <a:r>
              <a:rPr lang="fr-FR" sz="2000" dirty="0"/>
              <a:t>Les systèmes étaient composés d'un petit nombre d'unités assez complexes. Le premier ordinateur à transistor, appelé TRADIC (800 transistors) est apparu en 1954. </a:t>
            </a:r>
          </a:p>
          <a:p>
            <a:r>
              <a:rPr lang="fr-FR" sz="2000" dirty="0"/>
              <a:t>Coté logiciel, les premiers langages évolués de programmation voient le jour (COBOL, FORTRAN, ALGOL, LISP), ainsi que la notion de macro-assembleur. La mise en œuvre des unités d'entrées-sorties asynchrones permit une nouvelle manière d'exploiter les machines </a:t>
            </a:r>
          </a:p>
        </p:txBody>
      </p:sp>
    </p:spTree>
    <p:extLst>
      <p:ext uri="{BB962C8B-B14F-4D97-AF65-F5344CB8AC3E}">
        <p14:creationId xmlns:p14="http://schemas.microsoft.com/office/powerpoint/2010/main" val="17370915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3728" y="0"/>
            <a:ext cx="6696744" cy="836712"/>
          </a:xfrm>
          <a:prstGeom prst="rect">
            <a:avLst/>
          </a:prstGeom>
          <a:gradFill>
            <a:gsLst>
              <a:gs pos="69000">
                <a:srgbClr val="FF0000">
                  <a:alpha val="7000"/>
                </a:srgbClr>
              </a:gs>
              <a:gs pos="44000">
                <a:schemeClr val="bg1"/>
              </a:gs>
              <a:gs pos="1000">
                <a:schemeClr val="accent1">
                  <a:tint val="66000"/>
                  <a:satMod val="160000"/>
                  <a:lumMod val="75000"/>
                  <a:lumOff val="25000"/>
                </a:schemeClr>
              </a:gs>
              <a:gs pos="97000">
                <a:srgbClr val="9AB5F0"/>
              </a:gs>
              <a:gs pos="63000">
                <a:srgbClr val="FFFFFF"/>
              </a:gs>
            </a:gsLst>
            <a:lin ang="15000000" scaled="0"/>
          </a:gradFill>
          <a:scene3d>
            <a:camera prst="orthographicFront"/>
            <a:lightRig rig="threePt" dir="t"/>
          </a:scene3d>
          <a:sp3d>
            <a:bevelT w="165100" h="95250"/>
            <a:bevelB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cap="all" dirty="0">
              <a:solidFill>
                <a:srgbClr val="FF0000"/>
              </a:solidFill>
            </a:endParaRPr>
          </a:p>
        </p:txBody>
      </p:sp>
      <p:sp>
        <p:nvSpPr>
          <p:cNvPr id="4" name="Rectangle 3"/>
          <p:cNvSpPr/>
          <p:nvPr/>
        </p:nvSpPr>
        <p:spPr>
          <a:xfrm>
            <a:off x="0" y="0"/>
            <a:ext cx="2123728" cy="6858000"/>
          </a:xfrm>
          <a:prstGeom prst="rect">
            <a:avLst/>
          </a:prstGeom>
          <a:gradFill>
            <a:gsLst>
              <a:gs pos="54000">
                <a:srgbClr val="FF0000">
                  <a:alpha val="7000"/>
                </a:srgbClr>
              </a:gs>
              <a:gs pos="47000">
                <a:schemeClr val="bg1"/>
              </a:gs>
              <a:gs pos="100000">
                <a:srgbClr val="8DABEF">
                  <a:lumMod val="95000"/>
                </a:srgbClr>
              </a:gs>
              <a:gs pos="52000">
                <a:srgbClr val="FFFFFF"/>
              </a:gs>
              <a:gs pos="20000">
                <a:schemeClr val="bg1">
                  <a:lumMod val="85000"/>
                </a:schemeClr>
              </a:gs>
              <a:gs pos="2000">
                <a:schemeClr val="bg1">
                  <a:lumMod val="75000"/>
                </a:schemeClr>
              </a:gs>
            </a:gsLst>
            <a:lin ang="13800000" scaled="0"/>
          </a:gradFill>
          <a:scene3d>
            <a:camera prst="orthographicFront"/>
            <a:lightRig rig="threePt" dir="t"/>
          </a:scene3d>
          <a:sp3d extrusionH="393700">
            <a:bevelT w="203200"/>
            <a:bevelB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rPr>
              <a:t>UNIVERSITE</a:t>
            </a:r>
          </a:p>
          <a:p>
            <a:pPr algn="ctr"/>
            <a:endParaRPr lang="fr-FR"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endParaRPr>
          </a:p>
          <a:p>
            <a:pPr algn="ctr"/>
            <a:r>
              <a:rPr lang="fr-FR"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rPr>
              <a:t>De Koudougou</a:t>
            </a:r>
          </a:p>
        </p:txBody>
      </p:sp>
      <p:sp>
        <p:nvSpPr>
          <p:cNvPr id="7" name="ZoneTexte 6"/>
          <p:cNvSpPr txBox="1"/>
          <p:nvPr/>
        </p:nvSpPr>
        <p:spPr>
          <a:xfrm>
            <a:off x="-468560" y="-387424"/>
            <a:ext cx="3312368" cy="2123658"/>
          </a:xfrm>
          <a:prstGeom prst="rect">
            <a:avLst/>
          </a:prstGeom>
          <a:noFill/>
          <a:scene3d>
            <a:camera prst="orthographicFront">
              <a:rot lat="0" lon="18299985" rev="0"/>
            </a:camera>
            <a:lightRig rig="threePt" dir="t"/>
          </a:scene3d>
        </p:spPr>
        <p:txBody>
          <a:bodyPr wrap="square" rtlCol="0">
            <a:spAutoFit/>
          </a:bodyPr>
          <a:lstStyle/>
          <a:p>
            <a:pPr>
              <a:lnSpc>
                <a:spcPct val="150000"/>
              </a:lnSpc>
            </a:pPr>
            <a:endParaRPr lang="fr-FR" sz="1400" b="1" dirty="0" smtClean="0"/>
          </a:p>
          <a:p>
            <a:pPr algn="ctr">
              <a:lnSpc>
                <a:spcPct val="150000"/>
              </a:lnSpc>
            </a:pPr>
            <a:endParaRPr lang="fr-FR" sz="2800" b="1" u="sng" dirty="0" smtClean="0">
              <a:solidFill>
                <a:schemeClr val="accent1">
                  <a:lumMod val="60000"/>
                  <a:lumOff val="40000"/>
                </a:schemeClr>
              </a:solidFill>
              <a:effectLst>
                <a:outerShdw blurRad="38100" dist="38100" dir="2700000" algn="tl">
                  <a:srgbClr val="000000">
                    <a:alpha val="43137"/>
                  </a:srgbClr>
                </a:outerShdw>
              </a:effectLst>
            </a:endParaRPr>
          </a:p>
          <a:p>
            <a:pPr lvl="0">
              <a:lnSpc>
                <a:spcPct val="150000"/>
              </a:lnSpc>
            </a:pPr>
            <a:endParaRPr lang="fr-FR" b="1" dirty="0" smtClean="0">
              <a:solidFill>
                <a:srgbClr val="FF0000"/>
              </a:solidFill>
            </a:endParaRPr>
          </a:p>
          <a:p>
            <a:pPr algn="ctr">
              <a:lnSpc>
                <a:spcPct val="150000"/>
              </a:lnSpc>
            </a:pPr>
            <a:endParaRPr lang="fr-FR" sz="2800" b="1" u="sng" dirty="0" smtClean="0">
              <a:solidFill>
                <a:schemeClr val="accent1">
                  <a:lumMod val="60000"/>
                  <a:lumOff val="40000"/>
                </a:schemeClr>
              </a:solidFill>
              <a:effectLst>
                <a:outerShdw blurRad="38100" dist="38100" dir="2700000" algn="tl">
                  <a:srgbClr val="000000">
                    <a:alpha val="43137"/>
                  </a:srgbClr>
                </a:outerShdw>
              </a:effectLst>
            </a:endParaRPr>
          </a:p>
        </p:txBody>
      </p:sp>
      <p:sp>
        <p:nvSpPr>
          <p:cNvPr id="5" name="Rectangle 4"/>
          <p:cNvSpPr/>
          <p:nvPr/>
        </p:nvSpPr>
        <p:spPr>
          <a:xfrm>
            <a:off x="2339752" y="980728"/>
            <a:ext cx="6192688" cy="5632311"/>
          </a:xfrm>
          <a:prstGeom prst="rect">
            <a:avLst/>
          </a:prstGeom>
        </p:spPr>
        <p:txBody>
          <a:bodyPr wrap="square">
            <a:spAutoFit/>
          </a:bodyPr>
          <a:lstStyle/>
          <a:p>
            <a:pPr marL="171450" indent="-171450">
              <a:buFont typeface="Wingdings" pitchFamily="2" charset="2"/>
              <a:buChar char="ü"/>
            </a:pPr>
            <a:r>
              <a:rPr lang="fr-FR" sz="2000" b="1" dirty="0" smtClean="0"/>
              <a:t>Troisième </a:t>
            </a:r>
            <a:r>
              <a:rPr lang="fr-FR" sz="2000" b="1" dirty="0"/>
              <a:t>génération: 1964-1978</a:t>
            </a:r>
          </a:p>
          <a:p>
            <a:r>
              <a:rPr lang="fr-FR" sz="2000" dirty="0"/>
              <a:t>La troisième génération est celle du passage du traitement de données au traitement de l'information. La donnée possède une sémantique et pas seulement une syntaxe. </a:t>
            </a:r>
          </a:p>
          <a:p>
            <a:r>
              <a:rPr lang="fr-FR" sz="2000" dirty="0" smtClean="0"/>
              <a:t>Au niveau technologique, elle est marquée par l'utilisation de circuits intégrés </a:t>
            </a:r>
            <a:r>
              <a:rPr lang="fr-FR" sz="2000" dirty="0" smtClean="0">
                <a:hlinkClick r:id="rId2"/>
              </a:rPr>
              <a:t>SSI</a:t>
            </a:r>
            <a:r>
              <a:rPr lang="fr-FR" sz="2000" dirty="0" smtClean="0"/>
              <a:t> (Small </a:t>
            </a:r>
            <a:r>
              <a:rPr lang="fr-FR" sz="2000" dirty="0" err="1" smtClean="0"/>
              <a:t>Scale</a:t>
            </a:r>
            <a:r>
              <a:rPr lang="fr-FR" sz="2000" dirty="0" smtClean="0"/>
              <a:t> </a:t>
            </a:r>
            <a:r>
              <a:rPr lang="fr-FR" sz="2000" dirty="0" err="1" smtClean="0"/>
              <a:t>Integration</a:t>
            </a:r>
            <a:r>
              <a:rPr lang="fr-FR" sz="2000" dirty="0" smtClean="0"/>
              <a:t>) puis </a:t>
            </a:r>
            <a:r>
              <a:rPr lang="fr-FR" sz="2000" dirty="0" smtClean="0">
                <a:hlinkClick r:id="rId3"/>
              </a:rPr>
              <a:t>MSI</a:t>
            </a:r>
            <a:r>
              <a:rPr lang="fr-FR" sz="2000" dirty="0" smtClean="0"/>
              <a:t> (Medium </a:t>
            </a:r>
            <a:r>
              <a:rPr lang="fr-FR" sz="2000" dirty="0" err="1" smtClean="0"/>
              <a:t>Scale</a:t>
            </a:r>
            <a:r>
              <a:rPr lang="fr-FR" sz="2000" dirty="0" smtClean="0"/>
              <a:t> </a:t>
            </a:r>
            <a:r>
              <a:rPr lang="fr-FR" sz="2000" dirty="0" err="1" smtClean="0"/>
              <a:t>Integration</a:t>
            </a:r>
            <a:r>
              <a:rPr lang="fr-FR" sz="2000" dirty="0" smtClean="0"/>
              <a:t>), c'est à dire des circuits contenant environ d'abord une dizaine de composants élémentaires, puis quelques centaines. Cela permettait la construction de machines contenant plusieurs éléments assez complexes, pouvant être programmés de manière indépendante. Le nombre d'éléments logiques constituant une machine a encore augmenté d'un ordre de grandeur10</a:t>
            </a:r>
            <a:r>
              <a:rPr lang="fr-FR" sz="2000" baseline="30000" dirty="0"/>
              <a:t>5</a:t>
            </a:r>
            <a:endParaRPr lang="fr-FR" sz="2000" dirty="0"/>
          </a:p>
          <a:p>
            <a:r>
              <a:rPr lang="fr-FR" sz="2000" dirty="0" smtClean="0"/>
              <a:t> . </a:t>
            </a:r>
          </a:p>
          <a:p>
            <a:r>
              <a:rPr lang="fr-FR" sz="2000" dirty="0" smtClean="0"/>
              <a:t>. </a:t>
            </a:r>
            <a:endParaRPr lang="fr-FR" sz="2000" dirty="0"/>
          </a:p>
        </p:txBody>
      </p:sp>
    </p:spTree>
    <p:extLst>
      <p:ext uri="{BB962C8B-B14F-4D97-AF65-F5344CB8AC3E}">
        <p14:creationId xmlns:p14="http://schemas.microsoft.com/office/powerpoint/2010/main" val="128583107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5794</TotalTime>
  <Words>1759</Words>
  <Application>Microsoft Office PowerPoint</Application>
  <PresentationFormat>Affichage à l'écran (4:3)</PresentationFormat>
  <Paragraphs>169</Paragraphs>
  <Slides>36</Slides>
  <Notes>2</Notes>
  <HiddenSlides>0</HiddenSlides>
  <MMClips>0</MMClips>
  <ScaleCrop>false</ScaleCrop>
  <HeadingPairs>
    <vt:vector size="4" baseType="variant">
      <vt:variant>
        <vt:lpstr>Thème</vt:lpstr>
      </vt:variant>
      <vt:variant>
        <vt:i4>1</vt:i4>
      </vt:variant>
      <vt:variant>
        <vt:lpstr>Titres des diapositives</vt:lpstr>
      </vt:variant>
      <vt:variant>
        <vt:i4>36</vt:i4>
      </vt:variant>
    </vt:vector>
  </HeadingPairs>
  <TitlesOfParts>
    <vt:vector size="37" baseType="lpstr">
      <vt:lpstr>Oriel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Windows User</dc:creator>
  <cp:lastModifiedBy>raoul</cp:lastModifiedBy>
  <cp:revision>261</cp:revision>
  <dcterms:created xsi:type="dcterms:W3CDTF">2014-11-13T21:50:57Z</dcterms:created>
  <dcterms:modified xsi:type="dcterms:W3CDTF">2018-06-09T08:05:02Z</dcterms:modified>
</cp:coreProperties>
</file>