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CE1DD4-82F7-4A93-951D-3330DF0AC071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CFA109-0BBF-4167-AF8E-0160FF0E7F5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Los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percentatges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Qu’es </a:t>
            </a:r>
            <a:r>
              <a:rPr lang="fr-FR" dirty="0" err="1" smtClean="0"/>
              <a:t>aquò</a:t>
            </a:r>
            <a:r>
              <a:rPr lang="fr-FR" dirty="0" smtClean="0"/>
              <a:t> ?...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297493" cy="13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9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275856" y="3581877"/>
            <a:ext cx="4824536" cy="1359291"/>
            <a:chOff x="3275856" y="1277621"/>
            <a:chExt cx="4824536" cy="1359291"/>
          </a:xfrm>
        </p:grpSpPr>
        <p:sp>
          <p:nvSpPr>
            <p:cNvPr id="17" name="Nuage 16"/>
            <p:cNvSpPr/>
            <p:nvPr/>
          </p:nvSpPr>
          <p:spPr>
            <a:xfrm>
              <a:off x="3275856" y="1277621"/>
              <a:ext cx="864096" cy="504056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Légende à une bordure 1 17"/>
            <p:cNvSpPr/>
            <p:nvPr/>
          </p:nvSpPr>
          <p:spPr>
            <a:xfrm>
              <a:off x="4860032" y="1844824"/>
              <a:ext cx="3240360" cy="792088"/>
            </a:xfrm>
            <a:prstGeom prst="accentCallout1">
              <a:avLst>
                <a:gd name="adj1" fmla="val 53732"/>
                <a:gd name="adj2" fmla="val -7905"/>
                <a:gd name="adj3" fmla="val -15185"/>
                <a:gd name="adj4" fmla="val -2679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Segoe Print" panose="02000600000000000000" pitchFamily="2" charset="0"/>
                </a:rPr>
                <a:t>30% : es </a:t>
              </a:r>
              <a:r>
                <a:rPr lang="fr-FR" dirty="0" err="1" smtClean="0">
                  <a:latin typeface="Segoe Print" panose="02000600000000000000" pitchFamily="2" charset="0"/>
                </a:rPr>
                <a:t>lo</a:t>
              </a:r>
              <a:r>
                <a:rPr lang="fr-FR" dirty="0" smtClean="0">
                  <a:latin typeface="Segoe Print" panose="02000600000000000000" pitchFamily="2" charset="0"/>
                </a:rPr>
                <a:t> </a:t>
              </a:r>
              <a:r>
                <a:rPr lang="fr-FR" dirty="0" err="1" smtClean="0">
                  <a:latin typeface="Segoe Print" panose="02000600000000000000" pitchFamily="2" charset="0"/>
                </a:rPr>
                <a:t>percentatge</a:t>
              </a:r>
              <a:r>
                <a:rPr lang="fr-FR" dirty="0" smtClean="0">
                  <a:latin typeface="Segoe Print" panose="02000600000000000000" pitchFamily="2" charset="0"/>
                </a:rPr>
                <a:t> de </a:t>
              </a:r>
              <a:r>
                <a:rPr lang="fr-FR" dirty="0" err="1" smtClean="0">
                  <a:latin typeface="Segoe Print" panose="02000600000000000000" pitchFamily="2" charset="0"/>
                </a:rPr>
                <a:t>reduccion</a:t>
              </a:r>
              <a:endParaRPr lang="fr-FR" dirty="0">
                <a:latin typeface="Segoe Print" panose="02000600000000000000" pitchFamily="2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475656" y="2996952"/>
            <a:ext cx="6624736" cy="1152128"/>
            <a:chOff x="1475656" y="1844824"/>
            <a:chExt cx="6624736" cy="1152128"/>
          </a:xfrm>
        </p:grpSpPr>
        <p:sp>
          <p:nvSpPr>
            <p:cNvPr id="14" name="Nuage 13"/>
            <p:cNvSpPr/>
            <p:nvPr/>
          </p:nvSpPr>
          <p:spPr>
            <a:xfrm>
              <a:off x="1475656" y="2492896"/>
              <a:ext cx="1512168" cy="50405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Légende à une bordure 1 14"/>
            <p:cNvSpPr/>
            <p:nvPr/>
          </p:nvSpPr>
          <p:spPr>
            <a:xfrm>
              <a:off x="4860032" y="1844824"/>
              <a:ext cx="3240360" cy="792088"/>
            </a:xfrm>
            <a:prstGeom prst="accentCallout1">
              <a:avLst>
                <a:gd name="adj1" fmla="val 53732"/>
                <a:gd name="adj2" fmla="val -7905"/>
                <a:gd name="adj3" fmla="val 96758"/>
                <a:gd name="adj4" fmla="val -60140"/>
              </a:avLst>
            </a:prstGeom>
            <a:ln w="571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Segoe Print" panose="02000600000000000000" pitchFamily="2" charset="0"/>
                </a:rPr>
                <a:t>Lo </a:t>
              </a:r>
              <a:r>
                <a:rPr lang="fr-FR" dirty="0" err="1" smtClean="0">
                  <a:latin typeface="Segoe Print" panose="02000600000000000000" pitchFamily="2" charset="0"/>
                </a:rPr>
                <a:t>mantèl</a:t>
              </a:r>
              <a:r>
                <a:rPr lang="fr-FR" dirty="0" smtClean="0">
                  <a:latin typeface="Segoe Print" panose="02000600000000000000" pitchFamily="2" charset="0"/>
                </a:rPr>
                <a:t> </a:t>
              </a:r>
              <a:r>
                <a:rPr lang="fr-FR" dirty="0" err="1" smtClean="0">
                  <a:latin typeface="Segoe Print" panose="02000600000000000000" pitchFamily="2" charset="0"/>
                </a:rPr>
                <a:t>costarà</a:t>
              </a:r>
              <a:r>
                <a:rPr lang="fr-FR" dirty="0" smtClean="0">
                  <a:latin typeface="Segoe Print" panose="02000600000000000000" pitchFamily="2" charset="0"/>
                </a:rPr>
                <a:t> MENS de 65 €</a:t>
              </a:r>
              <a:endParaRPr lang="fr-FR" dirty="0">
                <a:latin typeface="Segoe Print" panose="02000600000000000000" pitchFamily="2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475656" y="1844824"/>
            <a:ext cx="6624736" cy="1152128"/>
            <a:chOff x="1475656" y="1844824"/>
            <a:chExt cx="6624736" cy="1152128"/>
          </a:xfrm>
        </p:grpSpPr>
        <p:sp>
          <p:nvSpPr>
            <p:cNvPr id="11" name="Nuage 10"/>
            <p:cNvSpPr/>
            <p:nvPr/>
          </p:nvSpPr>
          <p:spPr>
            <a:xfrm>
              <a:off x="1475656" y="2492896"/>
              <a:ext cx="864096" cy="50405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Légende à une bordure 1 9"/>
            <p:cNvSpPr/>
            <p:nvPr/>
          </p:nvSpPr>
          <p:spPr>
            <a:xfrm>
              <a:off x="4860032" y="1844824"/>
              <a:ext cx="3240360" cy="792088"/>
            </a:xfrm>
            <a:prstGeom prst="accentCallout1">
              <a:avLst>
                <a:gd name="adj1" fmla="val 53732"/>
                <a:gd name="adj2" fmla="val -7905"/>
                <a:gd name="adj3" fmla="val 109002"/>
                <a:gd name="adj4" fmla="val -77242"/>
              </a:avLst>
            </a:prstGeom>
            <a:ln w="571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Segoe Print" panose="02000600000000000000" pitchFamily="2" charset="0"/>
                </a:rPr>
                <a:t>65€ : </a:t>
              </a:r>
              <a:r>
                <a:rPr lang="fr-FR" dirty="0" err="1" smtClean="0">
                  <a:latin typeface="Segoe Print" panose="02000600000000000000" pitchFamily="2" charset="0"/>
                </a:rPr>
                <a:t>Prètz</a:t>
              </a:r>
              <a:r>
                <a:rPr lang="fr-FR" dirty="0" smtClean="0">
                  <a:latin typeface="Segoe Print" panose="02000600000000000000" pitchFamily="2" charset="0"/>
                </a:rPr>
                <a:t> normal</a:t>
              </a:r>
              <a:endParaRPr lang="fr-FR" dirty="0">
                <a:latin typeface="Segoe Print" panose="02000600000000000000" pitchFamily="2" charset="0"/>
              </a:endParaRPr>
            </a:p>
          </p:txBody>
        </p:sp>
      </p:grp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1331640" y="2095684"/>
            <a:ext cx="3200400" cy="3602736"/>
          </a:xfrm>
        </p:spPr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mantèl</a:t>
            </a:r>
            <a:r>
              <a:rPr lang="fr-FR" dirty="0"/>
              <a:t> </a:t>
            </a:r>
            <a:r>
              <a:rPr lang="fr-FR" dirty="0" err="1"/>
              <a:t>costa</a:t>
            </a:r>
            <a:r>
              <a:rPr lang="fr-FR" dirty="0"/>
              <a:t> 65€.</a:t>
            </a:r>
            <a:br>
              <a:rPr lang="fr-FR" dirty="0"/>
            </a:br>
            <a:r>
              <a:rPr lang="fr-FR" dirty="0"/>
              <a:t>Pendent las </a:t>
            </a:r>
            <a:r>
              <a:rPr lang="fr-FR" dirty="0" err="1"/>
              <a:t>sòldas</a:t>
            </a:r>
            <a:r>
              <a:rPr lang="fr-FR" dirty="0"/>
              <a:t>, </a:t>
            </a:r>
            <a:r>
              <a:rPr lang="fr-FR" dirty="0" err="1"/>
              <a:t>lo</a:t>
            </a:r>
            <a:r>
              <a:rPr lang="fr-FR" dirty="0"/>
              <a:t> </a:t>
            </a:r>
            <a:r>
              <a:rPr lang="fr-FR" dirty="0" err="1"/>
              <a:t>mercant</a:t>
            </a:r>
            <a:r>
              <a:rPr lang="fr-FR" dirty="0"/>
              <a:t> fa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reduccion</a:t>
            </a:r>
            <a:r>
              <a:rPr lang="fr-FR" dirty="0"/>
              <a:t> de </a:t>
            </a:r>
            <a:r>
              <a:rPr lang="fr-FR" dirty="0" smtClean="0"/>
              <a:t>30%.</a:t>
            </a:r>
          </a:p>
          <a:p>
            <a:endParaRPr lang="fr-FR" dirty="0"/>
          </a:p>
          <a:p>
            <a:r>
              <a:rPr lang="fr-FR" dirty="0" smtClean="0"/>
              <a:t>Quant </a:t>
            </a:r>
            <a:r>
              <a:rPr lang="fr-FR" dirty="0" err="1" smtClean="0"/>
              <a:t>costa</a:t>
            </a:r>
            <a:r>
              <a:rPr lang="fr-FR" dirty="0" smtClean="0"/>
              <a:t> </a:t>
            </a:r>
            <a:r>
              <a:rPr lang="fr-FR" dirty="0" err="1" smtClean="0"/>
              <a:t>alara</a:t>
            </a:r>
            <a:r>
              <a:rPr lang="fr-FR" dirty="0" smtClean="0"/>
              <a:t> </a:t>
            </a:r>
            <a:r>
              <a:rPr lang="fr-FR" dirty="0" err="1" smtClean="0"/>
              <a:t>lo</a:t>
            </a:r>
            <a:r>
              <a:rPr lang="fr-FR" dirty="0" smtClean="0"/>
              <a:t> </a:t>
            </a:r>
            <a:r>
              <a:rPr lang="fr-FR" dirty="0" err="1" smtClean="0"/>
              <a:t>mantèl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Los </a:t>
            </a:r>
            <a:r>
              <a:rPr lang="fr-FR" dirty="0" err="1" smtClean="0"/>
              <a:t>percentatges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5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716016" y="772255"/>
            <a:ext cx="1080120" cy="10801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860032" y="83671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%</a:t>
            </a:r>
            <a:endParaRPr 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7" name="Pensées 6"/>
          <p:cNvSpPr/>
          <p:nvPr/>
        </p:nvSpPr>
        <p:spPr>
          <a:xfrm>
            <a:off x="4211960" y="2492896"/>
            <a:ext cx="2952328" cy="1584176"/>
          </a:xfrm>
          <a:prstGeom prst="cloudCallout">
            <a:avLst>
              <a:gd name="adj1" fmla="val -10979"/>
              <a:gd name="adj2" fmla="val -82676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Se </a:t>
            </a:r>
            <a:r>
              <a:rPr lang="fr-FR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lo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mantèl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costava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100€…</a:t>
            </a:r>
            <a:endParaRPr lang="fr-FR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19872" y="818723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30</a:t>
            </a:r>
            <a:endParaRPr 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164484" y="772255"/>
            <a:ext cx="1551531" cy="10801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ensées 10"/>
          <p:cNvSpPr/>
          <p:nvPr/>
        </p:nvSpPr>
        <p:spPr>
          <a:xfrm>
            <a:off x="1020566" y="4077072"/>
            <a:ext cx="2952328" cy="1584176"/>
          </a:xfrm>
          <a:prstGeom prst="cloudCallout">
            <a:avLst>
              <a:gd name="adj1" fmla="val 36887"/>
              <a:gd name="adj2" fmla="val -186748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… la </a:t>
            </a:r>
            <a:r>
              <a:rPr lang="fr-FR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reduccion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seriá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de 30€</a:t>
            </a:r>
            <a:endParaRPr lang="fr-FR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Légende encadrée 1 11"/>
          <p:cNvSpPr/>
          <p:nvPr/>
        </p:nvSpPr>
        <p:spPr>
          <a:xfrm>
            <a:off x="4499992" y="5157192"/>
            <a:ext cx="3672408" cy="864096"/>
          </a:xfrm>
          <a:prstGeom prst="borderCallout1">
            <a:avLst>
              <a:gd name="adj1" fmla="val 50817"/>
              <a:gd name="adj2" fmla="val -4306"/>
              <a:gd name="adj3" fmla="val 1868"/>
              <a:gd name="adj4" fmla="val -19093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… e </a:t>
            </a:r>
            <a:r>
              <a:rPr lang="fr-FR" sz="2000" b="1" u="sng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lo</a:t>
            </a:r>
            <a:r>
              <a:rPr lang="fr-FR" sz="2000" b="1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u="sng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mantèl</a:t>
            </a:r>
            <a:r>
              <a:rPr lang="fr-FR" sz="2000" b="1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000" b="1" u="sng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costariá</a:t>
            </a:r>
            <a:r>
              <a:rPr lang="fr-FR" sz="2000" b="1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70€</a:t>
            </a:r>
            <a:endParaRPr lang="fr-FR" sz="2000" b="1" u="sng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 animBg="1"/>
      <p:bldP spid="9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9126"/>
              </p:ext>
            </p:extLst>
          </p:nvPr>
        </p:nvGraphicFramePr>
        <p:xfrm>
          <a:off x="1979711" y="1397000"/>
          <a:ext cx="6120681" cy="26080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40227"/>
                <a:gridCol w="2040227"/>
                <a:gridCol w="2040227"/>
              </a:tblGrid>
              <a:tr h="86935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 </a:t>
                      </a:r>
                      <a:r>
                        <a:rPr lang="fr-FR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mantèl</a:t>
                      </a:r>
                      <a:r>
                        <a:rPr lang="fr-F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costa</a:t>
                      </a:r>
                      <a:r>
                        <a:rPr lang="fr-F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…</a:t>
                      </a:r>
                      <a:endParaRPr lang="fr-F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 </a:t>
                      </a:r>
                      <a:r>
                        <a:rPr lang="fr-FR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reduccion</a:t>
                      </a:r>
                      <a:r>
                        <a:rPr lang="fr-F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de …</a:t>
                      </a:r>
                      <a:endParaRPr lang="fr-F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novèl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prètz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es …</a:t>
                      </a:r>
                      <a:endParaRPr lang="fr-F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69355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100€</a:t>
                      </a:r>
                      <a:endParaRPr lang="fr-FR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30€</a:t>
                      </a:r>
                      <a:endParaRPr lang="fr-FR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70€</a:t>
                      </a:r>
                      <a:endParaRPr lang="fr-FR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355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65€</a:t>
                      </a:r>
                      <a:endParaRPr lang="fr-FR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?</a:t>
                      </a:r>
                      <a:endParaRPr lang="fr-FR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?</a:t>
                      </a:r>
                      <a:endParaRPr lang="fr-FR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lèche courbée vers la droite 2"/>
          <p:cNvSpPr/>
          <p:nvPr/>
        </p:nvSpPr>
        <p:spPr>
          <a:xfrm>
            <a:off x="1259632" y="2492896"/>
            <a:ext cx="432048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291013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19872" y="4581128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De 100 per anar a 65, </a:t>
            </a:r>
            <a:r>
              <a:rPr lang="fr-FR" sz="2000" dirty="0" err="1" smtClean="0"/>
              <a:t>podèm</a:t>
            </a:r>
            <a:r>
              <a:rPr lang="fr-FR" sz="2000" dirty="0" smtClean="0"/>
              <a:t> far :</a:t>
            </a:r>
          </a:p>
          <a:p>
            <a:endParaRPr lang="fr-FR" sz="2000" dirty="0" smtClean="0"/>
          </a:p>
          <a:p>
            <a:r>
              <a:rPr lang="fr-FR" sz="2000" dirty="0" smtClean="0"/>
              <a:t>100 </a:t>
            </a:r>
            <a:r>
              <a:rPr lang="fr-FR" sz="2000" b="1" dirty="0" smtClean="0">
                <a:solidFill>
                  <a:srgbClr val="00B050"/>
                </a:solidFill>
              </a:rPr>
              <a:t>x 65 </a:t>
            </a:r>
            <a:r>
              <a:rPr lang="fr-FR" sz="2000" dirty="0" smtClean="0"/>
              <a:t>=6500</a:t>
            </a:r>
          </a:p>
          <a:p>
            <a:r>
              <a:rPr lang="fr-FR" sz="2000" dirty="0" smtClean="0"/>
              <a:t>6500 </a:t>
            </a:r>
            <a:r>
              <a:rPr lang="fr-FR" sz="2000" b="1" dirty="0" smtClean="0">
                <a:solidFill>
                  <a:srgbClr val="FF0000"/>
                </a:solidFill>
              </a:rPr>
              <a:t>: 100 </a:t>
            </a:r>
            <a:r>
              <a:rPr lang="fr-FR" sz="2000" dirty="0" smtClean="0"/>
              <a:t>= 65 !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491880" y="49078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b="1" dirty="0" smtClean="0">
                <a:solidFill>
                  <a:srgbClr val="00B050"/>
                </a:solidFill>
              </a:rPr>
              <a:t>x65</a:t>
            </a:r>
            <a:r>
              <a:rPr lang="fr-FR" dirty="0" smtClean="0"/>
              <a:t>  &amp;  </a:t>
            </a:r>
            <a:r>
              <a:rPr lang="fr-FR" b="1" dirty="0" smtClean="0">
                <a:solidFill>
                  <a:srgbClr val="FF0000"/>
                </a:solidFill>
              </a:rPr>
              <a:t>:100</a:t>
            </a:r>
            <a:r>
              <a:rPr lang="fr-FR" dirty="0" smtClean="0"/>
              <a:t> »</a:t>
            </a:r>
            <a:endParaRPr lang="fr-FR" dirty="0" smtClean="0"/>
          </a:p>
        </p:txBody>
      </p:sp>
      <p:sp>
        <p:nvSpPr>
          <p:cNvPr id="7" name="Légende à une bordure 2 6"/>
          <p:cNvSpPr/>
          <p:nvPr/>
        </p:nvSpPr>
        <p:spPr>
          <a:xfrm rot="5400000">
            <a:off x="4008349" y="1774520"/>
            <a:ext cx="1404156" cy="6635916"/>
          </a:xfrm>
          <a:prstGeom prst="accentCallout2">
            <a:avLst>
              <a:gd name="adj1" fmla="val 18750"/>
              <a:gd name="adj2" fmla="val -8333"/>
              <a:gd name="adj3" fmla="val 83263"/>
              <a:gd name="adj4" fmla="val -8774"/>
              <a:gd name="adj5" fmla="val 45272"/>
              <a:gd name="adj6" fmla="val -105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30 x 65 = 1 950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1950 : 100 = 19,50 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63988" y="337380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19,50 €</a:t>
            </a:r>
            <a:endParaRPr lang="fr-FR" b="1" dirty="0"/>
          </a:p>
        </p:txBody>
      </p:sp>
      <p:sp>
        <p:nvSpPr>
          <p:cNvPr id="9" name="Légende à une bordure 2 8"/>
          <p:cNvSpPr/>
          <p:nvPr/>
        </p:nvSpPr>
        <p:spPr>
          <a:xfrm rot="5400000">
            <a:off x="4160749" y="1926920"/>
            <a:ext cx="1404156" cy="6635916"/>
          </a:xfrm>
          <a:prstGeom prst="accentCallout2">
            <a:avLst>
              <a:gd name="adj1" fmla="val 18750"/>
              <a:gd name="adj2" fmla="val -8333"/>
              <a:gd name="adj3" fmla="val 83263"/>
              <a:gd name="adj4" fmla="val -8774"/>
              <a:gd name="adj5" fmla="val 18548"/>
              <a:gd name="adj6" fmla="val -66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Donc per </a:t>
            </a:r>
            <a:r>
              <a:rPr lang="fr-FR" sz="2800" b="1" dirty="0" err="1" smtClean="0">
                <a:solidFill>
                  <a:schemeClr val="tx1"/>
                </a:solidFill>
              </a:rPr>
              <a:t>lo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mantèl</a:t>
            </a:r>
            <a:r>
              <a:rPr lang="fr-FR" sz="2800" b="1" dirty="0" smtClean="0">
                <a:solidFill>
                  <a:schemeClr val="tx1"/>
                </a:solidFill>
              </a:rPr>
              <a:t> a 65€, </a:t>
            </a:r>
            <a:r>
              <a:rPr lang="fr-FR" sz="2800" b="1" dirty="0" err="1" smtClean="0">
                <a:solidFill>
                  <a:schemeClr val="tx1"/>
                </a:solidFill>
              </a:rPr>
              <a:t>lo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mercant</a:t>
            </a:r>
            <a:r>
              <a:rPr lang="fr-FR" sz="2800" b="1" dirty="0" smtClean="0">
                <a:solidFill>
                  <a:schemeClr val="tx1"/>
                </a:solidFill>
              </a:rPr>
              <a:t> fa </a:t>
            </a:r>
            <a:r>
              <a:rPr lang="fr-FR" sz="2800" b="1" dirty="0" err="1" smtClean="0">
                <a:solidFill>
                  <a:schemeClr val="tx1"/>
                </a:solidFill>
              </a:rPr>
              <a:t>una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reduccion</a:t>
            </a:r>
            <a:r>
              <a:rPr lang="fr-FR" sz="2800" b="1" dirty="0" smtClean="0">
                <a:solidFill>
                  <a:schemeClr val="tx1"/>
                </a:solidFill>
              </a:rPr>
              <a:t> de 19,50€; 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Lo </a:t>
            </a:r>
            <a:r>
              <a:rPr lang="fr-FR" sz="2800" b="1" dirty="0" err="1" smtClean="0">
                <a:solidFill>
                  <a:schemeClr val="tx1"/>
                </a:solidFill>
              </a:rPr>
              <a:t>mantèl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costa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</a:rPr>
              <a:t>alara</a:t>
            </a:r>
            <a:r>
              <a:rPr lang="fr-FR" sz="2800" b="1" dirty="0" smtClean="0">
                <a:solidFill>
                  <a:schemeClr val="tx1"/>
                </a:solidFill>
              </a:rPr>
              <a:t> : </a:t>
            </a:r>
            <a:r>
              <a:rPr lang="fr-FR" sz="2800" b="1" u="sng" dirty="0" smtClean="0">
                <a:solidFill>
                  <a:schemeClr val="tx1"/>
                </a:solidFill>
              </a:rPr>
              <a:t>45,50€</a:t>
            </a:r>
            <a:r>
              <a:rPr lang="fr-FR" sz="2800" b="1" dirty="0" smtClean="0">
                <a:solidFill>
                  <a:schemeClr val="tx1"/>
                </a:solidFill>
              </a:rPr>
              <a:t>   </a:t>
            </a:r>
            <a:r>
              <a:rPr lang="fr-FR" b="1" dirty="0" smtClean="0">
                <a:solidFill>
                  <a:schemeClr val="tx1"/>
                </a:solidFill>
              </a:rPr>
              <a:t>(65-19,5)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6216" y="3357809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45,50 €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893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4.44444E-6 0.12593 C 4.44444E-6 0.18241 0.05746 0.25208 0.10434 0.25208 L 0.20868 0.2520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4.44444E-6 -0.14236 C -4.44444E-6 -0.20602 -0.08802 -0.28449 -0.15954 -0.28449 L -0.31892 -0.28449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6" grpId="0"/>
      <p:bldP spid="6" grpId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 </a:t>
            </a:r>
            <a:r>
              <a:rPr lang="fr-FR" dirty="0" err="1" smtClean="0"/>
              <a:t>mantèl</a:t>
            </a:r>
            <a:r>
              <a:rPr lang="fr-FR" dirty="0" smtClean="0"/>
              <a:t> </a:t>
            </a:r>
            <a:r>
              <a:rPr lang="fr-FR" dirty="0" err="1" smtClean="0"/>
              <a:t>costarà</a:t>
            </a:r>
            <a:r>
              <a:rPr lang="fr-FR" dirty="0" smtClean="0"/>
              <a:t> 45,50€.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436326"/>
              </p:ext>
            </p:extLst>
          </p:nvPr>
        </p:nvGraphicFramePr>
        <p:xfrm>
          <a:off x="4860032" y="1124744"/>
          <a:ext cx="3024336" cy="151216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08112"/>
                <a:gridCol w="1008112"/>
                <a:gridCol w="1008112"/>
              </a:tblGrid>
              <a:tr h="71161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 </a:t>
                      </a:r>
                      <a:r>
                        <a:rPr lang="fr-FR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mantèl</a:t>
                      </a:r>
                      <a:r>
                        <a:rPr lang="fr-F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costa</a:t>
                      </a:r>
                      <a:r>
                        <a:rPr lang="fr-F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…</a:t>
                      </a:r>
                      <a:endParaRPr lang="fr-F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 </a:t>
                      </a:r>
                      <a:r>
                        <a:rPr lang="fr-FR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reduccion</a:t>
                      </a:r>
                      <a:r>
                        <a:rPr lang="fr-F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es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de …</a:t>
                      </a:r>
                      <a:endParaRPr lang="fr-F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novèl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prètz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es …</a:t>
                      </a:r>
                      <a:endParaRPr lang="fr-FR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0277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100€</a:t>
                      </a:r>
                      <a:endParaRPr lang="fr-FR" sz="1200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30€</a:t>
                      </a:r>
                      <a:endParaRPr lang="fr-FR" sz="1200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70€</a:t>
                      </a:r>
                      <a:endParaRPr lang="fr-FR" sz="1200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7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65€</a:t>
                      </a:r>
                      <a:endParaRPr lang="fr-FR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19,50</a:t>
                      </a:r>
                      <a:endParaRPr lang="fr-FR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45,50</a:t>
                      </a:r>
                      <a:endParaRPr lang="fr-FR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812">
            <a:off x="4860032" y="328419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1 7"/>
          <p:cNvSpPr/>
          <p:nvPr/>
        </p:nvSpPr>
        <p:spPr>
          <a:xfrm rot="21393672">
            <a:off x="5625548" y="4288770"/>
            <a:ext cx="2304256" cy="1584176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trike="sngStrike" dirty="0" smtClean="0"/>
              <a:t>65€</a:t>
            </a:r>
            <a:r>
              <a:rPr lang="fr-FR" dirty="0" smtClean="0"/>
              <a:t> </a:t>
            </a:r>
          </a:p>
          <a:p>
            <a:pPr algn="ctr"/>
            <a:r>
              <a:rPr lang="fr-FR" sz="2000" b="1" dirty="0" smtClean="0"/>
              <a:t>45,50€</a:t>
            </a:r>
            <a:endParaRPr lang="fr-FR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07" y="3945235"/>
            <a:ext cx="1137353" cy="85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</TotalTime>
  <Words>179</Words>
  <Application>Microsoft Office PowerPoint</Application>
  <PresentationFormat>Affichage à l'écran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Punaise</vt:lpstr>
      <vt:lpstr>Los percentatges</vt:lpstr>
      <vt:lpstr>Los percentatges</vt:lpstr>
      <vt:lpstr>Présentation PowerPoint</vt:lpstr>
      <vt:lpstr>Présentation PowerPoint</vt:lpstr>
      <vt:lpstr>Lo mantèl costarà 45,50€.</vt:lpstr>
    </vt:vector>
  </TitlesOfParts>
  <Company>Ecole Primaire Negrepelisse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percentatges</dc:title>
  <dc:creator>User</dc:creator>
  <cp:lastModifiedBy>User</cp:lastModifiedBy>
  <cp:revision>8</cp:revision>
  <dcterms:created xsi:type="dcterms:W3CDTF">2014-02-20T14:25:07Z</dcterms:created>
  <dcterms:modified xsi:type="dcterms:W3CDTF">2014-02-20T15:43:15Z</dcterms:modified>
</cp:coreProperties>
</file>