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5" r:id="rId2"/>
    <p:sldId id="329" r:id="rId3"/>
    <p:sldId id="258" r:id="rId4"/>
    <p:sldId id="323" r:id="rId5"/>
    <p:sldId id="327" r:id="rId6"/>
    <p:sldId id="318" r:id="rId7"/>
    <p:sldId id="320" r:id="rId8"/>
    <p:sldId id="319" r:id="rId9"/>
    <p:sldId id="328" r:id="rId10"/>
    <p:sldId id="321" r:id="rId11"/>
    <p:sldId id="324" r:id="rId12"/>
    <p:sldId id="325" r:id="rId13"/>
    <p:sldId id="322" r:id="rId14"/>
    <p:sldId id="326" r:id="rId15"/>
    <p:sldId id="276" r:id="rId16"/>
    <p:sldId id="267" r:id="rId17"/>
    <p:sldId id="268"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130" autoAdjust="0"/>
    <p:restoredTop sz="94660"/>
  </p:normalViewPr>
  <p:slideViewPr>
    <p:cSldViewPr>
      <p:cViewPr>
        <p:scale>
          <a:sx n="75" d="100"/>
          <a:sy n="75" d="100"/>
        </p:scale>
        <p:origin x="-1620"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834B643-CCFB-4F8D-BB4C-C9CE425D02D4}" type="datetimeFigureOut">
              <a:rPr lang="fr-FR" smtClean="0"/>
              <a:t>03/09/2014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161477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4B643-CCFB-4F8D-BB4C-C9CE425D02D4}" type="datetimeFigureOut">
              <a:rPr lang="fr-FR" smtClean="0"/>
              <a:t>03/09/2014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37113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4B643-CCFB-4F8D-BB4C-C9CE425D02D4}" type="datetimeFigureOut">
              <a:rPr lang="fr-FR" smtClean="0"/>
              <a:t>03/09/2014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52874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4B643-CCFB-4F8D-BB4C-C9CE425D02D4}" type="datetimeFigureOut">
              <a:rPr lang="fr-FR" smtClean="0"/>
              <a:t>03/09/2014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519940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834B643-CCFB-4F8D-BB4C-C9CE425D02D4}" type="datetimeFigureOut">
              <a:rPr lang="fr-FR" smtClean="0"/>
              <a:t>03/09/2014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178975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834B643-CCFB-4F8D-BB4C-C9CE425D02D4}" type="datetimeFigureOut">
              <a:rPr lang="fr-FR" smtClean="0"/>
              <a:t>03/09/2014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510726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834B643-CCFB-4F8D-BB4C-C9CE425D02D4}" type="datetimeFigureOut">
              <a:rPr lang="fr-FR" smtClean="0"/>
              <a:t>03/09/2014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3554519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834B643-CCFB-4F8D-BB4C-C9CE425D02D4}" type="datetimeFigureOut">
              <a:rPr lang="fr-FR" smtClean="0"/>
              <a:t>03/09/2014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8377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34B643-CCFB-4F8D-BB4C-C9CE425D02D4}" type="datetimeFigureOut">
              <a:rPr lang="fr-FR" smtClean="0"/>
              <a:t>03/09/2014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3369978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834B643-CCFB-4F8D-BB4C-C9CE425D02D4}" type="datetimeFigureOut">
              <a:rPr lang="fr-FR" smtClean="0"/>
              <a:t>03/09/2014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616462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834B643-CCFB-4F8D-BB4C-C9CE425D02D4}" type="datetimeFigureOut">
              <a:rPr lang="fr-FR" smtClean="0"/>
              <a:t>03/09/2014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253210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4B643-CCFB-4F8D-BB4C-C9CE425D02D4}" type="datetimeFigureOut">
              <a:rPr lang="fr-FR" smtClean="0"/>
              <a:t>03/09/2014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F81CD-9293-4434-8A68-F5A96D2D36CF}" type="slidenum">
              <a:rPr lang="fr-FR" smtClean="0"/>
              <a:t>‹N°›</a:t>
            </a:fld>
            <a:endParaRPr lang="fr-FR"/>
          </a:p>
        </p:txBody>
      </p:sp>
    </p:spTree>
    <p:extLst>
      <p:ext uri="{BB962C8B-B14F-4D97-AF65-F5344CB8AC3E}">
        <p14:creationId xmlns:p14="http://schemas.microsoft.com/office/powerpoint/2010/main" val="850818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http://jfbradu.free.fr/GRECEANTIQUE/GRECE%20CONTINENTALE/PAGES%20THEMATIQUES/theatre/masque-louvre-08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91" y="823144"/>
            <a:ext cx="5175923" cy="41900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55575" y="260648"/>
            <a:ext cx="5904656"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Savez-vous ce que c’est ? Et à quoi les associe-t-on ?</a:t>
            </a:r>
            <a:endParaRPr lang="fr-FR" dirty="0">
              <a:latin typeface="Amandine" pitchFamily="2" charset="0"/>
            </a:endParaRPr>
          </a:p>
        </p:txBody>
      </p:sp>
      <p:pic>
        <p:nvPicPr>
          <p:cNvPr id="2052" name="Picture 4" descr="http://jfbradu.free.fr/GRECEANTIQUE/GRECE%20CONTINENTALE/PAGES%20THEMATIQUES/theatre/masque-louvre-04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836712"/>
            <a:ext cx="3282635" cy="35462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http://jfbradu.free.fr/GRECEANTIQUE/GRECE%20CONTINENTALE/PAGES%20THEMATIQUES/theatre/masque-louvre-05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421" y="4116288"/>
            <a:ext cx="2180407" cy="25058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http://jfbradu.free.fr/GRECEANTIQUE/GRECE%20CONTINENTALE/PAGES%20THEMATIQUES/theatre/masque-louvre-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8891" y="4005064"/>
            <a:ext cx="2451530" cy="26471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444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descr="http://upload.wikimedia.org/wikipedia/commons/thumb/d/d7/07Epidaurus_Theater09.jpg/1024px-07Epidaurus_Theater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 y="-2724"/>
            <a:ext cx="9150896" cy="686072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40060" y="6093296"/>
            <a:ext cx="8856984"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L’acoustique de ce théâtre est exceptionnelle ! Du haut des gradins, on pouvait entendre les acteurs chuchoter, ou bien encore une pièce de monnaie tomber.</a:t>
            </a:r>
            <a:endParaRPr lang="fr-FR" dirty="0">
              <a:latin typeface="Amandine" pitchFamily="2" charset="0"/>
            </a:endParaRPr>
          </a:p>
        </p:txBody>
      </p:sp>
    </p:spTree>
    <p:extLst>
      <p:ext uri="{BB962C8B-B14F-4D97-AF65-F5344CB8AC3E}">
        <p14:creationId xmlns:p14="http://schemas.microsoft.com/office/powerpoint/2010/main" val="2264410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descr="Epidaurus The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5" y="116632"/>
            <a:ext cx="9143999" cy="66136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14869" y="359578"/>
            <a:ext cx="8856984"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Le premier rang était réservé pour des personnes importantes. Des sièges de marbre, sans dossiers, étaient installés. Ils étaient destinés notamment aux prêtres et aux magistrats.</a:t>
            </a:r>
            <a:endParaRPr lang="fr-FR" dirty="0">
              <a:latin typeface="Amandine" pitchFamily="2" charset="0"/>
            </a:endParaRPr>
          </a:p>
        </p:txBody>
      </p:sp>
    </p:spTree>
    <p:extLst>
      <p:ext uri="{BB962C8B-B14F-4D97-AF65-F5344CB8AC3E}">
        <p14:creationId xmlns:p14="http://schemas.microsoft.com/office/powerpoint/2010/main" val="2507962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ZoneTexte 1"/>
          <p:cNvSpPr txBox="1"/>
          <p:nvPr/>
        </p:nvSpPr>
        <p:spPr>
          <a:xfrm>
            <a:off x="3419872" y="6165304"/>
            <a:ext cx="5328592" cy="338554"/>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sz="1600" dirty="0" smtClean="0">
                <a:latin typeface="Amandine" pitchFamily="2" charset="0"/>
              </a:rPr>
              <a:t>L’</a:t>
            </a:r>
            <a:r>
              <a:rPr lang="fr-FR" sz="1600" i="1" dirty="0" smtClean="0">
                <a:latin typeface="Amandine" pitchFamily="2" charset="0"/>
              </a:rPr>
              <a:t>orchestra</a:t>
            </a:r>
            <a:r>
              <a:rPr lang="fr-FR" sz="1600" dirty="0" smtClean="0">
                <a:latin typeface="Amandine" pitchFamily="2" charset="0"/>
              </a:rPr>
              <a:t>, au centre, mesure 20 mètres de diamètre.</a:t>
            </a:r>
            <a:endParaRPr lang="fr-FR" sz="1600" dirty="0">
              <a:latin typeface="Amandine" pitchFamily="2" charset="0"/>
            </a:endParaRPr>
          </a:p>
        </p:txBody>
      </p:sp>
      <p:pic>
        <p:nvPicPr>
          <p:cNvPr id="3" name="Picture 4" descr="The ancient amphitheater at Epidaurus was something I'll never forget. Person after person stood up to sing and the acoustics are amazing to this 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6" y="260648"/>
            <a:ext cx="9136974" cy="55892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556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http://upload.wikimedia.org/wikipedia/commons/3/30/Theatre_d%27Epida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2" y="332656"/>
            <a:ext cx="9107412" cy="60254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755576" y="6349970"/>
            <a:ext cx="2376264"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Vue depuis la scène :</a:t>
            </a:r>
            <a:endParaRPr lang="fr-FR" dirty="0">
              <a:latin typeface="Amandine" pitchFamily="2" charset="0"/>
            </a:endParaRPr>
          </a:p>
        </p:txBody>
      </p:sp>
    </p:spTree>
    <p:extLst>
      <p:ext uri="{BB962C8B-B14F-4D97-AF65-F5344CB8AC3E}">
        <p14:creationId xmlns:p14="http://schemas.microsoft.com/office/powerpoint/2010/main" val="3065286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Fichier:Winter's Tale set in Epidaur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16632"/>
            <a:ext cx="8736971" cy="65527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79511" y="6093296"/>
            <a:ext cx="8856985"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Aujourd’hui encore, le théâtre d’Epidaure est utilisé pour des festivals de chant, de danse, de théâtre antique et de musique..</a:t>
            </a:r>
            <a:endParaRPr lang="fr-FR" dirty="0">
              <a:latin typeface="Amandine" pitchFamily="2" charset="0"/>
            </a:endParaRPr>
          </a:p>
        </p:txBody>
      </p:sp>
      <p:pic>
        <p:nvPicPr>
          <p:cNvPr id="4" name="Picture 4" descr="Epidauros Theatre"/>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86584" y="229170"/>
            <a:ext cx="7722823" cy="57921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00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45" r="7519"/>
          <a:stretch/>
        </p:blipFill>
        <p:spPr bwMode="auto">
          <a:xfrm>
            <a:off x="0" y="195261"/>
            <a:ext cx="9144000" cy="64674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2492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ZoneTexte 1"/>
          <p:cNvSpPr txBox="1"/>
          <p:nvPr/>
        </p:nvSpPr>
        <p:spPr>
          <a:xfrm>
            <a:off x="5940152" y="107921"/>
            <a:ext cx="2952328" cy="584775"/>
          </a:xfrm>
          <a:prstGeom prst="rect">
            <a:avLst/>
          </a:prstGeom>
          <a:solidFill>
            <a:schemeClr val="bg1"/>
          </a:solidFill>
          <a:ln w="76200" cmpd="thickThin">
            <a:solidFill>
              <a:schemeClr val="accent3">
                <a:lumMod val="50000"/>
              </a:schemeClr>
            </a:solidFill>
          </a:ln>
        </p:spPr>
        <p:txBody>
          <a:bodyPr wrap="square" rtlCol="0">
            <a:spAutoFit/>
          </a:bodyPr>
          <a:lstStyle/>
          <a:p>
            <a:r>
              <a:rPr lang="fr-FR" sz="3200" dirty="0" smtClean="0">
                <a:solidFill>
                  <a:schemeClr val="accent3">
                    <a:lumMod val="50000"/>
                  </a:schemeClr>
                </a:solidFill>
                <a:latin typeface="Sketch Nice" panose="03050504000000020004" pitchFamily="66" charset="0"/>
              </a:rPr>
              <a:t>On croque !</a:t>
            </a:r>
            <a:endParaRPr lang="fr-FR" sz="3200" dirty="0">
              <a:solidFill>
                <a:schemeClr val="accent3">
                  <a:lumMod val="50000"/>
                </a:schemeClr>
              </a:solidFill>
              <a:latin typeface="Sketch Nice" panose="03050504000000020004" pitchFamily="66" charset="0"/>
            </a:endParaRPr>
          </a:p>
        </p:txBody>
      </p:sp>
      <p:pic>
        <p:nvPicPr>
          <p:cNvPr id="6146" name="Picture 2" descr="Epidauros Theatre, Greece"/>
          <p:cNvPicPr>
            <a:picLocks noChangeAspect="1" noChangeArrowheads="1"/>
          </p:cNvPicPr>
          <p:nvPr/>
        </p:nvPicPr>
        <p:blipFill rotWithShape="1">
          <a:blip r:embed="rId2">
            <a:extLst>
              <a:ext uri="{28A0092B-C50C-407E-A947-70E740481C1C}">
                <a14:useLocalDpi xmlns:a14="http://schemas.microsoft.com/office/drawing/2010/main" val="0"/>
              </a:ext>
            </a:extLst>
          </a:blip>
          <a:srcRect t="12530" b="12484"/>
          <a:stretch/>
        </p:blipFill>
        <p:spPr bwMode="auto">
          <a:xfrm>
            <a:off x="-1" y="908720"/>
            <a:ext cx="9170067" cy="515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572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930177345"/>
              </p:ext>
            </p:extLst>
          </p:nvPr>
        </p:nvGraphicFramePr>
        <p:xfrm>
          <a:off x="611560" y="332656"/>
          <a:ext cx="8352928" cy="5688630"/>
        </p:xfrm>
        <a:graphic>
          <a:graphicData uri="http://schemas.openxmlformats.org/drawingml/2006/table">
            <a:tbl>
              <a:tblPr firstRow="1" bandRow="1">
                <a:tableStyleId>{5940675A-B579-460E-94D1-54222C63F5DA}</a:tableStyleId>
              </a:tblPr>
              <a:tblGrid>
                <a:gridCol w="2597783"/>
                <a:gridCol w="5755145"/>
              </a:tblGrid>
              <a:tr h="1137726">
                <a:tc gridSpan="2">
                  <a:txBody>
                    <a:bodyPr/>
                    <a:lstStyle/>
                    <a:p>
                      <a:pPr algn="ctr"/>
                      <a:r>
                        <a:rPr lang="fr-FR" sz="4000" dirty="0" smtClean="0">
                          <a:latin typeface="Amandine" pitchFamily="2" charset="0"/>
                        </a:rPr>
                        <a:t>Cartel de l’</a:t>
                      </a:r>
                      <a:r>
                        <a:rPr lang="fr-FR" sz="4000" dirty="0" err="1" smtClean="0">
                          <a:latin typeface="Amandine" pitchFamily="2" charset="0"/>
                        </a:rPr>
                        <a:t>oeuvre</a:t>
                      </a:r>
                      <a:endParaRPr lang="fr-FR" sz="4000" dirty="0">
                        <a:latin typeface="Amandine" pitchFamily="2" charset="0"/>
                      </a:endParaRPr>
                    </a:p>
                  </a:txBody>
                  <a:tcPr anchor="ctr">
                    <a:solidFill>
                      <a:schemeClr val="accent3">
                        <a:lumMod val="75000"/>
                      </a:schemeClr>
                    </a:solidFill>
                  </a:tcPr>
                </a:tc>
                <a:tc hMerge="1">
                  <a:txBody>
                    <a:bodyPr/>
                    <a:lstStyle/>
                    <a:p>
                      <a:endParaRPr lang="fr-FR" dirty="0"/>
                    </a:p>
                  </a:txBody>
                  <a:tcPr/>
                </a:tc>
              </a:tr>
              <a:tr h="1137726">
                <a:tc>
                  <a:txBody>
                    <a:bodyPr/>
                    <a:lstStyle/>
                    <a:p>
                      <a:r>
                        <a:rPr lang="fr-FR" sz="2800" b="1" dirty="0" smtClean="0">
                          <a:latin typeface="DK Crayon Crumble" panose="03070001040701010105" pitchFamily="66" charset="0"/>
                        </a:rPr>
                        <a:t>Epoque / Dates</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endParaRPr lang="fr-FR" dirty="0"/>
                    </a:p>
                  </a:txBody>
                  <a:tcPr anchor="ctr">
                    <a:solidFill>
                      <a:schemeClr val="accent3">
                        <a:lumMod val="40000"/>
                        <a:lumOff val="60000"/>
                      </a:schemeClr>
                    </a:solidFill>
                  </a:tcPr>
                </a:tc>
              </a:tr>
              <a:tr h="1137726">
                <a:tc>
                  <a:txBody>
                    <a:bodyPr/>
                    <a:lstStyle/>
                    <a:p>
                      <a:r>
                        <a:rPr lang="fr-FR" sz="2800" b="1" dirty="0" smtClean="0">
                          <a:latin typeface="DK Crayon Crumble" panose="03070001040701010105" pitchFamily="66" charset="0"/>
                        </a:rPr>
                        <a:t>Dimensions</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r>
                        <a:rPr lang="fr-FR" dirty="0" smtClean="0"/>
                        <a:t> </a:t>
                      </a:r>
                      <a:endParaRPr lang="fr-FR" dirty="0"/>
                    </a:p>
                  </a:txBody>
                  <a:tcPr anchor="ctr">
                    <a:solidFill>
                      <a:schemeClr val="accent3">
                        <a:lumMod val="40000"/>
                        <a:lumOff val="60000"/>
                      </a:schemeClr>
                    </a:solidFill>
                  </a:tcPr>
                </a:tc>
              </a:tr>
              <a:tr h="1137726">
                <a:tc>
                  <a:txBody>
                    <a:bodyPr/>
                    <a:lstStyle/>
                    <a:p>
                      <a:r>
                        <a:rPr lang="fr-FR" sz="2800" b="1" dirty="0" smtClean="0">
                          <a:latin typeface="DK Crayon Crumble" panose="03070001040701010105" pitchFamily="66" charset="0"/>
                        </a:rPr>
                        <a:t>Fonction</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endParaRPr lang="fr-FR" dirty="0"/>
                    </a:p>
                  </a:txBody>
                  <a:tcPr anchor="ctr">
                    <a:solidFill>
                      <a:schemeClr val="accent3">
                        <a:lumMod val="40000"/>
                        <a:lumOff val="60000"/>
                      </a:schemeClr>
                    </a:solidFill>
                  </a:tcPr>
                </a:tc>
              </a:tr>
              <a:tr h="1137726">
                <a:tc>
                  <a:txBody>
                    <a:bodyPr/>
                    <a:lstStyle/>
                    <a:p>
                      <a:r>
                        <a:rPr lang="fr-FR" sz="2800" b="1" dirty="0" smtClean="0">
                          <a:latin typeface="DK Crayon Crumble" panose="03070001040701010105" pitchFamily="66" charset="0"/>
                        </a:rPr>
                        <a:t>Lieu</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endParaRPr lang="fr-FR" dirty="0"/>
                    </a:p>
                  </a:txBody>
                  <a:tcPr anchor="ctr">
                    <a:solidFill>
                      <a:schemeClr val="accent3">
                        <a:lumMod val="40000"/>
                        <a:lumOff val="60000"/>
                      </a:schemeClr>
                    </a:solidFill>
                  </a:tcPr>
                </a:tc>
              </a:tr>
            </a:tbl>
          </a:graphicData>
        </a:graphic>
      </p:graphicFrame>
      <p:sp>
        <p:nvSpPr>
          <p:cNvPr id="3" name="ZoneTexte 2"/>
          <p:cNvSpPr txBox="1"/>
          <p:nvPr/>
        </p:nvSpPr>
        <p:spPr>
          <a:xfrm>
            <a:off x="3226728" y="1772816"/>
            <a:ext cx="4752528" cy="523220"/>
          </a:xfrm>
          <a:prstGeom prst="rect">
            <a:avLst/>
          </a:prstGeom>
          <a:noFill/>
        </p:spPr>
        <p:txBody>
          <a:bodyPr wrap="square" rtlCol="0">
            <a:spAutoFit/>
          </a:bodyPr>
          <a:lstStyle/>
          <a:p>
            <a:r>
              <a:rPr lang="fr-FR" sz="2800" dirty="0" smtClean="0">
                <a:latin typeface="DK Crayon Crumble" panose="03070001040701010105" pitchFamily="66" charset="0"/>
              </a:rPr>
              <a:t>IIIe siècle avant J.C.</a:t>
            </a:r>
            <a:endParaRPr lang="fr-FR" sz="2800" dirty="0">
              <a:latin typeface="DK Crayon Crumble" panose="03070001040701010105" pitchFamily="66" charset="0"/>
            </a:endParaRPr>
          </a:p>
        </p:txBody>
      </p:sp>
      <p:sp>
        <p:nvSpPr>
          <p:cNvPr id="6" name="ZoneTexte 5"/>
          <p:cNvSpPr txBox="1"/>
          <p:nvPr/>
        </p:nvSpPr>
        <p:spPr>
          <a:xfrm>
            <a:off x="3203848" y="4119463"/>
            <a:ext cx="5760640" cy="461665"/>
          </a:xfrm>
          <a:prstGeom prst="rect">
            <a:avLst/>
          </a:prstGeom>
          <a:noFill/>
        </p:spPr>
        <p:txBody>
          <a:bodyPr wrap="square" rtlCol="0">
            <a:spAutoFit/>
          </a:bodyPr>
          <a:lstStyle/>
          <a:p>
            <a:r>
              <a:rPr lang="fr-FR" sz="2400" dirty="0" smtClean="0">
                <a:latin typeface="DK Crayon Crumble" panose="03070001040701010105" pitchFamily="66" charset="0"/>
              </a:rPr>
              <a:t>Lieu de spectacle</a:t>
            </a:r>
            <a:endParaRPr lang="fr-FR" sz="2400" dirty="0">
              <a:latin typeface="DK Crayon Crumble" panose="03070001040701010105" pitchFamily="66" charset="0"/>
            </a:endParaRPr>
          </a:p>
        </p:txBody>
      </p:sp>
      <p:sp>
        <p:nvSpPr>
          <p:cNvPr id="7" name="ZoneTexte 6"/>
          <p:cNvSpPr txBox="1"/>
          <p:nvPr/>
        </p:nvSpPr>
        <p:spPr>
          <a:xfrm>
            <a:off x="3226728" y="5229200"/>
            <a:ext cx="5760640" cy="461665"/>
          </a:xfrm>
          <a:prstGeom prst="rect">
            <a:avLst/>
          </a:prstGeom>
          <a:noFill/>
        </p:spPr>
        <p:txBody>
          <a:bodyPr wrap="square" rtlCol="0">
            <a:spAutoFit/>
          </a:bodyPr>
          <a:lstStyle/>
          <a:p>
            <a:r>
              <a:rPr lang="fr-FR" sz="2400" dirty="0" smtClean="0">
                <a:latin typeface="DK Crayon Crumble" panose="03070001040701010105" pitchFamily="66" charset="0"/>
              </a:rPr>
              <a:t>Argolide, Grèce</a:t>
            </a:r>
            <a:endParaRPr lang="fr-FR" sz="2400" dirty="0">
              <a:latin typeface="DK Crayon Crumble" panose="03070001040701010105" pitchFamily="66" charset="0"/>
            </a:endParaRPr>
          </a:p>
        </p:txBody>
      </p:sp>
      <p:sp>
        <p:nvSpPr>
          <p:cNvPr id="8" name="ZoneTexte 7"/>
          <p:cNvSpPr txBox="1"/>
          <p:nvPr/>
        </p:nvSpPr>
        <p:spPr>
          <a:xfrm>
            <a:off x="3257818" y="2924944"/>
            <a:ext cx="4752528" cy="523220"/>
          </a:xfrm>
          <a:prstGeom prst="rect">
            <a:avLst/>
          </a:prstGeom>
          <a:noFill/>
        </p:spPr>
        <p:txBody>
          <a:bodyPr wrap="square" rtlCol="0">
            <a:spAutoFit/>
          </a:bodyPr>
          <a:lstStyle/>
          <a:p>
            <a:r>
              <a:rPr lang="fr-FR" sz="2800" dirty="0" smtClean="0">
                <a:latin typeface="DK Crayon Crumble" panose="03070001040701010105" pitchFamily="66" charset="0"/>
              </a:rPr>
              <a:t>?</a:t>
            </a:r>
            <a:endParaRPr lang="fr-FR" sz="2800" dirty="0">
              <a:latin typeface="DK Crayon Crumble" panose="03070001040701010105" pitchFamily="66" charset="0"/>
            </a:endParaRPr>
          </a:p>
        </p:txBody>
      </p:sp>
    </p:spTree>
    <p:extLst>
      <p:ext uri="{BB962C8B-B14F-4D97-AF65-F5344CB8AC3E}">
        <p14:creationId xmlns:p14="http://schemas.microsoft.com/office/powerpoint/2010/main" val="17084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ZoneTexte 1"/>
          <p:cNvSpPr txBox="1"/>
          <p:nvPr/>
        </p:nvSpPr>
        <p:spPr>
          <a:xfrm>
            <a:off x="134614" y="186314"/>
            <a:ext cx="8808913"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dirty="0" smtClean="0">
                <a:latin typeface="Amandine" pitchFamily="2" charset="0"/>
              </a:rPr>
              <a:t>Il s’agit de masques de théâtre qui étaient utilisés dans la Grèce antique.</a:t>
            </a:r>
            <a:endParaRPr lang="fr-FR" dirty="0">
              <a:latin typeface="Amandine" pitchFamily="2" charset="0"/>
            </a:endParaRPr>
          </a:p>
        </p:txBody>
      </p:sp>
      <p:sp>
        <p:nvSpPr>
          <p:cNvPr id="3" name="ZoneTexte 2"/>
          <p:cNvSpPr txBox="1"/>
          <p:nvPr/>
        </p:nvSpPr>
        <p:spPr>
          <a:xfrm>
            <a:off x="134614" y="3284984"/>
            <a:ext cx="8808913" cy="3416320"/>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Les acteurs sont au maximum trois pour effectuer les représentations. Le seul acteur célèbre et mentionné dans les inscriptions est le "protagoniste", les deux autres se mettent en retrait et n'ont que des rôles secondaires. Ils sont payés pou</a:t>
            </a:r>
          </a:p>
          <a:p>
            <a:pPr algn="just"/>
            <a:r>
              <a:rPr lang="fr-FR" dirty="0" smtClean="0">
                <a:latin typeface="Amandine" pitchFamily="2" charset="0"/>
              </a:rPr>
              <a:t>r leur prestation. Il est important de dire que les femmes ne jouaient jamais de rôle dans les représentations, les rôles de femmes étaient joués par des hommes. </a:t>
            </a:r>
          </a:p>
          <a:p>
            <a:pPr algn="just"/>
            <a:r>
              <a:rPr lang="fr-FR" dirty="0" smtClean="0">
                <a:latin typeface="Amandine" pitchFamily="2" charset="0"/>
              </a:rPr>
              <a:t>Pour que les costumes soient visibles de loin, ils étaient riches et voyants. Les accessoires </a:t>
            </a:r>
          </a:p>
          <a:p>
            <a:pPr algn="just"/>
            <a:r>
              <a:rPr lang="fr-FR" dirty="0" smtClean="0">
                <a:latin typeface="Amandine" pitchFamily="2" charset="0"/>
              </a:rPr>
              <a:t>devaient permettre au public de reconnaître les personnages. Les masques servaient à jouer les rôles féminins ainsi que les autres rôles car même s'il n'y avait que trois acteurs, il y avait beaucoup plus de trois personnages. Les masques servaient aussi comme amplificateur de voix. Sur les masques, les traits sont grossis pour permettre aux </a:t>
            </a:r>
          </a:p>
          <a:p>
            <a:r>
              <a:rPr lang="fr-FR" dirty="0" smtClean="0">
                <a:latin typeface="Amandine" pitchFamily="2" charset="0"/>
              </a:rPr>
              <a:t>spectateurs de deviner aisément le statut du personnage ( vieillard, esclave, roi, ...) ou ses émotions ( haine, colère, pitié, ...). </a:t>
            </a:r>
            <a:endParaRPr lang="fr-FR" dirty="0">
              <a:latin typeface="Amandine" pitchFamily="2" charset="0"/>
            </a:endParaRPr>
          </a:p>
        </p:txBody>
      </p:sp>
      <p:pic>
        <p:nvPicPr>
          <p:cNvPr id="4098" name="Picture 2" descr="http://img.over-blog-kiwi.com/0/00/55/04/201207/ob_9dada9afff4dbccd38f472b448154918_theatre-antique-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45468"/>
            <a:ext cx="3521968" cy="25622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6" descr="http://jfbradu.free.fr/GRECEANTIQUE/GRECE%20CONTINENTALE/PAGES%20THEMATIQUES/theatre/masque-louvre-05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673663"/>
            <a:ext cx="2180407" cy="25058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108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Théatre d'Epidaure - Grè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35"/>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816697" y="107920"/>
            <a:ext cx="7524328" cy="584775"/>
          </a:xfrm>
          <a:prstGeom prst="rect">
            <a:avLst/>
          </a:prstGeom>
          <a:solidFill>
            <a:schemeClr val="bg1"/>
          </a:solidFill>
          <a:ln w="76200" cmpd="thickThin">
            <a:solidFill>
              <a:schemeClr val="accent3">
                <a:lumMod val="50000"/>
              </a:schemeClr>
            </a:solidFill>
          </a:ln>
        </p:spPr>
        <p:txBody>
          <a:bodyPr wrap="square" rtlCol="0">
            <a:spAutoFit/>
          </a:bodyPr>
          <a:lstStyle/>
          <a:p>
            <a:pPr algn="ctr"/>
            <a:r>
              <a:rPr lang="fr-FR" sz="3200" dirty="0" smtClean="0">
                <a:solidFill>
                  <a:schemeClr val="accent3">
                    <a:lumMod val="50000"/>
                  </a:schemeClr>
                </a:solidFill>
                <a:latin typeface="Croobie" panose="00000400000000000000" pitchFamily="2" charset="0"/>
              </a:rPr>
              <a:t>Le théâtre d’Epidaure – Grèce</a:t>
            </a:r>
            <a:endParaRPr lang="fr-FR" sz="3200" dirty="0">
              <a:solidFill>
                <a:schemeClr val="accent3">
                  <a:lumMod val="50000"/>
                </a:schemeClr>
              </a:solidFill>
              <a:latin typeface="Croobie" panose="00000400000000000000" pitchFamily="2" charset="0"/>
            </a:endParaRPr>
          </a:p>
        </p:txBody>
      </p:sp>
    </p:spTree>
    <p:extLst>
      <p:ext uri="{BB962C8B-B14F-4D97-AF65-F5344CB8AC3E}">
        <p14:creationId xmlns:p14="http://schemas.microsoft.com/office/powerpoint/2010/main" val="387655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ZoneTexte 1"/>
          <p:cNvSpPr txBox="1"/>
          <p:nvPr/>
        </p:nvSpPr>
        <p:spPr>
          <a:xfrm>
            <a:off x="107504" y="6093296"/>
            <a:ext cx="8928992"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Construit au </a:t>
            </a:r>
            <a:r>
              <a:rPr lang="fr-FR" dirty="0" smtClean="0">
                <a:latin typeface="Comic Sans MS" panose="030F0702030302020204" pitchFamily="66" charset="0"/>
              </a:rPr>
              <a:t>III</a:t>
            </a:r>
            <a:r>
              <a:rPr lang="fr-FR" dirty="0" smtClean="0">
                <a:latin typeface="Amandine" pitchFamily="2" charset="0"/>
              </a:rPr>
              <a:t>e siècle avant J.C., ce théâtre est le mieux conservé des théâtres de la Grèce antique.</a:t>
            </a:r>
            <a:endParaRPr lang="fr-FR" dirty="0">
              <a:latin typeface="Amandine" pitchFamily="2" charset="0"/>
            </a:endParaRPr>
          </a:p>
        </p:txBody>
      </p:sp>
      <p:pic>
        <p:nvPicPr>
          <p:cNvPr id="11266" name="Picture 2" descr="Ancient Theater of Epidau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2" y="0"/>
            <a:ext cx="4450830" cy="59592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70" name="Picture 6" descr="Greek Theatre of Epidau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152" y="188640"/>
            <a:ext cx="4035328" cy="573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264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2" name="Picture 2" descr="epidauros thea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454" y="1254632"/>
            <a:ext cx="8463928" cy="54509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224654" y="129406"/>
            <a:ext cx="8568952"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Ce théâtre est en forme d’</a:t>
            </a:r>
            <a:r>
              <a:rPr lang="fr-FR" dirty="0" smtClean="0">
                <a:solidFill>
                  <a:schemeClr val="accent2">
                    <a:lumMod val="50000"/>
                  </a:schemeClr>
                </a:solidFill>
                <a:latin typeface="Amandine" pitchFamily="2" charset="0"/>
              </a:rPr>
              <a:t>hémicycle</a:t>
            </a:r>
            <a:r>
              <a:rPr lang="fr-FR" dirty="0" smtClean="0">
                <a:latin typeface="Amandine" pitchFamily="2" charset="0"/>
              </a:rPr>
              <a:t>, plus précisément il a la forme d’une portion de cône. </a:t>
            </a:r>
            <a:endParaRPr lang="fr-FR" dirty="0">
              <a:latin typeface="Amandine" pitchFamily="2" charset="0"/>
            </a:endParaRPr>
          </a:p>
        </p:txBody>
      </p:sp>
      <p:grpSp>
        <p:nvGrpSpPr>
          <p:cNvPr id="15" name="Groupe 14"/>
          <p:cNvGrpSpPr/>
          <p:nvPr/>
        </p:nvGrpSpPr>
        <p:grpSpPr>
          <a:xfrm>
            <a:off x="4864600" y="775737"/>
            <a:ext cx="1435591" cy="1717159"/>
            <a:chOff x="4864600" y="775737"/>
            <a:chExt cx="1435591" cy="1717159"/>
          </a:xfrm>
        </p:grpSpPr>
        <p:cxnSp>
          <p:nvCxnSpPr>
            <p:cNvPr id="5" name="Connecteur droit avec flèche 4"/>
            <p:cNvCxnSpPr/>
            <p:nvPr/>
          </p:nvCxnSpPr>
          <p:spPr>
            <a:xfrm flipH="1">
              <a:off x="4864601" y="1254632"/>
              <a:ext cx="571495" cy="12382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ZoneTexte 7"/>
            <p:cNvSpPr txBox="1"/>
            <p:nvPr/>
          </p:nvSpPr>
          <p:spPr>
            <a:xfrm>
              <a:off x="4864600" y="775737"/>
              <a:ext cx="1435591" cy="461665"/>
            </a:xfrm>
            <a:prstGeom prst="rect">
              <a:avLst/>
            </a:prstGeom>
            <a:ln w="7620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sz="2400" dirty="0" smtClean="0">
                  <a:solidFill>
                    <a:schemeClr val="tx1"/>
                  </a:solidFill>
                  <a:latin typeface="Croobie" panose="00000400000000000000" pitchFamily="2" charset="0"/>
                </a:rPr>
                <a:t>Gradins</a:t>
              </a:r>
              <a:endParaRPr lang="fr-FR" sz="2400" dirty="0">
                <a:solidFill>
                  <a:schemeClr val="tx1"/>
                </a:solidFill>
                <a:latin typeface="Croobie" panose="00000400000000000000" pitchFamily="2" charset="0"/>
              </a:endParaRPr>
            </a:p>
          </p:txBody>
        </p:sp>
      </p:grpSp>
      <p:grpSp>
        <p:nvGrpSpPr>
          <p:cNvPr id="16" name="Groupe 15"/>
          <p:cNvGrpSpPr/>
          <p:nvPr/>
        </p:nvGrpSpPr>
        <p:grpSpPr>
          <a:xfrm>
            <a:off x="1547664" y="6218062"/>
            <a:ext cx="6039534" cy="461666"/>
            <a:chOff x="1547664" y="6218062"/>
            <a:chExt cx="6039534" cy="461666"/>
          </a:xfrm>
        </p:grpSpPr>
        <p:sp>
          <p:nvSpPr>
            <p:cNvPr id="7" name="ZoneTexte 6"/>
            <p:cNvSpPr txBox="1"/>
            <p:nvPr/>
          </p:nvSpPr>
          <p:spPr>
            <a:xfrm>
              <a:off x="1547664" y="6218063"/>
              <a:ext cx="1142990" cy="461665"/>
            </a:xfrm>
            <a:prstGeom prst="rect">
              <a:avLst/>
            </a:prstGeom>
            <a:ln w="7620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sz="2400" dirty="0" smtClean="0">
                  <a:solidFill>
                    <a:schemeClr val="tx1"/>
                  </a:solidFill>
                  <a:latin typeface="Croobie" panose="00000400000000000000" pitchFamily="2" charset="0"/>
                </a:rPr>
                <a:t>Entrée</a:t>
              </a:r>
              <a:endParaRPr lang="fr-FR" sz="2400" dirty="0">
                <a:solidFill>
                  <a:schemeClr val="tx1"/>
                </a:solidFill>
                <a:latin typeface="Croobie" panose="00000400000000000000" pitchFamily="2" charset="0"/>
              </a:endParaRPr>
            </a:p>
          </p:txBody>
        </p:sp>
        <p:sp>
          <p:nvSpPr>
            <p:cNvPr id="9" name="ZoneTexte 8"/>
            <p:cNvSpPr txBox="1"/>
            <p:nvPr/>
          </p:nvSpPr>
          <p:spPr>
            <a:xfrm>
              <a:off x="6444208" y="6218062"/>
              <a:ext cx="1142990" cy="461665"/>
            </a:xfrm>
            <a:prstGeom prst="rect">
              <a:avLst/>
            </a:prstGeom>
            <a:ln w="7620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sz="2400" dirty="0" smtClean="0">
                  <a:solidFill>
                    <a:schemeClr val="tx1"/>
                  </a:solidFill>
                  <a:latin typeface="Croobie" panose="00000400000000000000" pitchFamily="2" charset="0"/>
                </a:rPr>
                <a:t>Entrée</a:t>
              </a:r>
              <a:endParaRPr lang="fr-FR" sz="2400" dirty="0">
                <a:solidFill>
                  <a:schemeClr val="tx1"/>
                </a:solidFill>
                <a:latin typeface="Croobie" panose="00000400000000000000" pitchFamily="2" charset="0"/>
              </a:endParaRPr>
            </a:p>
          </p:txBody>
        </p:sp>
      </p:grpSp>
      <p:sp>
        <p:nvSpPr>
          <p:cNvPr id="10" name="ZoneTexte 9"/>
          <p:cNvSpPr txBox="1"/>
          <p:nvPr/>
        </p:nvSpPr>
        <p:spPr>
          <a:xfrm>
            <a:off x="3779912" y="5229200"/>
            <a:ext cx="1512167" cy="461665"/>
          </a:xfrm>
          <a:prstGeom prst="rect">
            <a:avLst/>
          </a:prstGeom>
          <a:ln w="7620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2400" dirty="0" smtClean="0">
                <a:solidFill>
                  <a:schemeClr val="tx1"/>
                </a:solidFill>
                <a:latin typeface="Croobie" panose="00000400000000000000" pitchFamily="2" charset="0"/>
              </a:rPr>
              <a:t>Orchestra</a:t>
            </a:r>
            <a:endParaRPr lang="fr-FR" sz="2400" dirty="0">
              <a:solidFill>
                <a:schemeClr val="tx1"/>
              </a:solidFill>
              <a:latin typeface="Croobie" panose="00000400000000000000" pitchFamily="2" charset="0"/>
            </a:endParaRPr>
          </a:p>
        </p:txBody>
      </p:sp>
      <p:sp>
        <p:nvSpPr>
          <p:cNvPr id="11" name="ZoneTexte 10"/>
          <p:cNvSpPr txBox="1"/>
          <p:nvPr/>
        </p:nvSpPr>
        <p:spPr>
          <a:xfrm>
            <a:off x="1907704" y="4509120"/>
            <a:ext cx="1142990" cy="461665"/>
          </a:xfrm>
          <a:prstGeom prst="rect">
            <a:avLst/>
          </a:prstGeom>
          <a:ln w="7620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2400" dirty="0" smtClean="0">
                <a:solidFill>
                  <a:schemeClr val="tx1"/>
                </a:solidFill>
                <a:latin typeface="Croobie" panose="00000400000000000000" pitchFamily="2" charset="0"/>
              </a:rPr>
              <a:t>Scène</a:t>
            </a:r>
            <a:endParaRPr lang="fr-FR" sz="2400" dirty="0">
              <a:solidFill>
                <a:schemeClr val="tx1"/>
              </a:solidFill>
              <a:latin typeface="Croobie" panose="00000400000000000000" pitchFamily="2" charset="0"/>
            </a:endParaRPr>
          </a:p>
        </p:txBody>
      </p:sp>
      <p:cxnSp>
        <p:nvCxnSpPr>
          <p:cNvPr id="12" name="Connecteur droit avec flèche 11"/>
          <p:cNvCxnSpPr/>
          <p:nvPr/>
        </p:nvCxnSpPr>
        <p:spPr>
          <a:xfrm>
            <a:off x="3050694" y="4970785"/>
            <a:ext cx="1017250" cy="12472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7704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View of the theater of Epidauros in Greece. Classical archaeologist Hans Rupprecht Goette has spent years documenting ancient Greek theaters across the Mediterranean by plane—as well as by foot."/>
          <p:cNvPicPr>
            <a:picLocks noChangeAspect="1" noChangeArrowheads="1"/>
          </p:cNvPicPr>
          <p:nvPr/>
        </p:nvPicPr>
        <p:blipFill rotWithShape="1">
          <a:blip r:embed="rId2">
            <a:extLst>
              <a:ext uri="{28A0092B-C50C-407E-A947-70E740481C1C}">
                <a14:useLocalDpi xmlns:a14="http://schemas.microsoft.com/office/drawing/2010/main" val="0"/>
              </a:ext>
            </a:extLst>
          </a:blip>
          <a:srcRect b="8671"/>
          <a:stretch/>
        </p:blipFill>
        <p:spPr bwMode="auto">
          <a:xfrm>
            <a:off x="216024" y="188639"/>
            <a:ext cx="8676456" cy="52621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224654" y="5589240"/>
            <a:ext cx="8568952" cy="923330"/>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Le théâtre propose 12 000 places assises, réparties sur 2 niveaux. Le premier est constitué de 34 rangées de sièges pour 6 200 places. Le second, construit un siècle plus tard en compte 21 .</a:t>
            </a:r>
            <a:endParaRPr lang="fr-FR" dirty="0">
              <a:latin typeface="Amandine" pitchFamily="2" charset="0"/>
            </a:endParaRPr>
          </a:p>
        </p:txBody>
      </p:sp>
    </p:spTree>
    <p:extLst>
      <p:ext uri="{BB962C8B-B14F-4D97-AF65-F5344CB8AC3E}">
        <p14:creationId xmlns:p14="http://schemas.microsoft.com/office/powerpoint/2010/main" val="930235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4" name="Picture 4" descr="ancient theatre of Epidaurus, Gree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70" y="260648"/>
            <a:ext cx="9106329" cy="60756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40060" y="6402814"/>
            <a:ext cx="8856984" cy="338554"/>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sz="1600" dirty="0" smtClean="0">
                <a:latin typeface="Amandine" pitchFamily="2" charset="0"/>
              </a:rPr>
              <a:t>L’entrée des spectateurs se faisait par les immenses portes que l’on aperçoit sur le côté des gradins.</a:t>
            </a:r>
            <a:endParaRPr lang="fr-FR" sz="1600" dirty="0">
              <a:latin typeface="Amandine" pitchFamily="2" charset="0"/>
            </a:endParaRPr>
          </a:p>
        </p:txBody>
      </p:sp>
      <p:pic>
        <p:nvPicPr>
          <p:cNvPr id="5126" name="Picture 6" descr="Epidauro  Grecia"/>
          <p:cNvPicPr>
            <a:picLocks noChangeAspect="1" noChangeArrowheads="1"/>
          </p:cNvPicPr>
          <p:nvPr/>
        </p:nvPicPr>
        <p:blipFill rotWithShape="1">
          <a:blip r:embed="rId3">
            <a:extLst>
              <a:ext uri="{28A0092B-C50C-407E-A947-70E740481C1C}">
                <a14:useLocalDpi xmlns:a14="http://schemas.microsoft.com/office/drawing/2010/main" val="0"/>
              </a:ext>
            </a:extLst>
          </a:blip>
          <a:srcRect t="16440"/>
          <a:stretch/>
        </p:blipFill>
        <p:spPr bwMode="auto">
          <a:xfrm>
            <a:off x="1508324" y="276548"/>
            <a:ext cx="2745933" cy="3344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03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500" fill="hold"/>
                                        <p:tgtEl>
                                          <p:spTgt spid="5126"/>
                                        </p:tgtEl>
                                        <p:attrNameLst>
                                          <p:attrName>ppt_w</p:attrName>
                                        </p:attrNameLst>
                                      </p:cBhvr>
                                      <p:tavLst>
                                        <p:tav tm="0">
                                          <p:val>
                                            <p:fltVal val="0"/>
                                          </p:val>
                                        </p:tav>
                                        <p:tav tm="100000">
                                          <p:val>
                                            <p:strVal val="#ppt_w"/>
                                          </p:val>
                                        </p:tav>
                                      </p:tavLst>
                                    </p:anim>
                                    <p:anim calcmode="lin" valueType="num">
                                      <p:cBhvr>
                                        <p:cTn id="8" dur="500" fill="hold"/>
                                        <p:tgtEl>
                                          <p:spTgt spid="5126"/>
                                        </p:tgtEl>
                                        <p:attrNameLst>
                                          <p:attrName>ppt_h</p:attrName>
                                        </p:attrNameLst>
                                      </p:cBhvr>
                                      <p:tavLst>
                                        <p:tav tm="0">
                                          <p:val>
                                            <p:fltVal val="0"/>
                                          </p:val>
                                        </p:tav>
                                        <p:tav tm="100000">
                                          <p:val>
                                            <p:strVal val="#ppt_h"/>
                                          </p:val>
                                        </p:tav>
                                      </p:tavLst>
                                    </p:anim>
                                    <p:animEffect transition="in" filter="fade">
                                      <p:cBhvr>
                                        <p:cTn id="9"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ZoneTexte 3"/>
          <p:cNvSpPr txBox="1"/>
          <p:nvPr/>
        </p:nvSpPr>
        <p:spPr>
          <a:xfrm>
            <a:off x="179512" y="188640"/>
            <a:ext cx="8856984" cy="1477328"/>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a:latin typeface="Amandine" pitchFamily="2" charset="0"/>
              </a:rPr>
              <a:t>Le théâtre grec se joue en plein air, dans un endroit choisi pour ses qualités acoustiques. Les gradins sont creusés </a:t>
            </a:r>
            <a:r>
              <a:rPr lang="fr-FR" dirty="0" smtClean="0">
                <a:latin typeface="Amandine" pitchFamily="2" charset="0"/>
              </a:rPr>
              <a:t>dans la colline. Le </a:t>
            </a:r>
            <a:r>
              <a:rPr lang="fr-FR" dirty="0">
                <a:latin typeface="Amandine" pitchFamily="2" charset="0"/>
              </a:rPr>
              <a:t>spectacle a lieu dans deux endroits distincts : l’orchestra de forme ronde où évolue le </a:t>
            </a:r>
            <a:r>
              <a:rPr lang="fr-FR" dirty="0" err="1">
                <a:latin typeface="Amandine" pitchFamily="2" charset="0"/>
              </a:rPr>
              <a:t>choeur</a:t>
            </a:r>
            <a:r>
              <a:rPr lang="fr-FR" dirty="0">
                <a:latin typeface="Amandine" pitchFamily="2" charset="0"/>
              </a:rPr>
              <a:t> (chants et danses) et le </a:t>
            </a:r>
            <a:r>
              <a:rPr lang="fr-FR" i="1" dirty="0" err="1">
                <a:latin typeface="Amandine" pitchFamily="2" charset="0"/>
              </a:rPr>
              <a:t>proskénion</a:t>
            </a:r>
            <a:r>
              <a:rPr lang="fr-FR" i="1" dirty="0">
                <a:latin typeface="Amandine" pitchFamily="2" charset="0"/>
              </a:rPr>
              <a:t> </a:t>
            </a:r>
            <a:r>
              <a:rPr lang="fr-FR" dirty="0">
                <a:latin typeface="Amandine" pitchFamily="2" charset="0"/>
              </a:rPr>
              <a:t>(proscenium) où jouent les acteurs, devant </a:t>
            </a:r>
            <a:r>
              <a:rPr lang="fr-FR" dirty="0" smtClean="0">
                <a:latin typeface="Amandine" pitchFamily="2" charset="0"/>
              </a:rPr>
              <a:t>le </a:t>
            </a:r>
            <a:r>
              <a:rPr lang="fr-FR" dirty="0">
                <a:latin typeface="Amandine" pitchFamily="2" charset="0"/>
              </a:rPr>
              <a:t>mur de </a:t>
            </a:r>
            <a:r>
              <a:rPr lang="fr-FR" i="1" dirty="0">
                <a:latin typeface="Amandine" pitchFamily="2" charset="0"/>
              </a:rPr>
              <a:t>scène</a:t>
            </a:r>
            <a:r>
              <a:rPr lang="fr-FR" dirty="0">
                <a:latin typeface="Amandine" pitchFamily="2" charset="0"/>
              </a:rPr>
              <a:t> (loge des acteurs) sur lequel sont accrochés les décors et derrière lequel se trouvent les coulisses. </a:t>
            </a:r>
          </a:p>
        </p:txBody>
      </p:sp>
      <p:pic>
        <p:nvPicPr>
          <p:cNvPr id="3074" name="Picture 2" descr="http://jfbradu.free.fr/GRECEANTIQUE/GRECE%20CONTINENTALE/PAGES%20THEMATIQUES/theatre/reconst-theat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 y="2132856"/>
            <a:ext cx="9146465" cy="41165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3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0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1" y="620688"/>
            <a:ext cx="9157991" cy="54726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649408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2464</TotalTime>
  <Words>515</Words>
  <Application>Microsoft Office PowerPoint</Application>
  <PresentationFormat>Affichage à l'écran (4:3)</PresentationFormat>
  <Paragraphs>34</Paragraphs>
  <Slides>17</Slides>
  <Notes>0</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ASUS</dc:creator>
  <cp:lastModifiedBy>Olivier Li</cp:lastModifiedBy>
  <cp:revision>154</cp:revision>
  <cp:lastPrinted>2014-08-26T14:31:59Z</cp:lastPrinted>
  <dcterms:created xsi:type="dcterms:W3CDTF">2014-07-17T08:41:29Z</dcterms:created>
  <dcterms:modified xsi:type="dcterms:W3CDTF">2014-09-03T13:00:16Z</dcterms:modified>
</cp:coreProperties>
</file>