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9467" autoAdjust="0"/>
  </p:normalViewPr>
  <p:slideViewPr>
    <p:cSldViewPr snapToGrid="0">
      <p:cViewPr>
        <p:scale>
          <a:sx n="100" d="100"/>
          <a:sy n="100" d="100"/>
        </p:scale>
        <p:origin x="-108" y="-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-2976" y="-102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6B041-AA13-42CE-ADA0-4BF7BA51902F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45FD9-E89F-42AD-A363-81750D4D2D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922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2FA0-62A8-405A-8DC4-A162D68C43C7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787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2FA0-62A8-405A-8DC4-A162D68C43C7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381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2FA0-62A8-405A-8DC4-A162D68C43C7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747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2FA0-62A8-405A-8DC4-A162D68C43C7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453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2FA0-62A8-405A-8DC4-A162D68C43C7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60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2FA0-62A8-405A-8DC4-A162D68C43C7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753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4"/>
            <a:ext cx="4190702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6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6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2FA0-62A8-405A-8DC4-A162D68C43C7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9970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2FA0-62A8-405A-8DC4-A162D68C43C7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58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2FA0-62A8-405A-8DC4-A162D68C43C7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8382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7"/>
            <a:ext cx="501491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2FA0-62A8-405A-8DC4-A162D68C43C7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09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7"/>
            <a:ext cx="501491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2FA0-62A8-405A-8DC4-A162D68C43C7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6209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72FA0-62A8-405A-8DC4-A162D68C43C7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60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Connecteur droit 47"/>
          <p:cNvCxnSpPr/>
          <p:nvPr/>
        </p:nvCxnSpPr>
        <p:spPr>
          <a:xfrm flipH="1">
            <a:off x="5017685" y="710289"/>
            <a:ext cx="12879" cy="6150357"/>
          </a:xfrm>
          <a:prstGeom prst="line">
            <a:avLst/>
          </a:prstGeom>
          <a:ln w="57150" cap="rnd">
            <a:solidFill>
              <a:schemeClr val="accent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H="1">
            <a:off x="124768" y="707643"/>
            <a:ext cx="12879" cy="6150357"/>
          </a:xfrm>
          <a:prstGeom prst="line">
            <a:avLst/>
          </a:prstGeom>
          <a:ln w="57150" cap="rnd">
            <a:solidFill>
              <a:schemeClr val="accent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rganigramme : Document 2"/>
          <p:cNvSpPr/>
          <p:nvPr/>
        </p:nvSpPr>
        <p:spPr>
          <a:xfrm>
            <a:off x="0" y="0"/>
            <a:ext cx="9906000" cy="79401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5441034" y="204175"/>
            <a:ext cx="16209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0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kko" panose="00000500000000000000" pitchFamily="2" charset="0"/>
                <a:ea typeface="Chewy" panose="02000000000000000000" pitchFamily="2" charset="0"/>
                <a:cs typeface="Dekko" panose="00000500000000000000" pitchFamily="2" charset="0"/>
              </a:rPr>
              <a:t>Questionnaire</a:t>
            </a:r>
            <a:endParaRPr lang="fr-FR" sz="12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kko" panose="00000500000000000000" pitchFamily="2" charset="0"/>
              <a:ea typeface="Chewy" panose="02000000000000000000" pitchFamily="2" charset="0"/>
              <a:cs typeface="Dekko" panose="00000500000000000000" pitchFamily="2" charset="0"/>
            </a:endParaRPr>
          </a:p>
        </p:txBody>
      </p:sp>
      <p:sp>
        <p:nvSpPr>
          <p:cNvPr id="6" name="Étoile à 7 branches 5"/>
          <p:cNvSpPr/>
          <p:nvPr/>
        </p:nvSpPr>
        <p:spPr>
          <a:xfrm>
            <a:off x="176430" y="40945"/>
            <a:ext cx="1139305" cy="753066"/>
          </a:xfrm>
          <a:prstGeom prst="star7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1363358" y="39423"/>
            <a:ext cx="4103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ewy" panose="02000000000000000000" pitchFamily="2" charset="0"/>
                <a:ea typeface="Chewy" panose="02000000000000000000" pitchFamily="2" charset="0"/>
                <a:cs typeface="Dekko" panose="00000500000000000000" pitchFamily="2" charset="0"/>
              </a:rPr>
              <a:t>Casse-Noisette</a:t>
            </a:r>
            <a:endParaRPr lang="fr-FR" sz="36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ewy" panose="02000000000000000000" pitchFamily="2" charset="0"/>
              <a:ea typeface="Chewy" panose="02000000000000000000" pitchFamily="2" charset="0"/>
              <a:cs typeface="Dekko" panose="00000500000000000000" pitchFamily="2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231023" y="186179"/>
            <a:ext cx="10301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Dekko" panose="00000500000000000000" pitchFamily="2" charset="0"/>
                <a:cs typeface="Dekko" panose="00000500000000000000" pitchFamily="2" charset="0"/>
              </a:rPr>
              <a:t>Lecture CM1</a:t>
            </a:r>
            <a:endParaRPr lang="fr-FR" sz="1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3999" y="807949"/>
            <a:ext cx="4866390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1</a:t>
            </a:r>
            <a:r>
              <a:rPr lang="fr-FR" sz="1200" dirty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/ </a:t>
            </a:r>
            <a:r>
              <a:rPr lang="fr-FR" sz="1200" b="1" u="sng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Questions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: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a. A quelle période de l’année se passe cette histoire </a:t>
            </a:r>
            <a:r>
              <a:rPr lang="fr-FR" sz="1200" dirty="0" smtClean="0">
                <a:ea typeface="Segoe UI" panose="020B0502040204020203" pitchFamily="34" charset="0"/>
                <a:cs typeface="Dekko" panose="00000500000000000000" pitchFamily="2" charset="0"/>
              </a:rPr>
              <a:t>?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__________________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b. Comment s’appellent les deux enfants </a:t>
            </a:r>
            <a:r>
              <a:rPr lang="fr-FR" sz="1200" dirty="0" smtClean="0">
                <a:ea typeface="Segoe UI" panose="020B0502040204020203" pitchFamily="34" charset="0"/>
                <a:cs typeface="Dekko" panose="00000500000000000000" pitchFamily="2" charset="0"/>
              </a:rPr>
              <a:t>?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____________________________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c. Qui leur raconte une histoire </a:t>
            </a:r>
            <a:r>
              <a:rPr lang="fr-FR" sz="1200" dirty="0" smtClean="0">
                <a:latin typeface="+mj-lt"/>
                <a:ea typeface="Segoe UI" panose="020B0502040204020203" pitchFamily="34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Copperplate Gothic Bold" panose="020E0705020206020404" pitchFamily="34" charset="0"/>
                <a:ea typeface="Segoe UI" panose="020B0502040204020203" pitchFamily="34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____________________________________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d. Comment s’appelle la jolie princesse </a:t>
            </a:r>
            <a:r>
              <a:rPr lang="fr-FR" sz="1200" dirty="0" smtClean="0">
                <a:latin typeface="+mj-lt"/>
                <a:ea typeface="Segoe UI" panose="020B0502040204020203" pitchFamily="34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_____________________________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2/ </a:t>
            </a:r>
            <a:r>
              <a:rPr lang="fr-FR" sz="1200" b="1" u="sng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Vrai ou faux</a:t>
            </a:r>
            <a:r>
              <a:rPr lang="fr-FR" sz="1200" b="1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 </a:t>
            </a:r>
            <a:r>
              <a:rPr lang="fr-FR" sz="1200" dirty="0" smtClean="0">
                <a:ea typeface="Segoe UI" panose="020B0502040204020203" pitchFamily="34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La roi Sans-Souci est malheureux lors de la grande fête donnée en l’honneur de sa fille.				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La reine Trotte-Menu était une souris très gentille. 	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La reine Lisbeth donna à manger à la souris et à toute sa famille   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3/ </a:t>
            </a:r>
            <a:r>
              <a:rPr lang="fr-FR" sz="1200" b="1" u="sng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Complète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: Le roi Sans-Souci, furieux que les souris aient ______________ tout le ____________ , demanda au ____________________  du palais de construire un ______________ terrible pour __________________ toutes les souris. Une semaine plus tard, environ ________ souris et souriceaux étaient __________ dont plusieurs _____________ de la reine Trotte-Menu. Celle-ci jura de se _____________ et de s’en prendre à son tour au futur _________ du roi et de la reine.</a:t>
            </a:r>
          </a:p>
          <a:p>
            <a:pPr>
              <a:lnSpc>
                <a:spcPct val="130000"/>
              </a:lnSpc>
            </a:pPr>
            <a:r>
              <a:rPr lang="fr-FR" sz="1200" b="1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4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/ </a:t>
            </a:r>
            <a:r>
              <a:rPr lang="fr-FR" sz="1200" b="1" u="sng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Questions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: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a. Que fit alors la Reine Trotte-Menu à la princesse </a:t>
            </a:r>
            <a:r>
              <a:rPr lang="fr-FR" sz="1200" dirty="0" smtClean="0">
                <a:ea typeface="Segoe UI" panose="020B0502040204020203" pitchFamily="34" charset="0"/>
                <a:cs typeface="Dekko" panose="00000500000000000000" pitchFamily="2" charset="0"/>
              </a:rPr>
              <a:t>?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____________________ ________________________________________________________________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b. A qui le roi demande-t-il de rompre le sort </a:t>
            </a:r>
            <a:r>
              <a:rPr lang="fr-FR" sz="1200" dirty="0" smtClean="0">
                <a:ea typeface="Segoe UI" panose="020B0502040204020203" pitchFamily="34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_________________________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c. Combien de temps lui donne-t-il </a:t>
            </a:r>
            <a:r>
              <a:rPr lang="fr-FR" sz="1200" dirty="0" smtClean="0">
                <a:ea typeface="Segoe UI" panose="020B0502040204020203" pitchFamily="34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_________________________________</a:t>
            </a:r>
          </a:p>
          <a:p>
            <a:pPr>
              <a:lnSpc>
                <a:spcPct val="130000"/>
              </a:lnSpc>
            </a:pPr>
            <a:r>
              <a:rPr lang="fr-FR" sz="1200" b="1" u="sng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5/ Recopie la phrase </a:t>
            </a:r>
            <a:r>
              <a:rPr lang="fr-FR" sz="1200" b="1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p.87 qui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explique ce qu’il faut faire pour faire cesser le charme.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7629099" y="122288"/>
            <a:ext cx="2131464" cy="420442"/>
          </a:xfrm>
          <a:prstGeom prst="roundRect">
            <a:avLst>
              <a:gd name="adj" fmla="val 2931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7629099" y="204175"/>
            <a:ext cx="2131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200" spc="100" dirty="0" smtClean="0">
                <a:latin typeface="Dekko" panose="00000500000000000000" pitchFamily="2" charset="0"/>
                <a:cs typeface="Dekko" panose="00000500000000000000" pitchFamily="2" charset="0"/>
              </a:rPr>
              <a:t>Prénom</a:t>
            </a:r>
            <a:r>
              <a:rPr lang="fr-FR" sz="1400" dirty="0" smtClean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600" dirty="0" smtClean="0">
                <a:latin typeface="Dekko" panose="00000500000000000000" pitchFamily="2" charset="0"/>
                <a:cs typeface="Dekko" panose="00000500000000000000" pitchFamily="2" charset="0"/>
              </a:rPr>
              <a:t>: </a:t>
            </a:r>
            <a:r>
              <a:rPr lang="fr-FR" sz="1600" dirty="0" smtClean="0">
                <a:latin typeface="Fineliner Script" panose="02000000000000000000" pitchFamily="50" charset="0"/>
              </a:rPr>
              <a:t>_________________</a:t>
            </a:r>
            <a:endParaRPr lang="fr-FR" sz="1600" dirty="0">
              <a:latin typeface="Fineliner Script" panose="02000000000000000000" pitchFamily="50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17685" y="715352"/>
            <a:ext cx="4866390" cy="633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_______________________________________________________________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_______________________________________________________________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_______________________________________________________________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_______________________________________________________________</a:t>
            </a:r>
          </a:p>
          <a:p>
            <a:pPr>
              <a:lnSpc>
                <a:spcPct val="130000"/>
              </a:lnSpc>
            </a:pPr>
            <a:r>
              <a:rPr lang="fr-FR" sz="1200" dirty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_______________________________________________________________</a:t>
            </a:r>
            <a:endParaRPr lang="fr-FR" sz="1200" dirty="0" smtClean="0">
              <a:latin typeface="Dekko" panose="00000500000000000000" pitchFamily="2" charset="0"/>
              <a:ea typeface="Segoe UI" panose="020B0502040204020203" pitchFamily="34" charset="0"/>
              <a:cs typeface="Dekko" panose="00000500000000000000" pitchFamily="2" charset="0"/>
            </a:endParaRP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6/ </a:t>
            </a:r>
            <a:r>
              <a:rPr lang="fr-FR" sz="1200" b="1" u="sng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Questions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a. Où trouvèrent-ils la noix </a:t>
            </a:r>
            <a:r>
              <a:rPr lang="fr-FR" sz="1200" dirty="0">
                <a:ea typeface="Segoe UI" panose="020B0502040204020203" pitchFamily="34" charset="0"/>
                <a:cs typeface="Dekko" panose="00000500000000000000" pitchFamily="2" charset="0"/>
              </a:rPr>
              <a:t>?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_______________________________________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b. En quoi se transforma le casse-noisette </a:t>
            </a:r>
            <a:r>
              <a:rPr lang="fr-FR" sz="1200" dirty="0" smtClean="0">
                <a:ea typeface="Segoe UI" panose="020B0502040204020203" pitchFamily="34" charset="0"/>
                <a:cs typeface="Dekko" panose="00000500000000000000" pitchFamily="2" charset="0"/>
              </a:rPr>
              <a:t>?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__________________________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c. Que lui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arriva-t-il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après avoir rompu  le sort </a:t>
            </a:r>
            <a:r>
              <a:rPr lang="fr-FR" sz="1200" dirty="0">
                <a:ea typeface="Segoe UI" panose="020B0502040204020203" pitchFamily="34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 ________________________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________________________________________________________________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d. Qui la princesse épousa-t-elle </a:t>
            </a:r>
            <a:r>
              <a:rPr lang="fr-FR" sz="1200" dirty="0">
                <a:ea typeface="Segoe UI" panose="020B0502040204020203" pitchFamily="34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___________________________________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e. Pourquoi les enfants sont-ils déçus </a:t>
            </a:r>
            <a:r>
              <a:rPr lang="fr-FR" sz="1200" dirty="0" smtClean="0">
                <a:latin typeface="+mj-lt"/>
                <a:ea typeface="Segoe UI" panose="020B0502040204020203" pitchFamily="34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______________________________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7/ </a:t>
            </a:r>
            <a:r>
              <a:rPr lang="fr-FR" sz="1200" b="1" u="sng" dirty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Vrai ou faux</a:t>
            </a:r>
            <a:r>
              <a:rPr lang="fr-FR" sz="1200" b="1" dirty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 </a:t>
            </a:r>
            <a:r>
              <a:rPr lang="fr-FR" sz="1200" dirty="0">
                <a:ea typeface="Segoe UI" panose="020B0502040204020203" pitchFamily="34" charset="0"/>
                <a:cs typeface="Dekko" panose="00000500000000000000" pitchFamily="2" charset="0"/>
              </a:rPr>
              <a:t>?</a:t>
            </a:r>
            <a:r>
              <a:rPr lang="fr-FR" sz="1200" dirty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Marie trouva Casse-Noisette dans un cadeau de Noël  _________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Elle lui promit de prendre soin de lui _________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La bonne leur raconta la suite de l’histoire </a:t>
            </a:r>
            <a:r>
              <a:rPr lang="fr-FR" sz="1200" dirty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le lendemain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_________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C’est Marie qui inventa la fin de l’histoire dans  </a:t>
            </a:r>
            <a:r>
              <a:rPr lang="fr-FR" sz="1200" dirty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son rêve.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_________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Casse-Noisette et ses soldats livrèrent une bataille contre le Roi souris et finirent par les vaincre sans aide. _________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Marie lança son album d’images sur la tête du Roi aux Sept </a:t>
            </a:r>
            <a:r>
              <a:rPr lang="fr-FR" sz="1200" dirty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Têtes _________</a:t>
            </a:r>
            <a:endParaRPr lang="fr-FR" sz="1200" dirty="0" smtClean="0">
              <a:latin typeface="Dekko" panose="00000500000000000000" pitchFamily="2" charset="0"/>
              <a:ea typeface="Segoe UI" panose="020B0502040204020203" pitchFamily="34" charset="0"/>
              <a:cs typeface="Dekko" panose="00000500000000000000" pitchFamily="2" charset="0"/>
            </a:endParaRP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Elle accepta d’épouser Casse-Noisette qui avait retrouvé son apparence de beau Prince. _________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8/ </a:t>
            </a:r>
            <a:r>
              <a:rPr lang="fr-FR" sz="1200" b="1" u="sng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Raconte la fin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. Page 111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_______________________________________________________________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475751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Connecteur droit 47"/>
          <p:cNvCxnSpPr/>
          <p:nvPr/>
        </p:nvCxnSpPr>
        <p:spPr>
          <a:xfrm flipH="1">
            <a:off x="5017685" y="710289"/>
            <a:ext cx="12879" cy="6150357"/>
          </a:xfrm>
          <a:prstGeom prst="line">
            <a:avLst/>
          </a:prstGeom>
          <a:ln w="57150" cap="rnd">
            <a:solidFill>
              <a:schemeClr val="accent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H="1">
            <a:off x="124768" y="707643"/>
            <a:ext cx="12879" cy="6150357"/>
          </a:xfrm>
          <a:prstGeom prst="line">
            <a:avLst/>
          </a:prstGeom>
          <a:ln w="57150" cap="rnd">
            <a:solidFill>
              <a:schemeClr val="accent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rganigramme : Document 2"/>
          <p:cNvSpPr/>
          <p:nvPr/>
        </p:nvSpPr>
        <p:spPr>
          <a:xfrm>
            <a:off x="0" y="0"/>
            <a:ext cx="9906000" cy="79401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5615765" y="204175"/>
            <a:ext cx="12715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0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kko" panose="00000500000000000000" pitchFamily="2" charset="0"/>
                <a:ea typeface="Chewy" panose="02000000000000000000" pitchFamily="2" charset="0"/>
                <a:cs typeface="Dekko" panose="00000500000000000000" pitchFamily="2" charset="0"/>
              </a:rPr>
              <a:t>Correction</a:t>
            </a:r>
            <a:endParaRPr lang="fr-FR" sz="12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kko" panose="00000500000000000000" pitchFamily="2" charset="0"/>
              <a:ea typeface="Chewy" panose="02000000000000000000" pitchFamily="2" charset="0"/>
              <a:cs typeface="Dekko" panose="00000500000000000000" pitchFamily="2" charset="0"/>
            </a:endParaRPr>
          </a:p>
        </p:txBody>
      </p:sp>
      <p:sp>
        <p:nvSpPr>
          <p:cNvPr id="6" name="Étoile à 7 branches 5"/>
          <p:cNvSpPr/>
          <p:nvPr/>
        </p:nvSpPr>
        <p:spPr>
          <a:xfrm>
            <a:off x="176430" y="40945"/>
            <a:ext cx="1139305" cy="753066"/>
          </a:xfrm>
          <a:prstGeom prst="star7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1363358" y="39423"/>
            <a:ext cx="4103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ewy" panose="02000000000000000000" pitchFamily="2" charset="0"/>
                <a:ea typeface="Chewy" panose="02000000000000000000" pitchFamily="2" charset="0"/>
                <a:cs typeface="Dekko" panose="00000500000000000000" pitchFamily="2" charset="0"/>
              </a:rPr>
              <a:t>Casse-Noisette</a:t>
            </a:r>
            <a:endParaRPr lang="fr-FR" sz="36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ewy" panose="02000000000000000000" pitchFamily="2" charset="0"/>
              <a:ea typeface="Chewy" panose="02000000000000000000" pitchFamily="2" charset="0"/>
              <a:cs typeface="Dekko" panose="00000500000000000000" pitchFamily="2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231023" y="186179"/>
            <a:ext cx="10301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Dekko" panose="00000500000000000000" pitchFamily="2" charset="0"/>
                <a:cs typeface="Dekko" panose="00000500000000000000" pitchFamily="2" charset="0"/>
              </a:rPr>
              <a:t>Lecture CM1</a:t>
            </a:r>
            <a:endParaRPr lang="fr-FR" sz="1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3999" y="807949"/>
            <a:ext cx="4866390" cy="561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1</a:t>
            </a:r>
            <a:r>
              <a:rPr lang="fr-FR" sz="1200" dirty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/ </a:t>
            </a:r>
            <a:r>
              <a:rPr lang="fr-FR" sz="1200" b="1" u="sng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Questions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: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a. A quelle période de l’année se passe cette histoire </a:t>
            </a:r>
            <a:r>
              <a:rPr lang="fr-FR" sz="1200" dirty="0" smtClean="0">
                <a:ea typeface="Segoe UI" panose="020B0502040204020203" pitchFamily="34" charset="0"/>
                <a:cs typeface="Dekko" panose="00000500000000000000" pitchFamily="2" charset="0"/>
              </a:rPr>
              <a:t>? 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A Noël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b. Comment s’appellent les deux enfants </a:t>
            </a:r>
            <a:r>
              <a:rPr lang="fr-FR" sz="1200" dirty="0" smtClean="0">
                <a:ea typeface="Segoe UI" panose="020B0502040204020203" pitchFamily="34" charset="0"/>
                <a:cs typeface="Dekko" panose="00000500000000000000" pitchFamily="2" charset="0"/>
              </a:rPr>
              <a:t>? 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Marie et Frédéric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c. Qui leur raconte une histoire </a:t>
            </a:r>
            <a:r>
              <a:rPr lang="fr-FR" sz="1200" dirty="0" smtClean="0">
                <a:latin typeface="+mj-lt"/>
                <a:ea typeface="Segoe UI" panose="020B0502040204020203" pitchFamily="34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Copperplate Gothic Bold" panose="020E0705020206020404" pitchFamily="34" charset="0"/>
                <a:ea typeface="Segoe UI" panose="020B0502040204020203" pitchFamily="34" charset="0"/>
                <a:cs typeface="Dekko" panose="00000500000000000000" pitchFamily="2" charset="0"/>
              </a:rPr>
              <a:t> 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Leur bonne Gertrude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d. Comment s’appelle la jolie princesse </a:t>
            </a:r>
            <a:r>
              <a:rPr lang="fr-FR" sz="1200" dirty="0" smtClean="0">
                <a:latin typeface="+mj-lt"/>
                <a:ea typeface="Segoe UI" panose="020B0502040204020203" pitchFamily="34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</a:t>
            </a:r>
            <a:r>
              <a:rPr lang="fr-FR" sz="1200" b="1" dirty="0" err="1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Pirlipat</a:t>
            </a:r>
            <a:endParaRPr lang="fr-FR" sz="1200" b="1" dirty="0" smtClean="0">
              <a:solidFill>
                <a:srgbClr val="FF0000"/>
              </a:solidFill>
              <a:latin typeface="Dekko" panose="00000500000000000000" pitchFamily="2" charset="0"/>
              <a:ea typeface="Segoe UI" panose="020B0502040204020203" pitchFamily="34" charset="0"/>
              <a:cs typeface="Dekko" panose="00000500000000000000" pitchFamily="2" charset="0"/>
            </a:endParaRP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2/ </a:t>
            </a:r>
            <a:r>
              <a:rPr lang="fr-FR" sz="1200" b="1" u="sng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Vrai ou faux</a:t>
            </a:r>
            <a:r>
              <a:rPr lang="fr-FR" sz="1200" b="1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 </a:t>
            </a:r>
            <a:r>
              <a:rPr lang="fr-FR" sz="1200" dirty="0" smtClean="0">
                <a:ea typeface="Segoe UI" panose="020B0502040204020203" pitchFamily="34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La roi Sans-Souci est malheureux lors de la grande fête donnée en l’honneur de sa fille.			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Faux (c’est la reine)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La reine Trotte-Menu était une souris très gentille. 	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Faux 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La reine Lisbeth donna à manger à la souris et à toute sa famille   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Vrai 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3/ </a:t>
            </a:r>
            <a:r>
              <a:rPr lang="fr-FR" sz="1200" b="1" u="sng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Complète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: Le roi Sans-Souci, furieux que les souris aient </a:t>
            </a:r>
            <a:r>
              <a:rPr lang="fr-FR" sz="1200" b="1" u="sng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mangé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tout le </a:t>
            </a:r>
            <a:r>
              <a:rPr lang="fr-FR" sz="1200" b="1" u="sng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lard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, demanda au </a:t>
            </a:r>
            <a:r>
              <a:rPr lang="fr-FR" sz="1200" b="1" u="sng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mécanicien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du palais de construire un </a:t>
            </a:r>
            <a:r>
              <a:rPr lang="fr-FR" sz="1200" b="1" u="sng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piège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terrible pour </a:t>
            </a:r>
            <a:r>
              <a:rPr lang="fr-FR" sz="1200" b="1" u="sng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massacrer / tuer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toutes les souris. Une semaine plus tard, environ </a:t>
            </a:r>
            <a:r>
              <a:rPr lang="fr-FR" sz="1200" b="1" u="sng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500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souris et souriceaux étaient </a:t>
            </a:r>
            <a:r>
              <a:rPr lang="fr-FR" sz="1200" b="1" u="sng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morts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dont plusieurs </a:t>
            </a:r>
            <a:r>
              <a:rPr lang="fr-FR" sz="1200" b="1" u="sng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enfants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de la reine Trotte-Menu. Celle-ci jura de se </a:t>
            </a:r>
            <a:r>
              <a:rPr lang="fr-FR" sz="1200" b="1" u="sng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venger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et de s’en prendre à son tour au futur </a:t>
            </a:r>
            <a:r>
              <a:rPr lang="fr-FR" sz="1200" b="1" u="sng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enfant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du roi et de la reine.</a:t>
            </a:r>
          </a:p>
          <a:p>
            <a:pPr>
              <a:lnSpc>
                <a:spcPct val="130000"/>
              </a:lnSpc>
            </a:pPr>
            <a:r>
              <a:rPr lang="fr-FR" sz="1200" b="1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4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/ </a:t>
            </a:r>
            <a:r>
              <a:rPr lang="fr-FR" sz="1200" b="1" u="sng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Questions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: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a. Que fit alors la Reine Trotte-Menu à la princesse </a:t>
            </a:r>
            <a:r>
              <a:rPr lang="fr-FR" sz="1200" dirty="0" smtClean="0">
                <a:ea typeface="Segoe UI" panose="020B0502040204020203" pitchFamily="34" charset="0"/>
                <a:cs typeface="Dekko" panose="00000500000000000000" pitchFamily="2" charset="0"/>
              </a:rPr>
              <a:t>? 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Elle la mordit au visage et la transforma en une hideuse créature.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b. A qui le roi demande-t-il de rompre le sort </a:t>
            </a:r>
            <a:r>
              <a:rPr lang="fr-FR" sz="1200" dirty="0" smtClean="0">
                <a:ea typeface="Segoe UI" panose="020B0502040204020203" pitchFamily="34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Au mécanicien du palais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c. Combien de temps lui donne-t-il </a:t>
            </a:r>
            <a:r>
              <a:rPr lang="fr-FR" sz="1200" dirty="0" smtClean="0">
                <a:ea typeface="Segoe UI" panose="020B0502040204020203" pitchFamily="34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Quinze ans</a:t>
            </a:r>
          </a:p>
          <a:p>
            <a:pPr>
              <a:lnSpc>
                <a:spcPct val="130000"/>
              </a:lnSpc>
            </a:pPr>
            <a:r>
              <a:rPr lang="fr-FR" sz="1200" b="1" u="sng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5/ Recopie la phrase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p.87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qui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explique ce qu’il faut faire pour faire cesser le charme.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7629099" y="122288"/>
            <a:ext cx="2131464" cy="420442"/>
          </a:xfrm>
          <a:prstGeom prst="roundRect">
            <a:avLst>
              <a:gd name="adj" fmla="val 2931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7629099" y="204175"/>
            <a:ext cx="2131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200" spc="100" dirty="0" smtClean="0">
                <a:latin typeface="Dekko" panose="00000500000000000000" pitchFamily="2" charset="0"/>
                <a:cs typeface="Dekko" panose="00000500000000000000" pitchFamily="2" charset="0"/>
              </a:rPr>
              <a:t>Prénom</a:t>
            </a:r>
            <a:r>
              <a:rPr lang="fr-FR" sz="1400" dirty="0" smtClean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600" dirty="0" smtClean="0">
                <a:latin typeface="Dekko" panose="00000500000000000000" pitchFamily="2" charset="0"/>
                <a:cs typeface="Dekko" panose="00000500000000000000" pitchFamily="2" charset="0"/>
              </a:rPr>
              <a:t>: </a:t>
            </a:r>
            <a:r>
              <a:rPr lang="fr-FR" sz="1600" dirty="0" smtClean="0">
                <a:latin typeface="Fineliner Script" panose="02000000000000000000" pitchFamily="50" charset="0"/>
              </a:rPr>
              <a:t>_________________</a:t>
            </a:r>
            <a:endParaRPr lang="fr-FR" sz="1600" dirty="0">
              <a:latin typeface="Fineliner Script" panose="02000000000000000000" pitchFamily="50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17685" y="715352"/>
            <a:ext cx="4866390" cy="633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« Pour faire cesser le charme qui pèse sur une enfant royale, il faut trouver une noix dite la noix </a:t>
            </a:r>
            <a:r>
              <a:rPr lang="fr-FR" sz="1200" b="1" dirty="0" err="1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Krakatuk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et la faire casser par un tout jeune prince qui n’aura jamais été rasé, qui n’aura jamais porté de bottes et qui offrir l’amande de la noix à la jeune fille ensorcelée. »</a:t>
            </a:r>
            <a:endParaRPr lang="fr-FR" sz="1200" b="1" dirty="0" smtClean="0">
              <a:solidFill>
                <a:srgbClr val="FF0000"/>
              </a:solidFill>
              <a:latin typeface="Dekko" panose="00000500000000000000" pitchFamily="2" charset="0"/>
              <a:ea typeface="Segoe UI" panose="020B0502040204020203" pitchFamily="34" charset="0"/>
              <a:cs typeface="Dekko" panose="00000500000000000000" pitchFamily="2" charset="0"/>
            </a:endParaRP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6/ </a:t>
            </a:r>
            <a:r>
              <a:rPr lang="fr-FR" sz="1200" b="1" u="sng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Questions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a. Où trouvèrent-ils la noix </a:t>
            </a:r>
            <a:r>
              <a:rPr lang="fr-FR" sz="1200" dirty="0">
                <a:ea typeface="Segoe UI" panose="020B0502040204020203" pitchFamily="34" charset="0"/>
                <a:cs typeface="Dekko" panose="00000500000000000000" pitchFamily="2" charset="0"/>
              </a:rPr>
              <a:t>? 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Dans leur ville, chez un marchand de jouets</a:t>
            </a:r>
            <a:endParaRPr lang="fr-FR" sz="1200" b="1" dirty="0" smtClean="0">
              <a:solidFill>
                <a:srgbClr val="FF0000"/>
              </a:solidFill>
              <a:latin typeface="Dekko" panose="00000500000000000000" pitchFamily="2" charset="0"/>
              <a:ea typeface="Segoe UI" panose="020B0502040204020203" pitchFamily="34" charset="0"/>
              <a:cs typeface="Dekko" panose="00000500000000000000" pitchFamily="2" charset="0"/>
            </a:endParaRP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b. En quoi se transforma le casse-noisette </a:t>
            </a:r>
            <a:r>
              <a:rPr lang="fr-FR" sz="1200" dirty="0" smtClean="0">
                <a:ea typeface="Segoe UI" panose="020B0502040204020203" pitchFamily="34" charset="0"/>
                <a:cs typeface="Dekko" panose="00000500000000000000" pitchFamily="2" charset="0"/>
              </a:rPr>
              <a:t>? 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En un jeune prince</a:t>
            </a:r>
            <a:endParaRPr lang="fr-FR" sz="1200" b="1" dirty="0" smtClean="0">
              <a:solidFill>
                <a:srgbClr val="FF0000"/>
              </a:solidFill>
              <a:latin typeface="Dekko" panose="00000500000000000000" pitchFamily="2" charset="0"/>
              <a:ea typeface="Segoe UI" panose="020B0502040204020203" pitchFamily="34" charset="0"/>
              <a:cs typeface="Dekko" panose="00000500000000000000" pitchFamily="2" charset="0"/>
            </a:endParaRP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c. Que lui arrive-t-il après avoir rompu  le sort </a:t>
            </a:r>
            <a:r>
              <a:rPr lang="fr-FR" sz="1200" b="1" dirty="0">
                <a:solidFill>
                  <a:srgbClr val="FF0000"/>
                </a:solidFill>
                <a:ea typeface="Segoe UI" panose="020B0502040204020203" pitchFamily="34" charset="0"/>
                <a:cs typeface="Dekko" panose="00000500000000000000" pitchFamily="2" charset="0"/>
              </a:rPr>
              <a:t>?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 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La Reine Trotte-Menu le transforma en un personnage affreux</a:t>
            </a:r>
            <a:endParaRPr lang="fr-FR" sz="1200" b="1" dirty="0" smtClean="0">
              <a:solidFill>
                <a:srgbClr val="FF0000"/>
              </a:solidFill>
              <a:latin typeface="Dekko" panose="00000500000000000000" pitchFamily="2" charset="0"/>
              <a:ea typeface="Segoe UI" panose="020B0502040204020203" pitchFamily="34" charset="0"/>
              <a:cs typeface="Dekko" panose="00000500000000000000" pitchFamily="2" charset="0"/>
            </a:endParaRP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d. Qui la princesse épousa-t-elle </a:t>
            </a:r>
            <a:r>
              <a:rPr lang="fr-FR" sz="1200" dirty="0">
                <a:ea typeface="Segoe UI" panose="020B0502040204020203" pitchFamily="34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Un vrai prince riche à millions</a:t>
            </a:r>
            <a:endParaRPr lang="fr-FR" sz="1200" b="1" dirty="0" smtClean="0">
              <a:solidFill>
                <a:srgbClr val="FF0000"/>
              </a:solidFill>
              <a:latin typeface="Dekko" panose="00000500000000000000" pitchFamily="2" charset="0"/>
              <a:ea typeface="Segoe UI" panose="020B0502040204020203" pitchFamily="34" charset="0"/>
              <a:cs typeface="Dekko" panose="00000500000000000000" pitchFamily="2" charset="0"/>
            </a:endParaRP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e. Pourquoi les enfants sont-ils déçus </a:t>
            </a:r>
            <a:r>
              <a:rPr lang="fr-FR" sz="1200" dirty="0" smtClean="0">
                <a:latin typeface="+mj-lt"/>
                <a:ea typeface="Segoe UI" panose="020B0502040204020203" pitchFamily="34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Parce qu’ils veulent connaître la suite de l’histoire</a:t>
            </a:r>
            <a:endParaRPr lang="fr-FR" sz="1200" b="1" dirty="0" smtClean="0">
              <a:solidFill>
                <a:srgbClr val="FF0000"/>
              </a:solidFill>
              <a:latin typeface="Dekko" panose="00000500000000000000" pitchFamily="2" charset="0"/>
              <a:ea typeface="Segoe UI" panose="020B0502040204020203" pitchFamily="34" charset="0"/>
              <a:cs typeface="Dekko" panose="00000500000000000000" pitchFamily="2" charset="0"/>
            </a:endParaRP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7/ </a:t>
            </a:r>
            <a:r>
              <a:rPr lang="fr-FR" sz="1200" b="1" u="sng" dirty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Vrai ou faux</a:t>
            </a:r>
            <a:r>
              <a:rPr lang="fr-FR" sz="1200" b="1" dirty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 </a:t>
            </a:r>
            <a:r>
              <a:rPr lang="fr-FR" sz="1200" dirty="0">
                <a:ea typeface="Segoe UI" panose="020B0502040204020203" pitchFamily="34" charset="0"/>
                <a:cs typeface="Dekko" panose="00000500000000000000" pitchFamily="2" charset="0"/>
              </a:rPr>
              <a:t>?</a:t>
            </a:r>
            <a:r>
              <a:rPr lang="fr-FR" sz="1200" dirty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</a:t>
            </a: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Marie trouva Casse-Noisette dans un cadeau de Noël  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faux (dans le sapin)</a:t>
            </a:r>
            <a:endParaRPr lang="fr-FR" sz="1200" b="1" dirty="0" smtClean="0">
              <a:solidFill>
                <a:srgbClr val="FF0000"/>
              </a:solidFill>
              <a:latin typeface="Dekko" panose="00000500000000000000" pitchFamily="2" charset="0"/>
              <a:ea typeface="Segoe UI" panose="020B0502040204020203" pitchFamily="34" charset="0"/>
              <a:cs typeface="Dekko" panose="00000500000000000000" pitchFamily="2" charset="0"/>
            </a:endParaRP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Elle lui promit de prendre soin de lui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 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vrai</a:t>
            </a:r>
            <a:endParaRPr lang="fr-FR" sz="1200" b="1" dirty="0" smtClean="0">
              <a:solidFill>
                <a:srgbClr val="FF0000"/>
              </a:solidFill>
              <a:latin typeface="Dekko" panose="00000500000000000000" pitchFamily="2" charset="0"/>
              <a:ea typeface="Segoe UI" panose="020B0502040204020203" pitchFamily="34" charset="0"/>
              <a:cs typeface="Dekko" panose="00000500000000000000" pitchFamily="2" charset="0"/>
            </a:endParaRP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La bonne leur raconta la suite de l’histoire </a:t>
            </a:r>
            <a:r>
              <a:rPr lang="fr-FR" sz="1200" dirty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le lendemain 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faux</a:t>
            </a:r>
            <a:endParaRPr lang="fr-FR" sz="1200" b="1" dirty="0" smtClean="0">
              <a:solidFill>
                <a:srgbClr val="FF0000"/>
              </a:solidFill>
              <a:latin typeface="Dekko" panose="00000500000000000000" pitchFamily="2" charset="0"/>
              <a:ea typeface="Segoe UI" panose="020B0502040204020203" pitchFamily="34" charset="0"/>
              <a:cs typeface="Dekko" panose="00000500000000000000" pitchFamily="2" charset="0"/>
            </a:endParaRP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C’est Marie qui inventa la fin de l’histoire dans  </a:t>
            </a:r>
            <a:r>
              <a:rPr lang="fr-FR" sz="1200" dirty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son rêve. 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vrai</a:t>
            </a:r>
            <a:endParaRPr lang="fr-FR" sz="1200" b="1" dirty="0" smtClean="0">
              <a:solidFill>
                <a:srgbClr val="FF0000"/>
              </a:solidFill>
              <a:latin typeface="Dekko" panose="00000500000000000000" pitchFamily="2" charset="0"/>
              <a:ea typeface="Segoe UI" panose="020B0502040204020203" pitchFamily="34" charset="0"/>
              <a:cs typeface="Dekko" panose="00000500000000000000" pitchFamily="2" charset="0"/>
            </a:endParaRP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Casse-Noisette et ses soldats livrèrent une bataille contre le Roi souris et finirent par les vaincre sans aide. 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 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faux (Marie les aida)</a:t>
            </a:r>
            <a:endParaRPr lang="fr-FR" sz="1200" b="1" dirty="0" smtClean="0">
              <a:solidFill>
                <a:srgbClr val="FF0000"/>
              </a:solidFill>
              <a:latin typeface="Dekko" panose="00000500000000000000" pitchFamily="2" charset="0"/>
              <a:ea typeface="Segoe UI" panose="020B0502040204020203" pitchFamily="34" charset="0"/>
              <a:cs typeface="Dekko" panose="00000500000000000000" pitchFamily="2" charset="0"/>
            </a:endParaRP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Marie lança son album d’images sur la tête du Roi aux Sept </a:t>
            </a:r>
            <a:r>
              <a:rPr lang="fr-FR" sz="1200" dirty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Têtes 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vrai</a:t>
            </a:r>
            <a:endParaRPr lang="fr-FR" sz="1200" b="1" dirty="0" smtClean="0">
              <a:solidFill>
                <a:srgbClr val="FF0000"/>
              </a:solidFill>
              <a:latin typeface="Dekko" panose="00000500000000000000" pitchFamily="2" charset="0"/>
              <a:ea typeface="Segoe UI" panose="020B0502040204020203" pitchFamily="34" charset="0"/>
              <a:cs typeface="Dekko" panose="00000500000000000000" pitchFamily="2" charset="0"/>
            </a:endParaRPr>
          </a:p>
          <a:p>
            <a:pPr>
              <a:lnSpc>
                <a:spcPct val="130000"/>
              </a:lnSpc>
            </a:pP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Elle accepta d’épouser Casse-Noisette qui avait retrouvé son apparence de beau Prince. 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Vrai </a:t>
            </a:r>
            <a:endParaRPr lang="fr-FR" sz="1200" b="1" dirty="0" smtClean="0">
              <a:solidFill>
                <a:srgbClr val="FF0000"/>
              </a:solidFill>
              <a:latin typeface="Dekko" panose="00000500000000000000" pitchFamily="2" charset="0"/>
              <a:ea typeface="Segoe UI" panose="020B0502040204020203" pitchFamily="34" charset="0"/>
              <a:cs typeface="Dekko" panose="00000500000000000000" pitchFamily="2" charset="0"/>
            </a:endParaRPr>
          </a:p>
          <a:p>
            <a:pPr>
              <a:lnSpc>
                <a:spcPct val="130000"/>
              </a:lnSpc>
            </a:pPr>
            <a:r>
              <a:rPr lang="fr-FR" sz="1200" b="1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8/ </a:t>
            </a:r>
            <a:r>
              <a:rPr lang="fr-FR" sz="1200" b="1" u="sng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Raconte la fin</a:t>
            </a:r>
            <a:r>
              <a:rPr lang="fr-FR" sz="1200" dirty="0" smtClean="0"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. Page 111</a:t>
            </a:r>
          </a:p>
          <a:p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La maman de Marie la réveilla. Elle lui raconta son rêve ainsi qu</a:t>
            </a:r>
            <a:r>
              <a:rPr lang="fr-FR" sz="1200" b="1" dirty="0" smtClean="0">
                <a:solidFill>
                  <a:srgbClr val="FF0000"/>
                </a:solidFill>
                <a:latin typeface="Dekko" panose="00000500000000000000" pitchFamily="2" charset="0"/>
                <a:ea typeface="Segoe UI" panose="020B0502040204020203" pitchFamily="34" charset="0"/>
                <a:cs typeface="Dekko" panose="00000500000000000000" pitchFamily="2" charset="0"/>
              </a:rPr>
              <a:t>’à Frédéric et Gertrude. C’est grâce à Marie que les enfants peuvent connaître la fin de l’histoire.</a:t>
            </a:r>
            <a:endParaRPr lang="fr-FR" sz="1200" b="1" dirty="0" smtClean="0">
              <a:solidFill>
                <a:srgbClr val="FF0000"/>
              </a:solidFill>
              <a:latin typeface="Dekko" panose="00000500000000000000" pitchFamily="2" charset="0"/>
              <a:ea typeface="Segoe UI" panose="020B0502040204020203" pitchFamily="34" charset="0"/>
              <a:cs typeface="Dekko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4622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4691</TotalTime>
  <Words>318</Words>
  <Application>Microsoft Office PowerPoint</Application>
  <PresentationFormat>Format A4 (210 x 297 mm)</PresentationFormat>
  <Paragraphs>78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138</cp:revision>
  <cp:lastPrinted>2014-11-24T07:55:01Z</cp:lastPrinted>
  <dcterms:created xsi:type="dcterms:W3CDTF">2014-11-04T07:19:53Z</dcterms:created>
  <dcterms:modified xsi:type="dcterms:W3CDTF">2016-02-15T15:44:27Z</dcterms:modified>
</cp:coreProperties>
</file>