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337300" cy="5221288"/>
  <p:notesSz cx="6858000" cy="9144000"/>
  <p:defaultTextStyle>
    <a:defPPr>
      <a:defRPr lang="fr-FR"/>
    </a:defPPr>
    <a:lvl1pPr marL="0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45">
          <p15:clr>
            <a:srgbClr val="A4A3A4"/>
          </p15:clr>
        </p15:guide>
        <p15:guide id="2" pos="19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CC"/>
    <a:srgbClr val="3685B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57" y="-67"/>
      </p:cViewPr>
      <p:guideLst>
        <p:guide orient="horz" pos="1645"/>
        <p:guide pos="19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5298" y="1621985"/>
            <a:ext cx="5386705" cy="111919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50596" y="2958731"/>
            <a:ext cx="4436110" cy="13343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1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5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8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6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10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895794" y="159540"/>
            <a:ext cx="897784" cy="339142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99141" y="159540"/>
            <a:ext cx="2591031" cy="339142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603" y="3355161"/>
            <a:ext cx="5386705" cy="103700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0603" y="2213005"/>
            <a:ext cx="5386705" cy="1142156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7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55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132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510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888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265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643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1021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9142" y="927022"/>
            <a:ext cx="1743857" cy="262393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048621" y="927022"/>
            <a:ext cx="1744958" cy="262393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6865" y="209094"/>
            <a:ext cx="5703570" cy="87021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6866" y="1168747"/>
            <a:ext cx="2800075" cy="4870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776" indent="0">
              <a:buNone/>
              <a:defRPr sz="1400" b="1"/>
            </a:lvl2pPr>
            <a:lvl3pPr marL="627553" indent="0">
              <a:buNone/>
              <a:defRPr sz="1200" b="1"/>
            </a:lvl3pPr>
            <a:lvl4pPr marL="941329" indent="0">
              <a:buNone/>
              <a:defRPr sz="1100" b="1"/>
            </a:lvl4pPr>
            <a:lvl5pPr marL="1255105" indent="0">
              <a:buNone/>
              <a:defRPr sz="1100" b="1"/>
            </a:lvl5pPr>
            <a:lvl6pPr marL="1568882" indent="0">
              <a:buNone/>
              <a:defRPr sz="1100" b="1"/>
            </a:lvl6pPr>
            <a:lvl7pPr marL="1882658" indent="0">
              <a:buNone/>
              <a:defRPr sz="1100" b="1"/>
            </a:lvl7pPr>
            <a:lvl8pPr marL="2196435" indent="0">
              <a:buNone/>
              <a:defRPr sz="1100" b="1"/>
            </a:lvl8pPr>
            <a:lvl9pPr marL="2510211" indent="0">
              <a:buNone/>
              <a:defRPr sz="11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6866" y="1655825"/>
            <a:ext cx="2800075" cy="300828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219262" y="1168747"/>
            <a:ext cx="2801175" cy="4870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776" indent="0">
              <a:buNone/>
              <a:defRPr sz="1400" b="1"/>
            </a:lvl2pPr>
            <a:lvl3pPr marL="627553" indent="0">
              <a:buNone/>
              <a:defRPr sz="1200" b="1"/>
            </a:lvl3pPr>
            <a:lvl4pPr marL="941329" indent="0">
              <a:buNone/>
              <a:defRPr sz="1100" b="1"/>
            </a:lvl4pPr>
            <a:lvl5pPr marL="1255105" indent="0">
              <a:buNone/>
              <a:defRPr sz="1100" b="1"/>
            </a:lvl5pPr>
            <a:lvl6pPr marL="1568882" indent="0">
              <a:buNone/>
              <a:defRPr sz="1100" b="1"/>
            </a:lvl6pPr>
            <a:lvl7pPr marL="1882658" indent="0">
              <a:buNone/>
              <a:defRPr sz="1100" b="1"/>
            </a:lvl7pPr>
            <a:lvl8pPr marL="2196435" indent="0">
              <a:buNone/>
              <a:defRPr sz="1100" b="1"/>
            </a:lvl8pPr>
            <a:lvl9pPr marL="2510211" indent="0">
              <a:buNone/>
              <a:defRPr sz="11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219262" y="1655825"/>
            <a:ext cx="2801175" cy="300828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6865" y="207885"/>
            <a:ext cx="2084928" cy="88471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77709" y="207886"/>
            <a:ext cx="3542726" cy="445622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16865" y="1092603"/>
            <a:ext cx="2084928" cy="3571506"/>
          </a:xfrm>
        </p:spPr>
        <p:txBody>
          <a:bodyPr/>
          <a:lstStyle>
            <a:lvl1pPr marL="0" indent="0">
              <a:buNone/>
              <a:defRPr sz="1000"/>
            </a:lvl1pPr>
            <a:lvl2pPr marL="313776" indent="0">
              <a:buNone/>
              <a:defRPr sz="800"/>
            </a:lvl2pPr>
            <a:lvl3pPr marL="627553" indent="0">
              <a:buNone/>
              <a:defRPr sz="700"/>
            </a:lvl3pPr>
            <a:lvl4pPr marL="941329" indent="0">
              <a:buNone/>
              <a:defRPr sz="600"/>
            </a:lvl4pPr>
            <a:lvl5pPr marL="1255105" indent="0">
              <a:buNone/>
              <a:defRPr sz="600"/>
            </a:lvl5pPr>
            <a:lvl6pPr marL="1568882" indent="0">
              <a:buNone/>
              <a:defRPr sz="600"/>
            </a:lvl6pPr>
            <a:lvl7pPr marL="1882658" indent="0">
              <a:buNone/>
              <a:defRPr sz="600"/>
            </a:lvl7pPr>
            <a:lvl8pPr marL="2196435" indent="0">
              <a:buNone/>
              <a:defRPr sz="600"/>
            </a:lvl8pPr>
            <a:lvl9pPr marL="2510211" indent="0">
              <a:buNone/>
              <a:defRPr sz="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2156" y="3654902"/>
            <a:ext cx="3802380" cy="431482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242156" y="466533"/>
            <a:ext cx="3802380" cy="3132773"/>
          </a:xfrm>
        </p:spPr>
        <p:txBody>
          <a:bodyPr/>
          <a:lstStyle>
            <a:lvl1pPr marL="0" indent="0">
              <a:buNone/>
              <a:defRPr sz="2200"/>
            </a:lvl1pPr>
            <a:lvl2pPr marL="313776" indent="0">
              <a:buNone/>
              <a:defRPr sz="1900"/>
            </a:lvl2pPr>
            <a:lvl3pPr marL="627553" indent="0">
              <a:buNone/>
              <a:defRPr sz="1600"/>
            </a:lvl3pPr>
            <a:lvl4pPr marL="941329" indent="0">
              <a:buNone/>
              <a:defRPr sz="1400"/>
            </a:lvl4pPr>
            <a:lvl5pPr marL="1255105" indent="0">
              <a:buNone/>
              <a:defRPr sz="1400"/>
            </a:lvl5pPr>
            <a:lvl6pPr marL="1568882" indent="0">
              <a:buNone/>
              <a:defRPr sz="1400"/>
            </a:lvl6pPr>
            <a:lvl7pPr marL="1882658" indent="0">
              <a:buNone/>
              <a:defRPr sz="1400"/>
            </a:lvl7pPr>
            <a:lvl8pPr marL="2196435" indent="0">
              <a:buNone/>
              <a:defRPr sz="1400"/>
            </a:lvl8pPr>
            <a:lvl9pPr marL="2510211" indent="0">
              <a:buNone/>
              <a:defRPr sz="1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42156" y="4086383"/>
            <a:ext cx="3802380" cy="612776"/>
          </a:xfrm>
        </p:spPr>
        <p:txBody>
          <a:bodyPr/>
          <a:lstStyle>
            <a:lvl1pPr marL="0" indent="0">
              <a:buNone/>
              <a:defRPr sz="1000"/>
            </a:lvl1pPr>
            <a:lvl2pPr marL="313776" indent="0">
              <a:buNone/>
              <a:defRPr sz="800"/>
            </a:lvl2pPr>
            <a:lvl3pPr marL="627553" indent="0">
              <a:buNone/>
              <a:defRPr sz="700"/>
            </a:lvl3pPr>
            <a:lvl4pPr marL="941329" indent="0">
              <a:buNone/>
              <a:defRPr sz="600"/>
            </a:lvl4pPr>
            <a:lvl5pPr marL="1255105" indent="0">
              <a:buNone/>
              <a:defRPr sz="600"/>
            </a:lvl5pPr>
            <a:lvl6pPr marL="1568882" indent="0">
              <a:buNone/>
              <a:defRPr sz="600"/>
            </a:lvl6pPr>
            <a:lvl7pPr marL="1882658" indent="0">
              <a:buNone/>
              <a:defRPr sz="600"/>
            </a:lvl7pPr>
            <a:lvl8pPr marL="2196435" indent="0">
              <a:buNone/>
              <a:defRPr sz="600"/>
            </a:lvl8pPr>
            <a:lvl9pPr marL="2510211" indent="0">
              <a:buNone/>
              <a:defRPr sz="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16865" y="209094"/>
            <a:ext cx="5703570" cy="870215"/>
          </a:xfrm>
          <a:prstGeom prst="rect">
            <a:avLst/>
          </a:prstGeom>
        </p:spPr>
        <p:txBody>
          <a:bodyPr vert="horz" lIns="62755" tIns="31378" rIns="62755" bIns="31378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6865" y="1218302"/>
            <a:ext cx="5703570" cy="3445809"/>
          </a:xfrm>
          <a:prstGeom prst="rect">
            <a:avLst/>
          </a:prstGeom>
        </p:spPr>
        <p:txBody>
          <a:bodyPr vert="horz" lIns="62755" tIns="31378" rIns="62755" bIns="3137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16865" y="4839362"/>
            <a:ext cx="1478703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A61C8-F075-4230-A1BB-D2496313784D}" type="datetimeFigureOut">
              <a:rPr lang="fr-FR" smtClean="0"/>
              <a:pPr/>
              <a:t>02/09/2018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65245" y="4839362"/>
            <a:ext cx="2006812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41732" y="4839362"/>
            <a:ext cx="1478703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553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332" indent="-235332" algn="l" defTabSz="62755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887" indent="-196110" algn="l" defTabSz="627553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4441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8217" indent="-156888" algn="l" defTabSz="62755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1994" indent="-156888" algn="l" defTabSz="62755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5770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9546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323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7099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776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553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1329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5105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8882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2658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6435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10211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associée"/>
          <p:cNvPicPr>
            <a:picLocks noChangeAspect="1" noChangeArrowheads="1"/>
          </p:cNvPicPr>
          <p:nvPr/>
        </p:nvPicPr>
        <p:blipFill>
          <a:blip r:embed="rId2" cstate="print"/>
          <a:srcRect l="42" b="6559"/>
          <a:stretch>
            <a:fillRect/>
          </a:stretch>
        </p:blipFill>
        <p:spPr bwMode="auto">
          <a:xfrm>
            <a:off x="0" y="-1"/>
            <a:ext cx="6337300" cy="5221289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>
                <a:solidFill>
                  <a:schemeClr val="bg1"/>
                </a:solidFill>
              </a:rPr>
              <a:t>Reconnaitre des lettres</a:t>
            </a:r>
          </a:p>
        </p:txBody>
      </p:sp>
      <p:sp>
        <p:nvSpPr>
          <p:cNvPr id="8" name="Ellipse 7"/>
          <p:cNvSpPr/>
          <p:nvPr/>
        </p:nvSpPr>
        <p:spPr>
          <a:xfrm>
            <a:off x="432346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Cursive standard" pitchFamily="2" charset="0"/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1800498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>
                <a:latin typeface="Cursive Dumont maternelle gras" panose="02000000000000000000" pitchFamily="50" charset="0"/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3096642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>
                <a:latin typeface="Cursive standard" pitchFamily="2" charset="0"/>
              </a:rPr>
              <a:t>g</a:t>
            </a:r>
          </a:p>
        </p:txBody>
      </p:sp>
      <p:sp>
        <p:nvSpPr>
          <p:cNvPr id="11" name="Ellipse 10"/>
          <p:cNvSpPr/>
          <p:nvPr/>
        </p:nvSpPr>
        <p:spPr>
          <a:xfrm>
            <a:off x="4464794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ursive standard" pitchFamily="2" charset="0"/>
              </a:rPr>
              <a:t>v</a:t>
            </a:r>
          </a:p>
        </p:txBody>
      </p:sp>
      <p:sp>
        <p:nvSpPr>
          <p:cNvPr id="12" name="Ellipse 11"/>
          <p:cNvSpPr/>
          <p:nvPr/>
        </p:nvSpPr>
        <p:spPr>
          <a:xfrm>
            <a:off x="432346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Cursive Dumont maternelle gras" panose="02000000000000000000" pitchFamily="50" charset="0"/>
              </a:rPr>
              <a:t>G</a:t>
            </a:r>
          </a:p>
        </p:txBody>
      </p:sp>
      <p:sp>
        <p:nvSpPr>
          <p:cNvPr id="13" name="Ellipse 12"/>
          <p:cNvSpPr/>
          <p:nvPr/>
        </p:nvSpPr>
        <p:spPr>
          <a:xfrm>
            <a:off x="43234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>
                <a:latin typeface="Cursive Dumont maternelle gras" panose="02000000000000000000" pitchFamily="50" charset="0"/>
              </a:rPr>
              <a:t>o</a:t>
            </a:r>
          </a:p>
        </p:txBody>
      </p:sp>
      <p:sp>
        <p:nvSpPr>
          <p:cNvPr id="14" name="Ellipse 13"/>
          <p:cNvSpPr/>
          <p:nvPr/>
        </p:nvSpPr>
        <p:spPr>
          <a:xfrm>
            <a:off x="43234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ursive Dumont maternelle gras" panose="02000000000000000000" pitchFamily="50" charset="0"/>
              </a:rPr>
              <a:t>d</a:t>
            </a:r>
          </a:p>
        </p:txBody>
      </p:sp>
      <p:sp>
        <p:nvSpPr>
          <p:cNvPr id="15" name="Ellipse 14"/>
          <p:cNvSpPr/>
          <p:nvPr/>
        </p:nvSpPr>
        <p:spPr>
          <a:xfrm>
            <a:off x="1800498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Cursive standard" pitchFamily="2" charset="0"/>
              </a:rPr>
              <a:t>h</a:t>
            </a:r>
          </a:p>
        </p:txBody>
      </p:sp>
      <p:sp>
        <p:nvSpPr>
          <p:cNvPr id="16" name="Ellipse 15"/>
          <p:cNvSpPr/>
          <p:nvPr/>
        </p:nvSpPr>
        <p:spPr>
          <a:xfrm>
            <a:off x="1728490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>
                <a:latin typeface="Cursive Dumont maternelle gras" panose="02000000000000000000" pitchFamily="50" charset="0"/>
              </a:rPr>
              <a:t>O</a:t>
            </a:r>
          </a:p>
          <a:p>
            <a:pPr algn="ctr"/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1800498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>
                <a:latin typeface="Cursive Dumont maternelle gras" panose="02000000000000000000" pitchFamily="50" charset="0"/>
              </a:rPr>
              <a:t>D</a:t>
            </a:r>
          </a:p>
        </p:txBody>
      </p:sp>
      <p:sp>
        <p:nvSpPr>
          <p:cNvPr id="18" name="Ellipse 17"/>
          <p:cNvSpPr/>
          <p:nvPr/>
        </p:nvSpPr>
        <p:spPr>
          <a:xfrm>
            <a:off x="3096642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Cursive standard" pitchFamily="2" charset="0"/>
              </a:rPr>
              <a:t>k</a:t>
            </a:r>
          </a:p>
        </p:txBody>
      </p:sp>
      <p:sp>
        <p:nvSpPr>
          <p:cNvPr id="19" name="Ellipse 18"/>
          <p:cNvSpPr/>
          <p:nvPr/>
        </p:nvSpPr>
        <p:spPr>
          <a:xfrm>
            <a:off x="3096642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>
                <a:latin typeface="Cursive Dumont maternelle gras" panose="02000000000000000000" pitchFamily="50" charset="0"/>
              </a:rPr>
              <a:t>b</a:t>
            </a:r>
          </a:p>
        </p:txBody>
      </p:sp>
      <p:sp>
        <p:nvSpPr>
          <p:cNvPr id="20" name="Ellipse 19"/>
          <p:cNvSpPr/>
          <p:nvPr/>
        </p:nvSpPr>
        <p:spPr>
          <a:xfrm>
            <a:off x="3168650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Cursive Dumont maternelle gras" panose="02000000000000000000" pitchFamily="50" charset="0"/>
              </a:rPr>
              <a:t>B</a:t>
            </a:r>
          </a:p>
          <a:p>
            <a:pPr algn="ctr"/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4464794" y="1458516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Cursive Dumont maternelle gras" panose="02000000000000000000" pitchFamily="50" charset="0"/>
              </a:rPr>
              <a:t>K</a:t>
            </a:r>
          </a:p>
          <a:p>
            <a:pPr algn="ctr"/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439278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>
                <a:latin typeface="Cursive Dumont maternelle gras" panose="02000000000000000000" pitchFamily="50" charset="0"/>
              </a:rPr>
              <a:t>V</a:t>
            </a:r>
          </a:p>
        </p:txBody>
      </p:sp>
      <p:sp>
        <p:nvSpPr>
          <p:cNvPr id="23" name="Ellipse 22"/>
          <p:cNvSpPr/>
          <p:nvPr/>
        </p:nvSpPr>
        <p:spPr>
          <a:xfrm>
            <a:off x="439278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Cursive Dumont maternelle gras" panose="02000000000000000000" pitchFamily="50" charset="0"/>
              </a:rPr>
              <a:t>H</a:t>
            </a:r>
          </a:p>
        </p:txBody>
      </p:sp>
      <p:sp>
        <p:nvSpPr>
          <p:cNvPr id="40" name="Ellipse 39"/>
          <p:cNvSpPr/>
          <p:nvPr/>
        </p:nvSpPr>
        <p:spPr>
          <a:xfrm>
            <a:off x="641097" y="900997"/>
            <a:ext cx="144016" cy="1440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232546" y="954460"/>
            <a:ext cx="144016" cy="1440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792386" y="21785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520578" y="203458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3240658" y="882452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896842" y="954460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528690" y="2250604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4896842" y="21065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792386" y="34747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160538" y="34747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3528690" y="347474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4824834" y="3474740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92386" y="4698876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160538" y="4770884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3600698" y="477088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4464794" y="4482852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associée"/>
          <p:cNvPicPr>
            <a:picLocks noChangeAspect="1" noChangeArrowheads="1"/>
          </p:cNvPicPr>
          <p:nvPr/>
        </p:nvPicPr>
        <p:blipFill>
          <a:blip r:embed="rId2" cstate="print"/>
          <a:srcRect l="42" b="6559"/>
          <a:stretch>
            <a:fillRect/>
          </a:stretch>
        </p:blipFill>
        <p:spPr bwMode="auto">
          <a:xfrm>
            <a:off x="0" y="-1"/>
            <a:ext cx="6337300" cy="5221289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>
                <a:solidFill>
                  <a:schemeClr val="bg1"/>
                </a:solidFill>
              </a:rPr>
              <a:t>Reconnaitre des syllabes</a:t>
            </a:r>
          </a:p>
        </p:txBody>
      </p:sp>
      <p:sp>
        <p:nvSpPr>
          <p:cNvPr id="8" name="Ellipse 7"/>
          <p:cNvSpPr/>
          <p:nvPr/>
        </p:nvSpPr>
        <p:spPr>
          <a:xfrm>
            <a:off x="432346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err="1">
                <a:latin typeface="Cursive standard" pitchFamily="2" charset="0"/>
              </a:rPr>
              <a:t>ché</a:t>
            </a:r>
            <a:endParaRPr lang="fr-FR" sz="3200" dirty="0">
              <a:latin typeface="Cursive standard" pitchFamily="2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800498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err="1">
                <a:latin typeface="Cursive standard" pitchFamily="2" charset="0"/>
              </a:rPr>
              <a:t>sy</a:t>
            </a:r>
            <a:endParaRPr lang="fr-FR" sz="3600" dirty="0">
              <a:latin typeface="Cursive standard" pitchFamily="2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096642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err="1">
                <a:latin typeface="Cursive standard" pitchFamily="2" charset="0"/>
              </a:rPr>
              <a:t>mar</a:t>
            </a:r>
            <a:endParaRPr lang="fr-FR" sz="2400" b="1" dirty="0">
              <a:latin typeface="Cursive standard" pitchFamily="2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464794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>
                <a:latin typeface="Cursive standard" pitchFamily="2" charset="0"/>
              </a:rPr>
              <a:t>fil</a:t>
            </a:r>
          </a:p>
        </p:txBody>
      </p:sp>
      <p:sp>
        <p:nvSpPr>
          <p:cNvPr id="12" name="Ellipse 11"/>
          <p:cNvSpPr/>
          <p:nvPr/>
        </p:nvSpPr>
        <p:spPr>
          <a:xfrm>
            <a:off x="432346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err="1">
                <a:latin typeface="Cursive standard" pitchFamily="2" charset="0"/>
              </a:rPr>
              <a:t>ous</a:t>
            </a:r>
            <a:endParaRPr lang="fr-FR" sz="2800" b="1" dirty="0">
              <a:latin typeface="Cursive standard" pitchFamily="2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3234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err="1">
                <a:latin typeface="Cursive standard" pitchFamily="2" charset="0"/>
              </a:rPr>
              <a:t>nas</a:t>
            </a:r>
            <a:r>
              <a:rPr lang="fr-FR" sz="2400" b="1" dirty="0">
                <a:latin typeface="Cursive standard" pitchFamily="2" charset="0"/>
              </a:rPr>
              <a:t> </a:t>
            </a:r>
          </a:p>
        </p:txBody>
      </p:sp>
      <p:sp>
        <p:nvSpPr>
          <p:cNvPr id="14" name="Ellipse 13"/>
          <p:cNvSpPr/>
          <p:nvPr/>
        </p:nvSpPr>
        <p:spPr>
          <a:xfrm>
            <a:off x="43234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Century Gothic" panose="020B0502020202020204" pitchFamily="34" charset="0"/>
              </a:rPr>
              <a:t>vif</a:t>
            </a:r>
          </a:p>
        </p:txBody>
      </p:sp>
      <p:sp>
        <p:nvSpPr>
          <p:cNvPr id="15" name="Ellipse 14"/>
          <p:cNvSpPr/>
          <p:nvPr/>
        </p:nvSpPr>
        <p:spPr>
          <a:xfrm>
            <a:off x="1800498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Cursive standard" pitchFamily="2" charset="0"/>
              </a:rPr>
              <a:t>os</a:t>
            </a:r>
          </a:p>
        </p:txBody>
      </p:sp>
      <p:sp>
        <p:nvSpPr>
          <p:cNvPr id="16" name="Ellipse 15"/>
          <p:cNvSpPr/>
          <p:nvPr/>
        </p:nvSpPr>
        <p:spPr>
          <a:xfrm>
            <a:off x="1728490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err="1">
                <a:latin typeface="Century Gothic" panose="020B0502020202020204" pitchFamily="34" charset="0"/>
              </a:rPr>
              <a:t>nas</a:t>
            </a:r>
            <a:endParaRPr lang="fr-FR" sz="2000" dirty="0">
              <a:latin typeface="Century Gothic" panose="020B0502020202020204" pitchFamily="34" charset="0"/>
            </a:endParaRPr>
          </a:p>
          <a:p>
            <a:pPr algn="ctr"/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1800498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Century Gothic" panose="020B0502020202020204" pitchFamily="34" charset="0"/>
              </a:rPr>
              <a:t>fil</a:t>
            </a:r>
          </a:p>
        </p:txBody>
      </p:sp>
      <p:sp>
        <p:nvSpPr>
          <p:cNvPr id="18" name="Ellipse 17"/>
          <p:cNvSpPr/>
          <p:nvPr/>
        </p:nvSpPr>
        <p:spPr>
          <a:xfrm>
            <a:off x="3096642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err="1">
                <a:latin typeface="Century Gothic" panose="020B0502020202020204" pitchFamily="34" charset="0"/>
              </a:rPr>
              <a:t>ous</a:t>
            </a:r>
            <a:endParaRPr lang="fr-FR" sz="2000" b="1" dirty="0">
              <a:latin typeface="Century Gothic" panose="020B0502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096642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Century Gothic" panose="020B0502020202020204" pitchFamily="34" charset="0"/>
              </a:rPr>
              <a:t>os</a:t>
            </a:r>
          </a:p>
        </p:txBody>
      </p:sp>
      <p:sp>
        <p:nvSpPr>
          <p:cNvPr id="20" name="Ellipse 19"/>
          <p:cNvSpPr/>
          <p:nvPr/>
        </p:nvSpPr>
        <p:spPr>
          <a:xfrm>
            <a:off x="3168650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800" b="1" dirty="0" err="1">
                <a:latin typeface="Century Gothic" panose="020B0502020202020204" pitchFamily="34" charset="0"/>
              </a:rPr>
              <a:t>ché</a:t>
            </a:r>
            <a:endParaRPr lang="fr-FR" sz="1800" b="1" dirty="0">
              <a:latin typeface="Century Gothic" panose="020B0502020202020204" pitchFamily="34" charset="0"/>
            </a:endParaRPr>
          </a:p>
          <a:p>
            <a:pPr algn="ctr"/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4464794" y="1458516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800" b="1" dirty="0" err="1">
                <a:latin typeface="Century Gothic" panose="020B0502020202020204" pitchFamily="34" charset="0"/>
              </a:rPr>
              <a:t>mar</a:t>
            </a:r>
            <a:r>
              <a:rPr lang="fr-FR" sz="2800" dirty="0"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439278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>
                <a:latin typeface="Cursive standard" pitchFamily="2" charset="0"/>
              </a:rPr>
              <a:t>vif</a:t>
            </a:r>
          </a:p>
        </p:txBody>
      </p:sp>
      <p:sp>
        <p:nvSpPr>
          <p:cNvPr id="23" name="Ellipse 22"/>
          <p:cNvSpPr/>
          <p:nvPr/>
        </p:nvSpPr>
        <p:spPr>
          <a:xfrm>
            <a:off x="439278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err="1">
                <a:latin typeface="Century Gothic" panose="020B0502020202020204" pitchFamily="34" charset="0"/>
              </a:rPr>
              <a:t>sy</a:t>
            </a:r>
            <a:endParaRPr lang="fr-FR" sz="3200" dirty="0">
              <a:latin typeface="Century Gothic" panose="020B0502020202020204" pitchFamily="34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792386" y="882452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022671" y="882452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792386" y="21785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520578" y="203458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3456682" y="954460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896842" y="954460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528690" y="225060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4896842" y="210658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792386" y="347474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160538" y="347474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3528690" y="347474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4824834" y="3474740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92386" y="4698876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160538" y="4770884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3600698" y="4770884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4464794" y="4482852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associée"/>
          <p:cNvPicPr>
            <a:picLocks noChangeAspect="1" noChangeArrowheads="1"/>
          </p:cNvPicPr>
          <p:nvPr/>
        </p:nvPicPr>
        <p:blipFill>
          <a:blip r:embed="rId2" cstate="print"/>
          <a:srcRect l="42" b="6559"/>
          <a:stretch>
            <a:fillRect/>
          </a:stretch>
        </p:blipFill>
        <p:spPr bwMode="auto">
          <a:xfrm>
            <a:off x="0" y="-1"/>
            <a:ext cx="6337300" cy="5221289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>
                <a:solidFill>
                  <a:schemeClr val="bg1"/>
                </a:solidFill>
              </a:rPr>
              <a:t>Reconnaitre des mots</a:t>
            </a:r>
          </a:p>
        </p:txBody>
      </p:sp>
      <p:sp>
        <p:nvSpPr>
          <p:cNvPr id="8" name="Ellipse 7"/>
          <p:cNvSpPr/>
          <p:nvPr/>
        </p:nvSpPr>
        <p:spPr>
          <a:xfrm>
            <a:off x="432346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Cursive standard" pitchFamily="2" charset="0"/>
              </a:rPr>
              <a:t>fée</a:t>
            </a:r>
          </a:p>
          <a:p>
            <a:pPr algn="ctr"/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800498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latin typeface="Cursive standard" pitchFamily="2" charset="0"/>
              </a:rPr>
              <a:t>mal</a:t>
            </a:r>
          </a:p>
        </p:txBody>
      </p:sp>
      <p:sp>
        <p:nvSpPr>
          <p:cNvPr id="10" name="Ellipse 9"/>
          <p:cNvSpPr/>
          <p:nvPr/>
        </p:nvSpPr>
        <p:spPr>
          <a:xfrm>
            <a:off x="3096642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200" dirty="0">
                <a:latin typeface="Cursive standard" pitchFamily="2" charset="0"/>
              </a:rPr>
              <a:t>film</a:t>
            </a:r>
          </a:p>
        </p:txBody>
      </p:sp>
      <p:sp>
        <p:nvSpPr>
          <p:cNvPr id="11" name="Ellipse 10"/>
          <p:cNvSpPr/>
          <p:nvPr/>
        </p:nvSpPr>
        <p:spPr>
          <a:xfrm>
            <a:off x="4464794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Cursive standard" pitchFamily="2" charset="0"/>
              </a:rPr>
              <a:t>loup</a:t>
            </a:r>
          </a:p>
        </p:txBody>
      </p:sp>
      <p:sp>
        <p:nvSpPr>
          <p:cNvPr id="12" name="Ellipse 11"/>
          <p:cNvSpPr/>
          <p:nvPr/>
        </p:nvSpPr>
        <p:spPr>
          <a:xfrm>
            <a:off x="432346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mari</a:t>
            </a:r>
          </a:p>
        </p:txBody>
      </p:sp>
      <p:sp>
        <p:nvSpPr>
          <p:cNvPr id="13" name="Ellipse 12"/>
          <p:cNvSpPr/>
          <p:nvPr/>
        </p:nvSpPr>
        <p:spPr>
          <a:xfrm>
            <a:off x="43234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Cursive standard" pitchFamily="2" charset="0"/>
              </a:rPr>
              <a:t>menu</a:t>
            </a:r>
          </a:p>
          <a:p>
            <a:pPr algn="ctr"/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43234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Cursive standard" pitchFamily="2" charset="0"/>
              </a:rPr>
              <a:t>rêve</a:t>
            </a:r>
          </a:p>
          <a:p>
            <a:pPr algn="ctr"/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1800498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Century Gothic" panose="020B0502020202020204" pitchFamily="34" charset="0"/>
              </a:rPr>
              <a:t>film</a:t>
            </a:r>
          </a:p>
          <a:p>
            <a:pPr algn="ctr"/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1728490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entury Gothic" panose="020B0502020202020204" pitchFamily="34" charset="0"/>
              </a:rPr>
              <a:t>menu</a:t>
            </a:r>
          </a:p>
        </p:txBody>
      </p:sp>
      <p:sp>
        <p:nvSpPr>
          <p:cNvPr id="17" name="Ellipse 16"/>
          <p:cNvSpPr/>
          <p:nvPr/>
        </p:nvSpPr>
        <p:spPr>
          <a:xfrm>
            <a:off x="1800498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vache</a:t>
            </a:r>
          </a:p>
        </p:txBody>
      </p:sp>
      <p:sp>
        <p:nvSpPr>
          <p:cNvPr id="18" name="Ellipse 17"/>
          <p:cNvSpPr/>
          <p:nvPr/>
        </p:nvSpPr>
        <p:spPr>
          <a:xfrm>
            <a:off x="3096642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Century Gothic" panose="020B0502020202020204" pitchFamily="34" charset="0"/>
              </a:rPr>
              <a:t>mari</a:t>
            </a:r>
          </a:p>
          <a:p>
            <a:pPr algn="ctr"/>
            <a:endParaRPr lang="fr-FR" sz="1100" dirty="0"/>
          </a:p>
        </p:txBody>
      </p:sp>
      <p:sp>
        <p:nvSpPr>
          <p:cNvPr id="19" name="Ellipse 18"/>
          <p:cNvSpPr/>
          <p:nvPr/>
        </p:nvSpPr>
        <p:spPr>
          <a:xfrm>
            <a:off x="3096642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Cursive standard" pitchFamily="2" charset="0"/>
              </a:rPr>
              <a:t>vache</a:t>
            </a:r>
          </a:p>
          <a:p>
            <a:pPr algn="ctr"/>
            <a:endParaRPr lang="fr-FR" dirty="0"/>
          </a:p>
        </p:txBody>
      </p:sp>
      <p:sp>
        <p:nvSpPr>
          <p:cNvPr id="20" name="Ellipse 19"/>
          <p:cNvSpPr/>
          <p:nvPr/>
        </p:nvSpPr>
        <p:spPr>
          <a:xfrm>
            <a:off x="3168650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Century Gothic" panose="020B0502020202020204" pitchFamily="34" charset="0"/>
              </a:rPr>
              <a:t>loup</a:t>
            </a:r>
          </a:p>
          <a:p>
            <a:pPr algn="ctr"/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4464794" y="1458516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entury Gothic" panose="020B0502020202020204" pitchFamily="34" charset="0"/>
              </a:rPr>
              <a:t>fée</a:t>
            </a:r>
          </a:p>
        </p:txBody>
      </p:sp>
      <p:sp>
        <p:nvSpPr>
          <p:cNvPr id="22" name="Ellipse 21"/>
          <p:cNvSpPr/>
          <p:nvPr/>
        </p:nvSpPr>
        <p:spPr>
          <a:xfrm>
            <a:off x="439278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entury Gothic" panose="020B0502020202020204" pitchFamily="34" charset="0"/>
              </a:rPr>
              <a:t>mal</a:t>
            </a:r>
          </a:p>
          <a:p>
            <a:pPr algn="ctr"/>
            <a:endParaRPr lang="fr-FR" sz="2800" dirty="0">
              <a:latin typeface="Century Gothic" panose="020B0502020202020204" pitchFamily="34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39278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Century Gothic" panose="020B0502020202020204" pitchFamily="34" charset="0"/>
              </a:rPr>
              <a:t>rêve</a:t>
            </a:r>
          </a:p>
        </p:txBody>
      </p:sp>
      <p:sp>
        <p:nvSpPr>
          <p:cNvPr id="40" name="Ellipse 39"/>
          <p:cNvSpPr/>
          <p:nvPr/>
        </p:nvSpPr>
        <p:spPr>
          <a:xfrm>
            <a:off x="504354" y="666428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232546" y="95446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792386" y="21785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520578" y="203458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4680818" y="882452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528690" y="3402732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528690" y="225060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600698" y="469887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792386" y="347474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160538" y="347474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3456682" y="95446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4608810" y="4626868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92386" y="4698876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160538" y="4770884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4680818" y="2106588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4752826" y="347474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associée"/>
          <p:cNvPicPr>
            <a:picLocks noChangeAspect="1" noChangeArrowheads="1"/>
          </p:cNvPicPr>
          <p:nvPr/>
        </p:nvPicPr>
        <p:blipFill>
          <a:blip r:embed="rId2" cstate="print"/>
          <a:srcRect l="42" b="6559"/>
          <a:stretch>
            <a:fillRect/>
          </a:stretch>
        </p:blipFill>
        <p:spPr bwMode="auto">
          <a:xfrm>
            <a:off x="0" y="-1"/>
            <a:ext cx="6337300" cy="5221289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>
                <a:solidFill>
                  <a:schemeClr val="bg1"/>
                </a:solidFill>
              </a:rPr>
              <a:t> Reconnaitre les mots outils</a:t>
            </a:r>
          </a:p>
        </p:txBody>
      </p:sp>
      <p:sp>
        <p:nvSpPr>
          <p:cNvPr id="8" name="Ellipse 7"/>
          <p:cNvSpPr/>
          <p:nvPr/>
        </p:nvSpPr>
        <p:spPr>
          <a:xfrm>
            <a:off x="432346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Cursive standard" pitchFamily="2" charset="0"/>
              </a:rPr>
              <a:t>et</a:t>
            </a:r>
          </a:p>
        </p:txBody>
      </p:sp>
      <p:sp>
        <p:nvSpPr>
          <p:cNvPr id="9" name="Ellipse 8"/>
          <p:cNvSpPr/>
          <p:nvPr/>
        </p:nvSpPr>
        <p:spPr>
          <a:xfrm>
            <a:off x="1800498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Cursive standard" pitchFamily="2" charset="0"/>
              </a:rPr>
              <a:t>chez</a:t>
            </a:r>
          </a:p>
        </p:txBody>
      </p:sp>
      <p:sp>
        <p:nvSpPr>
          <p:cNvPr id="10" name="Ellipse 9"/>
          <p:cNvSpPr/>
          <p:nvPr/>
        </p:nvSpPr>
        <p:spPr>
          <a:xfrm>
            <a:off x="3096642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avec</a:t>
            </a:r>
          </a:p>
          <a:p>
            <a:pPr algn="ctr"/>
            <a:endParaRPr lang="fr-FR" sz="1000" dirty="0"/>
          </a:p>
        </p:txBody>
      </p:sp>
      <p:sp>
        <p:nvSpPr>
          <p:cNvPr id="11" name="Ellipse 10"/>
          <p:cNvSpPr/>
          <p:nvPr/>
        </p:nvSpPr>
        <p:spPr>
          <a:xfrm>
            <a:off x="4464794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Cursive standard" pitchFamily="2" charset="0"/>
              </a:rPr>
              <a:t>y</a:t>
            </a:r>
          </a:p>
          <a:p>
            <a:pPr algn="ctr"/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432346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Cursive standard" pitchFamily="2" charset="0"/>
              </a:rPr>
              <a:t>qui</a:t>
            </a:r>
          </a:p>
          <a:p>
            <a:pPr algn="ctr"/>
            <a:endParaRPr lang="fr-FR" sz="1100" dirty="0"/>
          </a:p>
        </p:txBody>
      </p:sp>
      <p:sp>
        <p:nvSpPr>
          <p:cNvPr id="13" name="Ellipse 12"/>
          <p:cNvSpPr/>
          <p:nvPr/>
        </p:nvSpPr>
        <p:spPr>
          <a:xfrm>
            <a:off x="43234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Cursive standard" pitchFamily="2" charset="0"/>
              </a:rPr>
              <a:t>son</a:t>
            </a:r>
          </a:p>
          <a:p>
            <a:pPr algn="ctr"/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43234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200" dirty="0">
                <a:latin typeface="Cursive standard" pitchFamily="2" charset="0"/>
              </a:rPr>
              <a:t>mon</a:t>
            </a:r>
          </a:p>
        </p:txBody>
      </p:sp>
      <p:sp>
        <p:nvSpPr>
          <p:cNvPr id="15" name="Ellipse 14"/>
          <p:cNvSpPr/>
          <p:nvPr/>
        </p:nvSpPr>
        <p:spPr>
          <a:xfrm>
            <a:off x="1800498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Century Gothic" panose="020B0502020202020204" pitchFamily="34" charset="0"/>
              </a:rPr>
              <a:t>avec</a:t>
            </a:r>
          </a:p>
        </p:txBody>
      </p:sp>
      <p:sp>
        <p:nvSpPr>
          <p:cNvPr id="16" name="Ellipse 15"/>
          <p:cNvSpPr/>
          <p:nvPr/>
        </p:nvSpPr>
        <p:spPr>
          <a:xfrm>
            <a:off x="1728490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entury Gothic" panose="020B0502020202020204" pitchFamily="34" charset="0"/>
              </a:rPr>
              <a:t>son</a:t>
            </a:r>
          </a:p>
        </p:txBody>
      </p:sp>
      <p:sp>
        <p:nvSpPr>
          <p:cNvPr id="17" name="Ellipse 16"/>
          <p:cNvSpPr/>
          <p:nvPr/>
        </p:nvSpPr>
        <p:spPr>
          <a:xfrm>
            <a:off x="1800498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Century Gothic" panose="020B0502020202020204" pitchFamily="34" charset="0"/>
              </a:rPr>
              <a:t>par</a:t>
            </a:r>
          </a:p>
          <a:p>
            <a:pPr algn="ctr"/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3096642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Century Gothic" panose="020B0502020202020204" pitchFamily="34" charset="0"/>
              </a:rPr>
              <a:t>qui</a:t>
            </a:r>
          </a:p>
        </p:txBody>
      </p:sp>
      <p:sp>
        <p:nvSpPr>
          <p:cNvPr id="19" name="Ellipse 18"/>
          <p:cNvSpPr/>
          <p:nvPr/>
        </p:nvSpPr>
        <p:spPr>
          <a:xfrm>
            <a:off x="3096642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Cursive standard" pitchFamily="2" charset="0"/>
              </a:rPr>
              <a:t>par</a:t>
            </a:r>
          </a:p>
        </p:txBody>
      </p:sp>
      <p:sp>
        <p:nvSpPr>
          <p:cNvPr id="20" name="Ellipse 19"/>
          <p:cNvSpPr/>
          <p:nvPr/>
        </p:nvSpPr>
        <p:spPr>
          <a:xfrm>
            <a:off x="3168650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Century Gothic" panose="020B0502020202020204" pitchFamily="34" charset="0"/>
              </a:rPr>
              <a:t>y</a:t>
            </a:r>
          </a:p>
        </p:txBody>
      </p:sp>
      <p:sp>
        <p:nvSpPr>
          <p:cNvPr id="21" name="Ellipse 20"/>
          <p:cNvSpPr/>
          <p:nvPr/>
        </p:nvSpPr>
        <p:spPr>
          <a:xfrm>
            <a:off x="4464794" y="1458516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Century Gothic" panose="020B0502020202020204" pitchFamily="34" charset="0"/>
              </a:rPr>
              <a:t>et</a:t>
            </a:r>
          </a:p>
          <a:p>
            <a:pPr algn="ctr"/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439278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Century Gothic" panose="020B0502020202020204" pitchFamily="34" charset="0"/>
              </a:rPr>
              <a:t>chez</a:t>
            </a:r>
          </a:p>
          <a:p>
            <a:pPr algn="ctr"/>
            <a:endParaRPr lang="fr-FR" dirty="0"/>
          </a:p>
        </p:txBody>
      </p:sp>
      <p:sp>
        <p:nvSpPr>
          <p:cNvPr id="23" name="Ellipse 22"/>
          <p:cNvSpPr/>
          <p:nvPr/>
        </p:nvSpPr>
        <p:spPr>
          <a:xfrm>
            <a:off x="439278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Century Gothic" panose="020B0502020202020204" pitchFamily="34" charset="0"/>
              </a:rPr>
              <a:t>mon</a:t>
            </a:r>
          </a:p>
          <a:p>
            <a:pPr algn="ctr"/>
            <a:endParaRPr lang="fr-FR" dirty="0"/>
          </a:p>
        </p:txBody>
      </p:sp>
      <p:sp>
        <p:nvSpPr>
          <p:cNvPr id="40" name="Ellipse 39"/>
          <p:cNvSpPr/>
          <p:nvPr/>
        </p:nvSpPr>
        <p:spPr>
          <a:xfrm>
            <a:off x="504354" y="666428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232546" y="95446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792386" y="21785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520578" y="203458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4680818" y="882452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528690" y="3402732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528690" y="225060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600698" y="469887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792386" y="347474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160538" y="347474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3456682" y="95446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4608810" y="4770884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92386" y="4698876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160538" y="4770884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4536802" y="1890564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4752826" y="347474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78</Words>
  <Application>Microsoft Office PowerPoint</Application>
  <PresentationFormat>Personnalisé</PresentationFormat>
  <Paragraphs>68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Moi</dc:creator>
  <cp:lastModifiedBy>Stephanie</cp:lastModifiedBy>
  <cp:revision>38</cp:revision>
  <dcterms:created xsi:type="dcterms:W3CDTF">2018-04-27T16:49:25Z</dcterms:created>
  <dcterms:modified xsi:type="dcterms:W3CDTF">2018-09-02T07:00:40Z</dcterms:modified>
</cp:coreProperties>
</file>