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337300" cy="5221288"/>
  <p:notesSz cx="6858000" cy="9144000"/>
  <p:defaultTextStyle>
    <a:defPPr>
      <a:defRPr lang="fr-FR"/>
    </a:defPPr>
    <a:lvl1pPr marL="0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45">
          <p15:clr>
            <a:srgbClr val="A4A3A4"/>
          </p15:clr>
        </p15:guide>
        <p15:guide id="2" pos="19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CC"/>
    <a:srgbClr val="3685B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57" y="-67"/>
      </p:cViewPr>
      <p:guideLst>
        <p:guide orient="horz" pos="1645"/>
        <p:guide pos="19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5298" y="1621985"/>
            <a:ext cx="5386705" cy="1119193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0596" y="2958731"/>
            <a:ext cx="4436110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0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895794" y="159540"/>
            <a:ext cx="897784" cy="339142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9141" y="159540"/>
            <a:ext cx="2591031" cy="339142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603" y="3355161"/>
            <a:ext cx="5386705" cy="103700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0603" y="2213005"/>
            <a:ext cx="5386705" cy="114215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7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5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13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510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88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265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643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102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9142" y="927022"/>
            <a:ext cx="1743857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48621" y="927022"/>
            <a:ext cx="1744958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6" y="1168747"/>
            <a:ext cx="28000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6866" y="1655825"/>
            <a:ext cx="28000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219262" y="1168747"/>
            <a:ext cx="28011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219262" y="1655825"/>
            <a:ext cx="28011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7885"/>
            <a:ext cx="2084928" cy="88471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7709" y="207886"/>
            <a:ext cx="3542726" cy="445622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16865" y="1092603"/>
            <a:ext cx="2084928" cy="357150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156" y="3654902"/>
            <a:ext cx="3802380" cy="43148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242156" y="466533"/>
            <a:ext cx="3802380" cy="3132773"/>
          </a:xfrm>
        </p:spPr>
        <p:txBody>
          <a:bodyPr/>
          <a:lstStyle>
            <a:lvl1pPr marL="0" indent="0">
              <a:buNone/>
              <a:defRPr sz="2200"/>
            </a:lvl1pPr>
            <a:lvl2pPr marL="313776" indent="0">
              <a:buNone/>
              <a:defRPr sz="1900"/>
            </a:lvl2pPr>
            <a:lvl3pPr marL="627553" indent="0">
              <a:buNone/>
              <a:defRPr sz="1600"/>
            </a:lvl3pPr>
            <a:lvl4pPr marL="941329" indent="0">
              <a:buNone/>
              <a:defRPr sz="1400"/>
            </a:lvl4pPr>
            <a:lvl5pPr marL="1255105" indent="0">
              <a:buNone/>
              <a:defRPr sz="1400"/>
            </a:lvl5pPr>
            <a:lvl6pPr marL="1568882" indent="0">
              <a:buNone/>
              <a:defRPr sz="1400"/>
            </a:lvl6pPr>
            <a:lvl7pPr marL="1882658" indent="0">
              <a:buNone/>
              <a:defRPr sz="1400"/>
            </a:lvl7pPr>
            <a:lvl8pPr marL="2196435" indent="0">
              <a:buNone/>
              <a:defRPr sz="1400"/>
            </a:lvl8pPr>
            <a:lvl9pPr marL="2510211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42156" y="4086383"/>
            <a:ext cx="3802380" cy="61277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  <a:prstGeom prst="rect">
            <a:avLst/>
          </a:prstGeom>
        </p:spPr>
        <p:txBody>
          <a:bodyPr vert="horz" lIns="62755" tIns="31378" rIns="62755" bIns="31378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5" y="1218302"/>
            <a:ext cx="5703570" cy="3445809"/>
          </a:xfrm>
          <a:prstGeom prst="rect">
            <a:avLst/>
          </a:prstGeom>
        </p:spPr>
        <p:txBody>
          <a:bodyPr vert="horz" lIns="62755" tIns="31378" rIns="62755" bIns="3137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16865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61C8-F075-4230-A1BB-D2496313784D}" type="datetimeFigureOut">
              <a:rPr lang="fr-FR" smtClean="0"/>
              <a:pPr/>
              <a:t>02/09/2018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65245" y="4839362"/>
            <a:ext cx="2006812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41732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553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332" indent="-235332" algn="l" defTabSz="62755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887" indent="-196110" algn="l" defTabSz="62755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4441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8217" indent="-156888" algn="l" defTabSz="6275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994" indent="-156888" algn="l" defTabSz="6275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5770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9546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323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99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776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553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1329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10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8882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2658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643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10211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associée"/>
          <p:cNvPicPr>
            <a:picLocks noChangeAspect="1" noChangeArrowheads="1"/>
          </p:cNvPicPr>
          <p:nvPr/>
        </p:nvPicPr>
        <p:blipFill>
          <a:blip r:embed="rId2" cstate="print"/>
          <a:srcRect l="42" b="6559"/>
          <a:stretch>
            <a:fillRect/>
          </a:stretch>
        </p:blipFill>
        <p:spPr bwMode="auto">
          <a:xfrm>
            <a:off x="0" y="-1"/>
            <a:ext cx="6337300" cy="5221289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>
                <a:solidFill>
                  <a:schemeClr val="bg1"/>
                </a:solidFill>
              </a:rPr>
              <a:t>Reconnaitre des lettres</a:t>
            </a: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Cursive standard" pitchFamily="2" charset="0"/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Dumont maternelle gras" panose="02000000000000000000" pitchFamily="50" charset="0"/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standard" pitchFamily="2" charset="0"/>
              </a:rPr>
              <a:t>g</a:t>
            </a:r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ursive standard" pitchFamily="2" charset="0"/>
              </a:rPr>
              <a:t>v</a:t>
            </a:r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Cursive Dumont maternelle gras" panose="02000000000000000000" pitchFamily="50" charset="0"/>
              </a:rPr>
              <a:t>G</a:t>
            </a:r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Dumont maternelle gras" panose="02000000000000000000" pitchFamily="50" charset="0"/>
              </a:rPr>
              <a:t>o</a:t>
            </a:r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>
                <a:latin typeface="Cursive Dumont maternelle gras" panose="02000000000000000000" pitchFamily="50" charset="0"/>
              </a:rPr>
              <a:t>d</a:t>
            </a:r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Cursive standard" pitchFamily="2" charset="0"/>
              </a:rPr>
              <a:t>h</a:t>
            </a:r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>
                <a:latin typeface="Cursive Dumont maternelle gras" panose="02000000000000000000" pitchFamily="50" charset="0"/>
              </a:rPr>
              <a:t>O</a:t>
            </a:r>
          </a:p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Dumont maternelle gras" panose="02000000000000000000" pitchFamily="50" charset="0"/>
              </a:rPr>
              <a:t>D</a:t>
            </a:r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Cursive standard" pitchFamily="2" charset="0"/>
              </a:rPr>
              <a:t>k</a:t>
            </a:r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Dumont maternelle gras" panose="02000000000000000000" pitchFamily="50" charset="0"/>
              </a:rPr>
              <a:t>b</a:t>
            </a:r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ursive Dumont maternelle gras" panose="02000000000000000000" pitchFamily="50" charset="0"/>
              </a:rPr>
              <a:t>B</a:t>
            </a:r>
          </a:p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ursive Dumont maternelle gras" panose="02000000000000000000" pitchFamily="50" charset="0"/>
              </a:rPr>
              <a:t>K</a:t>
            </a:r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Dumont maternelle gras" panose="02000000000000000000" pitchFamily="50" charset="0"/>
              </a:rPr>
              <a:t>V</a:t>
            </a:r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Cursive Dumont maternelle gras" panose="02000000000000000000" pitchFamily="50" charset="0"/>
              </a:rPr>
              <a:t>H</a:t>
            </a:r>
          </a:p>
        </p:txBody>
      </p:sp>
      <p:sp>
        <p:nvSpPr>
          <p:cNvPr id="40" name="Ellipse 39"/>
          <p:cNvSpPr/>
          <p:nvPr/>
        </p:nvSpPr>
        <p:spPr>
          <a:xfrm>
            <a:off x="641097" y="90099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240658" y="88245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464794" y="4482852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associée"/>
          <p:cNvPicPr>
            <a:picLocks noChangeAspect="1" noChangeArrowheads="1"/>
          </p:cNvPicPr>
          <p:nvPr/>
        </p:nvPicPr>
        <p:blipFill>
          <a:blip r:embed="rId2" cstate="print"/>
          <a:srcRect l="42" b="6559"/>
          <a:stretch>
            <a:fillRect/>
          </a:stretch>
        </p:blipFill>
        <p:spPr bwMode="auto">
          <a:xfrm>
            <a:off x="0" y="-1"/>
            <a:ext cx="6337300" cy="5221289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>
                <a:solidFill>
                  <a:schemeClr val="bg1"/>
                </a:solidFill>
              </a:rPr>
              <a:t>Reconnaitre des syllabes</a:t>
            </a: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err="1">
                <a:latin typeface="Cursive standard" pitchFamily="2" charset="0"/>
              </a:rPr>
              <a:t>ché</a:t>
            </a:r>
            <a:endParaRPr lang="fr-FR" sz="3200" dirty="0">
              <a:latin typeface="Cursive standard" pitchFamily="2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err="1">
                <a:latin typeface="Cursive standard" pitchFamily="2" charset="0"/>
              </a:rPr>
              <a:t>sy</a:t>
            </a:r>
            <a:endParaRPr lang="fr-FR" sz="3600" dirty="0">
              <a:latin typeface="Cursive standard" pitchFamily="2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err="1">
                <a:latin typeface="Cursive standard" pitchFamily="2" charset="0"/>
              </a:rPr>
              <a:t>mar</a:t>
            </a:r>
            <a:endParaRPr lang="fr-FR" sz="2400" b="1" dirty="0">
              <a:latin typeface="Cursive standard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standard" pitchFamily="2" charset="0"/>
              </a:rPr>
              <a:t>fil</a:t>
            </a:r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err="1">
                <a:latin typeface="Cursive standard" pitchFamily="2" charset="0"/>
              </a:rPr>
              <a:t>ous</a:t>
            </a:r>
            <a:endParaRPr lang="fr-FR" sz="2800" b="1" dirty="0">
              <a:latin typeface="Cursive standard" pitchFamily="2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err="1">
                <a:latin typeface="Cursive standard" pitchFamily="2" charset="0"/>
              </a:rPr>
              <a:t>nas</a:t>
            </a:r>
            <a:r>
              <a:rPr lang="fr-FR" sz="2400" b="1" dirty="0">
                <a:latin typeface="Cursive standard" pitchFamily="2" charset="0"/>
              </a:rPr>
              <a:t> </a:t>
            </a:r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entury Gothic" panose="020B0502020202020204" pitchFamily="34" charset="0"/>
              </a:rPr>
              <a:t>vif</a:t>
            </a:r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Cursive standard" pitchFamily="2" charset="0"/>
              </a:rPr>
              <a:t>os</a:t>
            </a:r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err="1">
                <a:latin typeface="Century Gothic" panose="020B0502020202020204" pitchFamily="34" charset="0"/>
              </a:rPr>
              <a:t>nas</a:t>
            </a:r>
            <a:endParaRPr lang="fr-FR" sz="2000" dirty="0">
              <a:latin typeface="Century Gothic" panose="020B0502020202020204" pitchFamily="34" charset="0"/>
            </a:endParaRPr>
          </a:p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entury Gothic" panose="020B0502020202020204" pitchFamily="34" charset="0"/>
              </a:rPr>
              <a:t>fil</a:t>
            </a:r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err="1">
                <a:latin typeface="Century Gothic" panose="020B0502020202020204" pitchFamily="34" charset="0"/>
              </a:rPr>
              <a:t>ous</a:t>
            </a:r>
            <a:endParaRPr lang="fr-FR" sz="2000" b="1" dirty="0">
              <a:latin typeface="Century Gothic" panose="020B0502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entury Gothic" panose="020B0502020202020204" pitchFamily="34" charset="0"/>
              </a:rPr>
              <a:t>os</a:t>
            </a:r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800" b="1" dirty="0" err="1">
                <a:latin typeface="Century Gothic" panose="020B0502020202020204" pitchFamily="34" charset="0"/>
              </a:rPr>
              <a:t>ché</a:t>
            </a:r>
            <a:endParaRPr lang="fr-FR" sz="1800" b="1" dirty="0">
              <a:latin typeface="Century Gothic" panose="020B0502020202020204" pitchFamily="34" charset="0"/>
            </a:endParaRPr>
          </a:p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800" b="1" dirty="0" err="1">
                <a:latin typeface="Century Gothic" panose="020B0502020202020204" pitchFamily="34" charset="0"/>
              </a:rPr>
              <a:t>mar</a:t>
            </a:r>
            <a:r>
              <a:rPr lang="fr-FR" sz="2800" dirty="0"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latin typeface="Cursive standard" pitchFamily="2" charset="0"/>
              </a:rPr>
              <a:t>vif</a:t>
            </a:r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err="1">
                <a:latin typeface="Century Gothic" panose="020B0502020202020204" pitchFamily="34" charset="0"/>
              </a:rPr>
              <a:t>sy</a:t>
            </a:r>
            <a:endParaRPr lang="fr-FR" sz="3200" dirty="0">
              <a:latin typeface="Century Gothic" panose="020B0502020202020204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792386" y="882452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022671" y="88245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464794" y="448285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associée"/>
          <p:cNvPicPr>
            <a:picLocks noChangeAspect="1" noChangeArrowheads="1"/>
          </p:cNvPicPr>
          <p:nvPr/>
        </p:nvPicPr>
        <p:blipFill>
          <a:blip r:embed="rId2" cstate="print"/>
          <a:srcRect l="42" b="6559"/>
          <a:stretch>
            <a:fillRect/>
          </a:stretch>
        </p:blipFill>
        <p:spPr bwMode="auto">
          <a:xfrm>
            <a:off x="0" y="-1"/>
            <a:ext cx="6337300" cy="5221289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>
                <a:solidFill>
                  <a:schemeClr val="bg1"/>
                </a:solidFill>
              </a:rPr>
              <a:t>Reconnaitre des mots</a:t>
            </a: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ursive standard" pitchFamily="2" charset="0"/>
              </a:rPr>
              <a:t>fée</a:t>
            </a:r>
          </a:p>
          <a:p>
            <a:pPr algn="ctr"/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Cursive standard" pitchFamily="2" charset="0"/>
              </a:rPr>
              <a:t>mal</a:t>
            </a:r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200" dirty="0">
                <a:latin typeface="Cursive standard" pitchFamily="2" charset="0"/>
              </a:rPr>
              <a:t>film</a:t>
            </a:r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ursive standard" pitchFamily="2" charset="0"/>
              </a:rPr>
              <a:t>loup</a:t>
            </a:r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mari</a:t>
            </a:r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Cursive standard" pitchFamily="2" charset="0"/>
              </a:rPr>
              <a:t>menu</a:t>
            </a:r>
          </a:p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ursive standard" pitchFamily="2" charset="0"/>
              </a:rPr>
              <a:t>rêve</a:t>
            </a:r>
          </a:p>
          <a:p>
            <a:pPr algn="ctr"/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Century Gothic" panose="020B0502020202020204" pitchFamily="34" charset="0"/>
              </a:rPr>
              <a:t>film</a:t>
            </a:r>
          </a:p>
          <a:p>
            <a:pPr algn="ctr"/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entury Gothic" panose="020B0502020202020204" pitchFamily="34" charset="0"/>
              </a:rPr>
              <a:t>menu</a:t>
            </a:r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Century Gothic" panose="020B0502020202020204" pitchFamily="34" charset="0"/>
              </a:rPr>
              <a:t>vache</a:t>
            </a:r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entury Gothic" panose="020B0502020202020204" pitchFamily="34" charset="0"/>
              </a:rPr>
              <a:t>mari</a:t>
            </a:r>
          </a:p>
          <a:p>
            <a:pPr algn="ctr"/>
            <a:endParaRPr lang="fr-FR" sz="110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Cursive standard" pitchFamily="2" charset="0"/>
              </a:rPr>
              <a:t>vache</a:t>
            </a:r>
          </a:p>
          <a:p>
            <a:pPr algn="ctr"/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Century Gothic" panose="020B0502020202020204" pitchFamily="34" charset="0"/>
              </a:rPr>
              <a:t>loup</a:t>
            </a:r>
          </a:p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entury Gothic" panose="020B0502020202020204" pitchFamily="34" charset="0"/>
              </a:rPr>
              <a:t>fée</a:t>
            </a:r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entury Gothic" panose="020B0502020202020204" pitchFamily="34" charset="0"/>
              </a:rPr>
              <a:t>mal</a:t>
            </a:r>
          </a:p>
          <a:p>
            <a:pPr algn="ctr"/>
            <a:endParaRPr lang="fr-FR" sz="2800" dirty="0">
              <a:latin typeface="Century Gothic" panose="020B0502020202020204" pitchFamily="34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Century Gothic" panose="020B0502020202020204" pitchFamily="34" charset="0"/>
              </a:rPr>
              <a:t>rêve</a:t>
            </a:r>
          </a:p>
        </p:txBody>
      </p:sp>
      <p:sp>
        <p:nvSpPr>
          <p:cNvPr id="40" name="Ellipse 39"/>
          <p:cNvSpPr/>
          <p:nvPr/>
        </p:nvSpPr>
        <p:spPr>
          <a:xfrm>
            <a:off x="504354" y="66642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680818" y="882452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528690" y="3402732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600698" y="46988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608810" y="4626868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680818" y="210658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752826" y="347474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associée"/>
          <p:cNvPicPr>
            <a:picLocks noChangeAspect="1" noChangeArrowheads="1"/>
          </p:cNvPicPr>
          <p:nvPr/>
        </p:nvPicPr>
        <p:blipFill>
          <a:blip r:embed="rId2" cstate="print"/>
          <a:srcRect l="42" b="6559"/>
          <a:stretch>
            <a:fillRect/>
          </a:stretch>
        </p:blipFill>
        <p:spPr bwMode="auto">
          <a:xfrm>
            <a:off x="0" y="-1"/>
            <a:ext cx="6337300" cy="5221289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>
                <a:solidFill>
                  <a:schemeClr val="bg1"/>
                </a:solidFill>
              </a:rPr>
              <a:t> Reconnaitre les mots outils</a:t>
            </a: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ursive standard" pitchFamily="2" charset="0"/>
              </a:rPr>
              <a:t>et</a:t>
            </a:r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ursive standard" pitchFamily="2" charset="0"/>
              </a:rPr>
              <a:t>chez</a:t>
            </a:r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avec</a:t>
            </a:r>
          </a:p>
          <a:p>
            <a:pPr algn="ctr"/>
            <a:endParaRPr lang="fr-FR" sz="1000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Cursive standard" pitchFamily="2" charset="0"/>
              </a:rPr>
              <a:t>y</a:t>
            </a:r>
          </a:p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ursive standard" pitchFamily="2" charset="0"/>
              </a:rPr>
              <a:t>qui</a:t>
            </a:r>
          </a:p>
          <a:p>
            <a:pPr algn="ctr"/>
            <a:endParaRPr lang="fr-FR" sz="1100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ursive standard" pitchFamily="2" charset="0"/>
              </a:rPr>
              <a:t>son</a:t>
            </a:r>
          </a:p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200" dirty="0">
                <a:latin typeface="Cursive standard" pitchFamily="2" charset="0"/>
              </a:rPr>
              <a:t>mon</a:t>
            </a:r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entury Gothic" panose="020B0502020202020204" pitchFamily="34" charset="0"/>
              </a:rPr>
              <a:t>avec</a:t>
            </a:r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entury Gothic" panose="020B0502020202020204" pitchFamily="34" charset="0"/>
              </a:rPr>
              <a:t>son</a:t>
            </a:r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Century Gothic" panose="020B0502020202020204" pitchFamily="34" charset="0"/>
              </a:rPr>
              <a:t>par</a:t>
            </a:r>
          </a:p>
          <a:p>
            <a:pPr algn="ctr"/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entury Gothic" panose="020B0502020202020204" pitchFamily="34" charset="0"/>
              </a:rPr>
              <a:t>qui</a:t>
            </a:r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ursive standard" pitchFamily="2" charset="0"/>
              </a:rPr>
              <a:t>par</a:t>
            </a:r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entury Gothic" panose="020B0502020202020204" pitchFamily="34" charset="0"/>
              </a:rPr>
              <a:t>y</a:t>
            </a:r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entury Gothic" panose="020B0502020202020204" pitchFamily="34" charset="0"/>
              </a:rPr>
              <a:t>et</a:t>
            </a:r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Century Gothic" panose="020B0502020202020204" pitchFamily="34" charset="0"/>
              </a:rPr>
              <a:t>chez</a:t>
            </a:r>
          </a:p>
          <a:p>
            <a:pPr algn="ctr"/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Century Gothic" panose="020B0502020202020204" pitchFamily="34" charset="0"/>
              </a:rPr>
              <a:t>mon</a:t>
            </a:r>
          </a:p>
          <a:p>
            <a:pPr algn="ctr"/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504354" y="66642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680818" y="882452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528690" y="3402732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600698" y="46988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608810" y="4770884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536802" y="189056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752826" y="347474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78</Words>
  <Application>Microsoft Office PowerPoint</Application>
  <PresentationFormat>Personnalisé</PresentationFormat>
  <Paragraphs>68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Moi</dc:creator>
  <cp:lastModifiedBy>Stephanie</cp:lastModifiedBy>
  <cp:revision>38</cp:revision>
  <dcterms:created xsi:type="dcterms:W3CDTF">2018-04-27T16:49:25Z</dcterms:created>
  <dcterms:modified xsi:type="dcterms:W3CDTF">2018-09-02T07:00:40Z</dcterms:modified>
</cp:coreProperties>
</file>