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307" r:id="rId4"/>
    <p:sldId id="295" r:id="rId5"/>
    <p:sldId id="306" r:id="rId6"/>
    <p:sldId id="267" r:id="rId7"/>
    <p:sldId id="297" r:id="rId8"/>
    <p:sldId id="308" r:id="rId9"/>
    <p:sldId id="30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28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424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19/12/2016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544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19/12/2016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4582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19/12/2016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2675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19/12/2016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020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19/12/2016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7986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19/12/2016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047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19/12/2016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327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19/12/2016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657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19/12/2016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55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19/12/2016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517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19/12/2016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055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E3CC4-CBCB-49D5-9F95-4E4CBBFDB124}" type="datetimeFigureOut">
              <a:rPr lang="fr-FR" smtClean="0"/>
              <a:t>19/12/2016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7398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uage 3"/>
          <p:cNvSpPr/>
          <p:nvPr/>
        </p:nvSpPr>
        <p:spPr>
          <a:xfrm>
            <a:off x="3623660" y="2373926"/>
            <a:ext cx="2560535" cy="995627"/>
          </a:xfrm>
          <a:prstGeom prst="cloud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Jokerman" panose="04090605060D06020702" pitchFamily="82" charset="0"/>
              </a:rPr>
              <a:t>Au supermarché 2</a:t>
            </a:r>
          </a:p>
        </p:txBody>
      </p:sp>
      <p:cxnSp>
        <p:nvCxnSpPr>
          <p:cNvPr id="7" name="Connecteur en arc 6"/>
          <p:cNvCxnSpPr>
            <a:stCxn id="4" idx="3"/>
          </p:cNvCxnSpPr>
          <p:nvPr/>
        </p:nvCxnSpPr>
        <p:spPr>
          <a:xfrm rot="16200000" flipV="1">
            <a:off x="3803306" y="1330229"/>
            <a:ext cx="1087120" cy="111412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 rot="1468644">
            <a:off x="3492584" y="1576783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C00000"/>
                </a:solidFill>
                <a:latin typeface="28 Days Later" pitchFamily="34" charset="0"/>
              </a:rPr>
              <a:t>Une histoire</a:t>
            </a:r>
          </a:p>
        </p:txBody>
      </p:sp>
      <p:cxnSp>
        <p:nvCxnSpPr>
          <p:cNvPr id="28" name="Connecteur en arc 27"/>
          <p:cNvCxnSpPr/>
          <p:nvPr/>
        </p:nvCxnSpPr>
        <p:spPr>
          <a:xfrm rot="10800000" flipV="1">
            <a:off x="2912789" y="3140967"/>
            <a:ext cx="1315246" cy="28078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>
            <a:hlinkClick r:id="rId2" action="ppaction://hlinksldjump"/>
          </p:cNvPr>
          <p:cNvSpPr txBox="1"/>
          <p:nvPr/>
        </p:nvSpPr>
        <p:spPr>
          <a:xfrm>
            <a:off x="2867492" y="3081444"/>
            <a:ext cx="1125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C00000"/>
                </a:solidFill>
                <a:latin typeface="28 Days Later" pitchFamily="34" charset="0"/>
              </a:rPr>
              <a:t>Mots de reprise</a:t>
            </a:r>
          </a:p>
        </p:txBody>
      </p:sp>
      <p:cxnSp>
        <p:nvCxnSpPr>
          <p:cNvPr id="74" name="Connecteur en arc 73"/>
          <p:cNvCxnSpPr/>
          <p:nvPr/>
        </p:nvCxnSpPr>
        <p:spPr>
          <a:xfrm rot="5400000" flipH="1" flipV="1">
            <a:off x="5383790" y="743051"/>
            <a:ext cx="1568635" cy="149901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 rot="20271139">
            <a:off x="5918633" y="1247083"/>
            <a:ext cx="807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28 Days Later" pitchFamily="34" charset="0"/>
              </a:rPr>
              <a:t>QUI</a:t>
            </a:r>
            <a:r>
              <a:rPr lang="fr-FR" dirty="0">
                <a:latin typeface="+mj-lt"/>
              </a:rPr>
              <a:t>?</a:t>
            </a:r>
          </a:p>
        </p:txBody>
      </p:sp>
      <p:sp>
        <p:nvSpPr>
          <p:cNvPr id="82" name="ZoneTexte 81"/>
          <p:cNvSpPr txBox="1"/>
          <p:nvPr/>
        </p:nvSpPr>
        <p:spPr>
          <a:xfrm>
            <a:off x="5388794" y="108441"/>
            <a:ext cx="2770322" cy="38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dirty="0">
                <a:latin typeface="Alamain" pitchFamily="34" charset="0"/>
              </a:rPr>
              <a:t>Un narrateur extérieur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319064" y="174537"/>
            <a:ext cx="2375744" cy="676601"/>
          </a:xfrm>
          <a:prstGeom prst="rect">
            <a:avLst/>
          </a:prstGeom>
          <a:noFill/>
        </p:spPr>
        <p:txBody>
          <a:bodyPr wrap="square" lIns="0" tIns="216000" rIns="0" bIns="0" rtlCol="0" anchor="b" anchorCtr="0">
            <a:noAutofit/>
          </a:bodyPr>
          <a:lstStyle/>
          <a:p>
            <a:r>
              <a:rPr lang="fr-FR" sz="1400" b="1" dirty="0">
                <a:solidFill>
                  <a:srgbClr val="00B050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Achats alimentaires </a:t>
            </a:r>
            <a:r>
              <a:rPr lang="fr-FR" sz="1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: le poulet, des surgelés, de l’eau, une baguette 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265862" y="1034177"/>
            <a:ext cx="3263602" cy="702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b="1" dirty="0">
                <a:solidFill>
                  <a:srgbClr val="00B050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Achats non alimentaires </a:t>
            </a:r>
            <a:r>
              <a:rPr lang="fr-FR" sz="1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: un livre, une recharge de portable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-60610" y="4209479"/>
            <a:ext cx="31978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Elle : Agnès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81451" y="4648699"/>
            <a:ext cx="26509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Les : plusieurs paquets</a:t>
            </a:r>
          </a:p>
        </p:txBody>
      </p:sp>
      <p:sp>
        <p:nvSpPr>
          <p:cNvPr id="12" name="Ellipse 11"/>
          <p:cNvSpPr/>
          <p:nvPr/>
        </p:nvSpPr>
        <p:spPr>
          <a:xfrm>
            <a:off x="7256333" y="161535"/>
            <a:ext cx="1438030" cy="59849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3ème  PS</a:t>
            </a:r>
          </a:p>
        </p:txBody>
      </p:sp>
      <p:sp>
        <p:nvSpPr>
          <p:cNvPr id="16" name="AutoShape 2" descr="Résultat de recherche d'images pour &quot;mon ami frédéric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4291725" y="5153140"/>
            <a:ext cx="94940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D’espace</a:t>
            </a:r>
          </a:p>
        </p:txBody>
      </p:sp>
      <p:cxnSp>
        <p:nvCxnSpPr>
          <p:cNvPr id="39" name="Connecteur en arc 73"/>
          <p:cNvCxnSpPr/>
          <p:nvPr/>
        </p:nvCxnSpPr>
        <p:spPr>
          <a:xfrm rot="16200000" flipH="1">
            <a:off x="6062542" y="2990656"/>
            <a:ext cx="1745572" cy="136918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 rot="1812909">
            <a:off x="5808443" y="3159937"/>
            <a:ext cx="1410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28 Days Later" pitchFamily="34" charset="0"/>
              </a:rPr>
              <a:t>Des indicateurs</a:t>
            </a:r>
            <a:endParaRPr lang="fr-FR" dirty="0">
              <a:latin typeface="+mj-lt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7625088" y="4539181"/>
            <a:ext cx="1285984" cy="42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 dirty="0">
                <a:solidFill>
                  <a:srgbClr val="FF0000"/>
                </a:solidFill>
                <a:latin typeface="Alamain" pitchFamily="34" charset="0"/>
              </a:rPr>
              <a:t>De temps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6461009" y="4915496"/>
            <a:ext cx="2841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longtemps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7252996" y="5291811"/>
            <a:ext cx="1402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rapidement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6966655" y="679261"/>
            <a:ext cx="2215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Temps des verbes</a:t>
            </a:r>
            <a:r>
              <a:rPr lang="fr-FR" sz="1600" b="1" dirty="0">
                <a:solidFill>
                  <a:srgbClr val="FF0000"/>
                </a:solidFill>
                <a:latin typeface="Alamain" pitchFamily="34" charset="0"/>
              </a:rPr>
              <a:t>?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6820992" y="1076555"/>
            <a:ext cx="21740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Imparfait et passé-composé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4527574" y="3462522"/>
            <a:ext cx="1648075" cy="42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 dirty="0">
                <a:solidFill>
                  <a:srgbClr val="FF0000"/>
                </a:solidFill>
                <a:latin typeface="Alamain" pitchFamily="34" charset="0"/>
              </a:rPr>
              <a:t>De logique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3503438" y="3895166"/>
            <a:ext cx="16716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7030A0"/>
                </a:solidFill>
                <a:latin typeface="Comic Sans MS" panose="030F0702030302020204" pitchFamily="66" charset="0"/>
              </a:rPr>
              <a:t>après</a:t>
            </a:r>
            <a:endParaRPr lang="fr-FR" sz="1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4482589" y="3906545"/>
            <a:ext cx="20140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enfin</a:t>
            </a:r>
          </a:p>
        </p:txBody>
      </p:sp>
      <p:cxnSp>
        <p:nvCxnSpPr>
          <p:cNvPr id="73" name="Connecteur en arc 27"/>
          <p:cNvCxnSpPr/>
          <p:nvPr/>
        </p:nvCxnSpPr>
        <p:spPr>
          <a:xfrm rot="5400000">
            <a:off x="5644187" y="3112678"/>
            <a:ext cx="649904" cy="58029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ZoneTexte 78"/>
          <p:cNvSpPr txBox="1"/>
          <p:nvPr/>
        </p:nvSpPr>
        <p:spPr>
          <a:xfrm>
            <a:off x="4810023" y="4277349"/>
            <a:ext cx="6085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et</a:t>
            </a:r>
          </a:p>
        </p:txBody>
      </p:sp>
      <p:sp>
        <p:nvSpPr>
          <p:cNvPr id="80" name="ZoneTexte 79"/>
          <p:cNvSpPr txBox="1"/>
          <p:nvPr/>
        </p:nvSpPr>
        <p:spPr>
          <a:xfrm>
            <a:off x="3256495" y="5600888"/>
            <a:ext cx="329486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C828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Dans les rayons, dans le caddie, devant les téléphones, à la caisse, devant, sur le tapis roulant, à sa voiture, dans le coffre, dans la voiture, </a:t>
            </a:r>
          </a:p>
        </p:txBody>
      </p:sp>
      <p:sp>
        <p:nvSpPr>
          <p:cNvPr id="83" name="ZoneTexte 82"/>
          <p:cNvSpPr txBox="1"/>
          <p:nvPr/>
        </p:nvSpPr>
        <p:spPr>
          <a:xfrm>
            <a:off x="3864035" y="4356554"/>
            <a:ext cx="8105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alors</a:t>
            </a:r>
          </a:p>
        </p:txBody>
      </p:sp>
      <p:cxnSp>
        <p:nvCxnSpPr>
          <p:cNvPr id="50" name="Connecteur en arc 27"/>
          <p:cNvCxnSpPr>
            <a:endCxn id="36" idx="3"/>
          </p:cNvCxnSpPr>
          <p:nvPr/>
        </p:nvCxnSpPr>
        <p:spPr>
          <a:xfrm rot="5400000">
            <a:off x="4665159" y="3653846"/>
            <a:ext cx="2283017" cy="1131068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7274208" y="5683941"/>
            <a:ext cx="1402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cinq minutes de retard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7252996" y="6218526"/>
            <a:ext cx="1402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longtemps</a:t>
            </a:r>
          </a:p>
        </p:txBody>
      </p:sp>
    </p:spTree>
    <p:extLst>
      <p:ext uri="{BB962C8B-B14F-4D97-AF65-F5344CB8AC3E}">
        <p14:creationId xmlns:p14="http://schemas.microsoft.com/office/powerpoint/2010/main" val="422300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71" grpId="0"/>
      <p:bldP spid="82" grpId="0"/>
      <p:bldP spid="40" grpId="0"/>
      <p:bldP spid="47" grpId="0"/>
      <p:bldP spid="67" grpId="0"/>
      <p:bldP spid="65" grpId="0"/>
      <p:bldP spid="12" grpId="0" animBg="1"/>
      <p:bldP spid="36" grpId="0"/>
      <p:bldP spid="41" grpId="0"/>
      <p:bldP spid="42" grpId="0"/>
      <p:bldP spid="44" grpId="0"/>
      <p:bldP spid="45" grpId="0"/>
      <p:bldP spid="46" grpId="0"/>
      <p:bldP spid="48" grpId="0"/>
      <p:bldP spid="52" grpId="0"/>
      <p:bldP spid="53" grpId="0"/>
      <p:bldP spid="55" grpId="0"/>
      <p:bldP spid="79" grpId="0"/>
      <p:bldP spid="80" grpId="0"/>
      <p:bldP spid="83" grpId="0"/>
      <p:bldP spid="49" grpId="0"/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oneTexte 31"/>
          <p:cNvSpPr txBox="1"/>
          <p:nvPr/>
        </p:nvSpPr>
        <p:spPr>
          <a:xfrm>
            <a:off x="107504" y="105225"/>
            <a:ext cx="877889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Au supermarché (2)</a:t>
            </a:r>
            <a:endParaRPr lang="fr-FR" dirty="0"/>
          </a:p>
          <a:p>
            <a:r>
              <a:rPr lang="fr-FR" dirty="0"/>
              <a:t> </a:t>
            </a:r>
          </a:p>
          <a:p>
            <a:r>
              <a:rPr lang="fr-FR" dirty="0"/>
              <a:t>Elle ne se souvenait plus quel livre lui avait demandé Éléonore, alors elle a réfléchi et elle a retrouvé le titre : </a:t>
            </a:r>
            <a:r>
              <a:rPr lang="fr-FR" i="1" dirty="0"/>
              <a:t>Alice au pays des merveilles</a:t>
            </a:r>
            <a:r>
              <a:rPr lang="fr-FR" dirty="0"/>
              <a:t>. Après une course dans les rayons, elle a trouvé l’ouvrage et </a:t>
            </a:r>
            <a:r>
              <a:rPr lang="fr-FR" b="1" dirty="0"/>
              <a:t>l’</a:t>
            </a:r>
            <a:r>
              <a:rPr lang="fr-FR" dirty="0"/>
              <a:t>a glissé dans le caddie. Elle s’est arrêtée devant les téléphones et elle a pris une recharge pour le portable de Pierre.</a:t>
            </a:r>
          </a:p>
          <a:p>
            <a:r>
              <a:rPr lang="fr-FR" dirty="0"/>
              <a:t>Elle a filé à la caisse où deux clients attendaient. Bouillant intérieurement, elle a pesté contre cette dame qui discutait, elle a trouvé que l’homme devant </a:t>
            </a:r>
            <a:r>
              <a:rPr lang="fr-FR" b="1" dirty="0"/>
              <a:t>elle</a:t>
            </a:r>
            <a:r>
              <a:rPr lang="fr-FR" dirty="0"/>
              <a:t> mettait bien longtemps à payer. Enfin, impatiente, elle a vidé ses courses sur le tapis roulant, trop rapidement car plusieurs paquets sont tombés. Elle a dû </a:t>
            </a:r>
            <a:r>
              <a:rPr lang="fr-FR" b="1" dirty="0"/>
              <a:t>les</a:t>
            </a:r>
            <a:r>
              <a:rPr lang="fr-FR" dirty="0"/>
              <a:t> ramasser. Elle a payé et elle est revenue à sa voiture.</a:t>
            </a:r>
          </a:p>
          <a:p>
            <a:r>
              <a:rPr lang="fr-FR" dirty="0"/>
              <a:t>Elle a déposé les courses dans le coffre, a rangé le chariot, est montée dans la voiture et a démarré. Ouf ! Elle n’avait que cinq minutes de retard. Quelle matinée !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80788" y="3704457"/>
            <a:ext cx="270703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Tu ne te souvenais plus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83568" y="4069744"/>
            <a:ext cx="230425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tu as réfléchi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43008" y="4046989"/>
            <a:ext cx="213915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tu as retrouvé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590976" y="4001965"/>
            <a:ext cx="2130585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tu as trouvé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29055" y="4443587"/>
            <a:ext cx="181096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tu l’as glissé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962500" y="4453992"/>
            <a:ext cx="181476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Tu as pris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447233" y="4437493"/>
            <a:ext cx="2208737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tu t’es arrêtée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106468" y="4423587"/>
            <a:ext cx="1751113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Tu as filé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929619" y="4866915"/>
            <a:ext cx="1778285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Tu as pesté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14312" y="5331183"/>
            <a:ext cx="1584175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tu as trouvé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771799" y="5392257"/>
            <a:ext cx="144016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devant toi</a:t>
            </a:r>
          </a:p>
        </p:txBody>
      </p:sp>
      <p:sp>
        <p:nvSpPr>
          <p:cNvPr id="25" name="Nuage 24"/>
          <p:cNvSpPr/>
          <p:nvPr/>
        </p:nvSpPr>
        <p:spPr>
          <a:xfrm>
            <a:off x="6552218" y="5877272"/>
            <a:ext cx="2484278" cy="818328"/>
          </a:xfrm>
          <a:prstGeom prst="cloud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Jokerman" panose="04090605060D06020702" pitchFamily="82" charset="0"/>
              </a:rPr>
              <a:t>Au supermarché 2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488575" y="4972788"/>
            <a:ext cx="276261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Tu as vidé tes courses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29956" y="5917874"/>
            <a:ext cx="183620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Tu as dû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2479736" y="5888944"/>
            <a:ext cx="223224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Tu as payé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4962500" y="5456590"/>
            <a:ext cx="169218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tu es revenue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95536" y="6366065"/>
            <a:ext cx="2146424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Tu as déposé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2198487" y="6411543"/>
            <a:ext cx="1365401" cy="2840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as rangé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3491879" y="6381962"/>
            <a:ext cx="1365401" cy="2840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es montée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5040733" y="5944826"/>
            <a:ext cx="1365401" cy="2840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as démarré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4933309" y="6376189"/>
            <a:ext cx="1365401" cy="2840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Tu n’avais</a:t>
            </a:r>
          </a:p>
        </p:txBody>
      </p:sp>
    </p:spTree>
    <p:extLst>
      <p:ext uri="{BB962C8B-B14F-4D97-AF65-F5344CB8AC3E}">
        <p14:creationId xmlns:p14="http://schemas.microsoft.com/office/powerpoint/2010/main" val="343231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oneTexte 31"/>
          <p:cNvSpPr txBox="1"/>
          <p:nvPr/>
        </p:nvSpPr>
        <p:spPr>
          <a:xfrm>
            <a:off x="107504" y="105225"/>
            <a:ext cx="87788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Au supermarché (2)</a:t>
            </a:r>
            <a:endParaRPr lang="fr-FR" dirty="0"/>
          </a:p>
          <a:p>
            <a:r>
              <a:rPr lang="fr-FR" dirty="0"/>
              <a:t> </a:t>
            </a:r>
          </a:p>
          <a:p>
            <a:r>
              <a:rPr lang="fr-FR" dirty="0"/>
              <a:t>Elle a déposé les courses dans le coffre, a rangé le chariot, est montée dans la voiture et a démarré. Ouf ! Elle n’avait que cinq minutes de retard. Quelle matinée !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65526" y="1501547"/>
            <a:ext cx="270703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Vous avez déposé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551601" y="1690339"/>
            <a:ext cx="230425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Vous avez rangé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922404" y="1702195"/>
            <a:ext cx="213915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Vous êtes montées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864326" y="2469555"/>
            <a:ext cx="2130585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avez démarré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756670" y="2548644"/>
            <a:ext cx="181096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Vous n’aviez que</a:t>
            </a:r>
          </a:p>
        </p:txBody>
      </p:sp>
      <p:sp>
        <p:nvSpPr>
          <p:cNvPr id="25" name="Nuage 24"/>
          <p:cNvSpPr/>
          <p:nvPr/>
        </p:nvSpPr>
        <p:spPr>
          <a:xfrm>
            <a:off x="6552218" y="5877272"/>
            <a:ext cx="2484278" cy="818328"/>
          </a:xfrm>
          <a:prstGeom prst="cloud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Jokerman" panose="04090605060D06020702" pitchFamily="82" charset="0"/>
              </a:rPr>
              <a:t>Au supermarché 2</a:t>
            </a:r>
          </a:p>
        </p:txBody>
      </p:sp>
    </p:spTree>
    <p:extLst>
      <p:ext uri="{BB962C8B-B14F-4D97-AF65-F5344CB8AC3E}">
        <p14:creationId xmlns:p14="http://schemas.microsoft.com/office/powerpoint/2010/main" val="288323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188640"/>
            <a:ext cx="799288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Collectes de la semaine 5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fr-FR" dirty="0">
                <a:solidFill>
                  <a:srgbClr val="FF0000"/>
                </a:solidFill>
              </a:rPr>
              <a:t>PASSE-COMPOSE 1</a:t>
            </a:r>
          </a:p>
          <a:p>
            <a:r>
              <a:rPr lang="fr-FR" dirty="0"/>
              <a:t> </a:t>
            </a:r>
          </a:p>
          <a:p>
            <a:r>
              <a:rPr lang="fr-FR" b="1" dirty="0"/>
              <a:t>Tu </a:t>
            </a:r>
            <a:r>
              <a:rPr lang="fr-FR" b="1" u="sng" dirty="0">
                <a:solidFill>
                  <a:srgbClr val="FF0000"/>
                </a:solidFill>
              </a:rPr>
              <a:t>as</a:t>
            </a:r>
            <a:r>
              <a:rPr lang="fr-FR" b="1" dirty="0">
                <a:solidFill>
                  <a:srgbClr val="FF0000"/>
                </a:solidFill>
              </a:rPr>
              <a:t> déposé </a:t>
            </a:r>
            <a:r>
              <a:rPr lang="fr-FR" b="1" dirty="0"/>
              <a:t>les courses dans le coffre</a:t>
            </a:r>
            <a:endParaRPr lang="fr-FR" dirty="0"/>
          </a:p>
          <a:p>
            <a:r>
              <a:rPr lang="fr-FR" b="1" dirty="0">
                <a:sym typeface="Wingdings" panose="05000000000000000000" pitchFamily="2" charset="2"/>
              </a:rPr>
              <a:t></a:t>
            </a:r>
            <a:r>
              <a:rPr lang="fr-FR" b="1" dirty="0"/>
              <a:t>-----------------------------------------------------------------------------------</a:t>
            </a:r>
            <a:endParaRPr lang="fr-FR" dirty="0"/>
          </a:p>
          <a:p>
            <a:r>
              <a:rPr lang="fr-FR" dirty="0">
                <a:solidFill>
                  <a:srgbClr val="FF0000"/>
                </a:solidFill>
              </a:rPr>
              <a:t>PASSE-COMPOSE 2</a:t>
            </a:r>
          </a:p>
          <a:p>
            <a:r>
              <a:rPr lang="fr-FR" b="1" dirty="0"/>
              <a:t> </a:t>
            </a:r>
            <a:endParaRPr lang="fr-FR" dirty="0"/>
          </a:p>
          <a:p>
            <a:r>
              <a:rPr lang="fr-FR" b="1" dirty="0"/>
              <a:t>Elle </a:t>
            </a:r>
            <a:r>
              <a:rPr lang="fr-FR" b="1" u="sng" dirty="0">
                <a:solidFill>
                  <a:srgbClr val="FF0000"/>
                </a:solidFill>
              </a:rPr>
              <a:t>a</a:t>
            </a:r>
            <a:r>
              <a:rPr lang="fr-FR" b="1" dirty="0">
                <a:solidFill>
                  <a:srgbClr val="FF0000"/>
                </a:solidFill>
              </a:rPr>
              <a:t> réfléchi</a:t>
            </a:r>
            <a:r>
              <a:rPr lang="fr-FR" b="1" dirty="0"/>
              <a:t>.		/ Tu </a:t>
            </a:r>
            <a:r>
              <a:rPr lang="fr-FR" b="1" u="sng" dirty="0">
                <a:solidFill>
                  <a:srgbClr val="FF0000"/>
                </a:solidFill>
              </a:rPr>
              <a:t>as</a:t>
            </a:r>
            <a:r>
              <a:rPr lang="fr-FR" b="1" dirty="0">
                <a:solidFill>
                  <a:srgbClr val="FF0000"/>
                </a:solidFill>
              </a:rPr>
              <a:t> réfléchi</a:t>
            </a:r>
            <a:r>
              <a:rPr lang="fr-FR" b="1" dirty="0"/>
              <a:t>.		</a:t>
            </a:r>
          </a:p>
          <a:p>
            <a:r>
              <a:rPr lang="fr-FR" b="1" dirty="0"/>
              <a:t>Tu </a:t>
            </a:r>
            <a:r>
              <a:rPr lang="fr-FR" b="1" u="sng" dirty="0">
                <a:solidFill>
                  <a:srgbClr val="FF0000"/>
                </a:solidFill>
              </a:rPr>
              <a:t>as</a:t>
            </a:r>
            <a:r>
              <a:rPr lang="fr-FR" b="1" dirty="0">
                <a:solidFill>
                  <a:srgbClr val="FF0000"/>
                </a:solidFill>
              </a:rPr>
              <a:t> déposé </a:t>
            </a:r>
            <a:r>
              <a:rPr lang="fr-FR" b="1" dirty="0"/>
              <a:t>les courses dans le coffre.</a:t>
            </a:r>
            <a:endParaRPr lang="fr-FR" dirty="0"/>
          </a:p>
          <a:p>
            <a:r>
              <a:rPr lang="fr-FR" b="1" dirty="0"/>
              <a:t>Elle </a:t>
            </a:r>
            <a:r>
              <a:rPr lang="fr-FR" b="1" u="sng" dirty="0">
                <a:solidFill>
                  <a:srgbClr val="FF0000"/>
                </a:solidFill>
              </a:rPr>
              <a:t>a</a:t>
            </a:r>
            <a:r>
              <a:rPr lang="fr-FR" b="1" dirty="0">
                <a:solidFill>
                  <a:srgbClr val="FF0000"/>
                </a:solidFill>
              </a:rPr>
              <a:t> dû </a:t>
            </a:r>
            <a:r>
              <a:rPr lang="fr-FR" b="1" dirty="0"/>
              <a:t>les ramasser.		/Tu </a:t>
            </a:r>
            <a:r>
              <a:rPr lang="fr-FR" b="1" u="sng" dirty="0">
                <a:solidFill>
                  <a:srgbClr val="FF0000"/>
                </a:solidFill>
              </a:rPr>
              <a:t>as</a:t>
            </a:r>
            <a:r>
              <a:rPr lang="fr-FR" b="1" dirty="0">
                <a:solidFill>
                  <a:srgbClr val="FF0000"/>
                </a:solidFill>
              </a:rPr>
              <a:t> dû </a:t>
            </a:r>
            <a:r>
              <a:rPr lang="fr-FR" b="1" dirty="0"/>
              <a:t>les ramasser.</a:t>
            </a:r>
            <a:endParaRPr lang="fr-FR" dirty="0"/>
          </a:p>
          <a:p>
            <a:r>
              <a:rPr lang="fr-FR" b="1" dirty="0">
                <a:sym typeface="Wingdings" panose="05000000000000000000" pitchFamily="2" charset="2"/>
              </a:rPr>
              <a:t></a:t>
            </a:r>
            <a:r>
              <a:rPr lang="fr-FR" b="1" dirty="0"/>
              <a:t>-----------------------------------------------------------------------------------</a:t>
            </a:r>
            <a:endParaRPr lang="fr-FR" dirty="0"/>
          </a:p>
          <a:p>
            <a:r>
              <a:rPr lang="fr-FR" dirty="0">
                <a:solidFill>
                  <a:srgbClr val="FF0000"/>
                </a:solidFill>
              </a:rPr>
              <a:t>PASSE-COMPOSE 3</a:t>
            </a:r>
          </a:p>
          <a:p>
            <a:r>
              <a:rPr lang="fr-FR" b="1" dirty="0"/>
              <a:t> </a:t>
            </a:r>
            <a:endParaRPr lang="fr-FR" dirty="0"/>
          </a:p>
          <a:p>
            <a:r>
              <a:rPr lang="fr-FR" b="1" dirty="0"/>
              <a:t>Elle </a:t>
            </a:r>
            <a:r>
              <a:rPr lang="fr-FR" b="1" u="sng" dirty="0">
                <a:solidFill>
                  <a:srgbClr val="FF0000"/>
                </a:solidFill>
              </a:rPr>
              <a:t>est</a:t>
            </a:r>
            <a:r>
              <a:rPr lang="fr-FR" b="1" dirty="0">
                <a:solidFill>
                  <a:srgbClr val="FF0000"/>
                </a:solidFill>
              </a:rPr>
              <a:t> revenue </a:t>
            </a:r>
            <a:r>
              <a:rPr lang="fr-FR" b="1" dirty="0"/>
              <a:t>à sa voiture.		/Elle </a:t>
            </a:r>
            <a:r>
              <a:rPr lang="fr-FR" b="1" u="sng" dirty="0">
                <a:solidFill>
                  <a:srgbClr val="FF0000"/>
                </a:solidFill>
              </a:rPr>
              <a:t>est </a:t>
            </a:r>
            <a:r>
              <a:rPr lang="fr-FR" b="1" dirty="0">
                <a:solidFill>
                  <a:srgbClr val="FF0000"/>
                </a:solidFill>
              </a:rPr>
              <a:t>montée </a:t>
            </a:r>
            <a:r>
              <a:rPr lang="fr-FR" b="1" dirty="0"/>
              <a:t>dans la voiture.</a:t>
            </a:r>
            <a:endParaRPr lang="fr-FR" dirty="0"/>
          </a:p>
          <a:p>
            <a:r>
              <a:rPr lang="fr-FR" b="1" dirty="0"/>
              <a:t>Plusieurs paquets </a:t>
            </a:r>
            <a:r>
              <a:rPr lang="fr-FR" b="1" u="sng" dirty="0">
                <a:solidFill>
                  <a:srgbClr val="FF0000"/>
                </a:solidFill>
              </a:rPr>
              <a:t>sont</a:t>
            </a:r>
            <a:r>
              <a:rPr lang="fr-FR" b="1" dirty="0">
                <a:solidFill>
                  <a:srgbClr val="FF0000"/>
                </a:solidFill>
              </a:rPr>
              <a:t> tombés</a:t>
            </a:r>
            <a:r>
              <a:rPr lang="fr-FR" b="1" dirty="0"/>
              <a:t>.		/ Tu (Agnès) </a:t>
            </a:r>
            <a:r>
              <a:rPr lang="fr-FR" b="1" u="sng" dirty="0">
                <a:solidFill>
                  <a:srgbClr val="FF0000"/>
                </a:solidFill>
              </a:rPr>
              <a:t>es</a:t>
            </a:r>
            <a:r>
              <a:rPr lang="fr-FR" b="1" dirty="0">
                <a:solidFill>
                  <a:srgbClr val="FF0000"/>
                </a:solidFill>
              </a:rPr>
              <a:t> revenue </a:t>
            </a:r>
            <a:r>
              <a:rPr lang="fr-FR" b="1" dirty="0"/>
              <a:t>à ta voiture.</a:t>
            </a:r>
            <a:endParaRPr lang="fr-FR" dirty="0"/>
          </a:p>
          <a:p>
            <a:r>
              <a:rPr lang="fr-FR" b="1" dirty="0"/>
              <a:t>Tu (Agnès) </a:t>
            </a:r>
            <a:r>
              <a:rPr lang="fr-FR" b="1" u="sng" dirty="0">
                <a:solidFill>
                  <a:srgbClr val="FF0000"/>
                </a:solidFill>
              </a:rPr>
              <a:t>es</a:t>
            </a:r>
            <a:r>
              <a:rPr lang="fr-FR" b="1" dirty="0">
                <a:solidFill>
                  <a:srgbClr val="FF0000"/>
                </a:solidFill>
              </a:rPr>
              <a:t> montée </a:t>
            </a:r>
            <a:r>
              <a:rPr lang="fr-FR" b="1" dirty="0"/>
              <a:t>dans la voiture.	/ Vous (Agnès et Anaïs) </a:t>
            </a:r>
            <a:r>
              <a:rPr lang="fr-FR" b="1" u="sng" dirty="0">
                <a:solidFill>
                  <a:srgbClr val="FF0000"/>
                </a:solidFill>
              </a:rPr>
              <a:t>êtes</a:t>
            </a:r>
            <a:r>
              <a:rPr lang="fr-FR" b="1" dirty="0">
                <a:solidFill>
                  <a:srgbClr val="FF0000"/>
                </a:solidFill>
              </a:rPr>
              <a:t> montées </a:t>
            </a:r>
            <a:r>
              <a:rPr lang="fr-FR" b="1" dirty="0"/>
              <a:t>dans la voiture.</a:t>
            </a:r>
            <a:endParaRPr lang="fr-FR" dirty="0"/>
          </a:p>
          <a:p>
            <a:r>
              <a:rPr lang="fr-FR" b="1" dirty="0">
                <a:sym typeface="Wingdings" panose="05000000000000000000" pitchFamily="2" charset="2"/>
              </a:rPr>
              <a:t></a:t>
            </a:r>
            <a:r>
              <a:rPr lang="fr-FR" b="1" dirty="0"/>
              <a:t>-----------------------------------------------------------------------------------</a:t>
            </a:r>
            <a:endParaRPr lang="fr-FR" dirty="0"/>
          </a:p>
        </p:txBody>
      </p:sp>
      <p:sp>
        <p:nvSpPr>
          <p:cNvPr id="3" name="Nuage 2"/>
          <p:cNvSpPr/>
          <p:nvPr/>
        </p:nvSpPr>
        <p:spPr>
          <a:xfrm>
            <a:off x="6588224" y="5877272"/>
            <a:ext cx="2448272" cy="818328"/>
          </a:xfrm>
          <a:prstGeom prst="cloud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Jokerman" panose="04090605060D06020702" pitchFamily="82" charset="0"/>
              </a:rPr>
              <a:t>Au supermarché 2</a:t>
            </a:r>
          </a:p>
        </p:txBody>
      </p:sp>
    </p:spTree>
    <p:extLst>
      <p:ext uri="{BB962C8B-B14F-4D97-AF65-F5344CB8AC3E}">
        <p14:creationId xmlns:p14="http://schemas.microsoft.com/office/powerpoint/2010/main" val="1541382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3763075" y="1549667"/>
            <a:ext cx="2376264" cy="90282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LES PHRASES</a:t>
            </a:r>
          </a:p>
        </p:txBody>
      </p:sp>
      <p:sp>
        <p:nvSpPr>
          <p:cNvPr id="42" name="Nuage 41"/>
          <p:cNvSpPr/>
          <p:nvPr/>
        </p:nvSpPr>
        <p:spPr>
          <a:xfrm>
            <a:off x="3557449" y="2585052"/>
            <a:ext cx="2295544" cy="818328"/>
          </a:xfrm>
          <a:prstGeom prst="cloud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Jokerman" panose="04090605060D06020702" pitchFamily="82" charset="0"/>
              </a:rPr>
              <a:t>Au supermarché 2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189937" y="393021"/>
            <a:ext cx="2450326" cy="4086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Kristen ITC" pitchFamily="66" charset="0"/>
              </a:rPr>
              <a:t>EXCLAMATIVES !</a:t>
            </a:r>
          </a:p>
        </p:txBody>
      </p:sp>
      <p:cxnSp>
        <p:nvCxnSpPr>
          <p:cNvPr id="40" name="Connecteur en arc 39"/>
          <p:cNvCxnSpPr/>
          <p:nvPr/>
        </p:nvCxnSpPr>
        <p:spPr>
          <a:xfrm rot="16200000" flipV="1">
            <a:off x="2191375" y="899082"/>
            <a:ext cx="1569668" cy="141692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0" y="953534"/>
            <a:ext cx="2530134" cy="461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Ouf! Quelle matinée!</a:t>
            </a:r>
          </a:p>
        </p:txBody>
      </p:sp>
      <p:pic>
        <p:nvPicPr>
          <p:cNvPr id="12" name="Image 11" descr="Submitted by Dorrie Scott on Fri, 01/22/2010 - 1:08pm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479" y="145719"/>
            <a:ext cx="792087" cy="903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807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1216" y="1576929"/>
            <a:ext cx="8991802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Après une course dans les rayons, tu as trouvé l’ouvrage.</a:t>
            </a:r>
            <a:endParaRPr lang="fr-FR" sz="3200" spc="130" dirty="0">
              <a:latin typeface="Arial" panose="020B0604020202020204" pitchFamily="34" charset="0"/>
              <a:ea typeface="Andika" pitchFamily="2" charset="0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93216" y="908"/>
            <a:ext cx="8030762" cy="4086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Kristen ITC" pitchFamily="66" charset="0"/>
              </a:rPr>
              <a:t>Sujet (de qui on parle) – Prédicat (ce qu’on dit du sujet) + verbe – CP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331" y="726203"/>
            <a:ext cx="8820472" cy="586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Elles ont rangé le chariot.</a:t>
            </a:r>
            <a:endParaRPr lang="fr-FR" sz="3200" spc="130" dirty="0">
              <a:latin typeface="Andika" pitchFamily="2" charset="0"/>
              <a:ea typeface="Andika" pitchFamily="2" charset="0"/>
              <a:cs typeface="Andika" pitchFamily="2" charset="0"/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34759" y="1237265"/>
            <a:ext cx="714101" cy="14241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885011" y="826010"/>
            <a:ext cx="1541876" cy="5165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5867117" y="1713438"/>
            <a:ext cx="1475851" cy="4586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1" name="Connecteur droit avec flèche 40"/>
          <p:cNvCxnSpPr/>
          <p:nvPr/>
        </p:nvCxnSpPr>
        <p:spPr>
          <a:xfrm flipV="1">
            <a:off x="5479728" y="2174783"/>
            <a:ext cx="362402" cy="14768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59"/>
          <p:cNvSpPr txBox="1"/>
          <p:nvPr/>
        </p:nvSpPr>
        <p:spPr>
          <a:xfrm>
            <a:off x="64288" y="2381584"/>
            <a:ext cx="90056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Dans ta mémoire, tu as retrouvé le titre du livre</a:t>
            </a:r>
            <a:r>
              <a:rPr lang="fr-FR" sz="3200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239617" y="2556154"/>
            <a:ext cx="1805060" cy="6727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2" name="Connecteur droit avec flèche 61"/>
          <p:cNvCxnSpPr/>
          <p:nvPr/>
        </p:nvCxnSpPr>
        <p:spPr>
          <a:xfrm>
            <a:off x="2802396" y="3044711"/>
            <a:ext cx="437221" cy="8465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oupe 65"/>
          <p:cNvGrpSpPr/>
          <p:nvPr/>
        </p:nvGrpSpPr>
        <p:grpSpPr>
          <a:xfrm>
            <a:off x="5912290" y="2111424"/>
            <a:ext cx="2946495" cy="345793"/>
            <a:chOff x="10297478" y="1032595"/>
            <a:chExt cx="2350450" cy="187187"/>
          </a:xfrm>
        </p:grpSpPr>
        <p:pic>
          <p:nvPicPr>
            <p:cNvPr id="69" name="Image 6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47"/>
            <a:stretch/>
          </p:blipFill>
          <p:spPr>
            <a:xfrm>
              <a:off x="11216933" y="1033038"/>
              <a:ext cx="177938" cy="186744"/>
            </a:xfrm>
            <a:prstGeom prst="rect">
              <a:avLst/>
            </a:prstGeom>
          </p:spPr>
        </p:pic>
        <p:cxnSp>
          <p:nvCxnSpPr>
            <p:cNvPr id="70" name="Connecteur droit 69"/>
            <p:cNvCxnSpPr/>
            <p:nvPr/>
          </p:nvCxnSpPr>
          <p:spPr>
            <a:xfrm>
              <a:off x="10297478" y="1032595"/>
              <a:ext cx="235045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03" name="Groupe 102"/>
          <p:cNvGrpSpPr/>
          <p:nvPr/>
        </p:nvGrpSpPr>
        <p:grpSpPr>
          <a:xfrm>
            <a:off x="3339852" y="2993775"/>
            <a:ext cx="3932639" cy="351361"/>
            <a:chOff x="11124808" y="910829"/>
            <a:chExt cx="1708827" cy="186744"/>
          </a:xfrm>
        </p:grpSpPr>
        <p:pic>
          <p:nvPicPr>
            <p:cNvPr id="117" name="Image 11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47"/>
            <a:stretch/>
          </p:blipFill>
          <p:spPr>
            <a:xfrm>
              <a:off x="11927799" y="910829"/>
              <a:ext cx="177938" cy="186744"/>
            </a:xfrm>
            <a:prstGeom prst="rect">
              <a:avLst/>
            </a:prstGeom>
          </p:spPr>
        </p:pic>
        <p:cxnSp>
          <p:nvCxnSpPr>
            <p:cNvPr id="120" name="Connecteur droit 119"/>
            <p:cNvCxnSpPr/>
            <p:nvPr/>
          </p:nvCxnSpPr>
          <p:spPr>
            <a:xfrm>
              <a:off x="11124808" y="943844"/>
              <a:ext cx="1708827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37" name="ZoneTexte 136"/>
          <p:cNvSpPr txBox="1"/>
          <p:nvPr/>
        </p:nvSpPr>
        <p:spPr>
          <a:xfrm>
            <a:off x="913019" y="1208620"/>
            <a:ext cx="1304627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ranger</a:t>
            </a:r>
          </a:p>
        </p:txBody>
      </p:sp>
      <p:sp>
        <p:nvSpPr>
          <p:cNvPr id="138" name="ZoneTexte 137"/>
          <p:cNvSpPr txBox="1"/>
          <p:nvPr/>
        </p:nvSpPr>
        <p:spPr>
          <a:xfrm>
            <a:off x="6378378" y="1274412"/>
            <a:ext cx="1576014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trouver</a:t>
            </a:r>
          </a:p>
        </p:txBody>
      </p:sp>
      <p:sp>
        <p:nvSpPr>
          <p:cNvPr id="139" name="ZoneTexte 138"/>
          <p:cNvSpPr txBox="1"/>
          <p:nvPr/>
        </p:nvSpPr>
        <p:spPr>
          <a:xfrm>
            <a:off x="7512312" y="2323839"/>
            <a:ext cx="1600551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retrouver</a:t>
            </a:r>
          </a:p>
        </p:txBody>
      </p:sp>
      <p:grpSp>
        <p:nvGrpSpPr>
          <p:cNvPr id="80" name="Groupe 79"/>
          <p:cNvGrpSpPr/>
          <p:nvPr/>
        </p:nvGrpSpPr>
        <p:grpSpPr>
          <a:xfrm>
            <a:off x="998362" y="1268945"/>
            <a:ext cx="2805800" cy="285607"/>
            <a:chOff x="10297478" y="1030156"/>
            <a:chExt cx="2350450" cy="189626"/>
          </a:xfrm>
        </p:grpSpPr>
        <p:pic>
          <p:nvPicPr>
            <p:cNvPr id="81" name="Image 8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47"/>
            <a:stretch/>
          </p:blipFill>
          <p:spPr>
            <a:xfrm>
              <a:off x="11216933" y="1033038"/>
              <a:ext cx="177938" cy="186744"/>
            </a:xfrm>
            <a:prstGeom prst="rect">
              <a:avLst/>
            </a:prstGeom>
          </p:spPr>
        </p:pic>
        <p:cxnSp>
          <p:nvCxnSpPr>
            <p:cNvPr id="82" name="Connecteur droit 81"/>
            <p:cNvCxnSpPr/>
            <p:nvPr/>
          </p:nvCxnSpPr>
          <p:spPr>
            <a:xfrm>
              <a:off x="10297478" y="1030156"/>
              <a:ext cx="235045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3" name="ZoneTexte 62"/>
          <p:cNvSpPr txBox="1"/>
          <p:nvPr/>
        </p:nvSpPr>
        <p:spPr>
          <a:xfrm>
            <a:off x="442523" y="2119938"/>
            <a:ext cx="966535" cy="461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spc="130" dirty="0">
                <a:solidFill>
                  <a:srgbClr val="92D050"/>
                </a:solidFill>
                <a:latin typeface="Comic Sans MS" panose="030F0702030302020204" pitchFamily="66" charset="0"/>
                <a:ea typeface="Andika" pitchFamily="2" charset="0"/>
                <a:cs typeface="Arial" panose="020B0604020202020204" pitchFamily="34" charset="0"/>
              </a:rPr>
              <a:t>quand</a:t>
            </a:r>
          </a:p>
        </p:txBody>
      </p:sp>
      <p:sp>
        <p:nvSpPr>
          <p:cNvPr id="9" name="Rectangle 8"/>
          <p:cNvSpPr/>
          <p:nvPr/>
        </p:nvSpPr>
        <p:spPr>
          <a:xfrm>
            <a:off x="3655881" y="363203"/>
            <a:ext cx="150622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elle</a:t>
            </a:r>
          </a:p>
        </p:txBody>
      </p:sp>
      <p:sp>
        <p:nvSpPr>
          <p:cNvPr id="77" name="Rectangle 76"/>
          <p:cNvSpPr/>
          <p:nvPr/>
        </p:nvSpPr>
        <p:spPr>
          <a:xfrm>
            <a:off x="5366673" y="664350"/>
            <a:ext cx="160492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Agnès</a:t>
            </a:r>
            <a:endParaRPr lang="fr-FR" sz="4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379696" y="2566107"/>
            <a:ext cx="173316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Agnès </a:t>
            </a:r>
          </a:p>
        </p:txBody>
      </p:sp>
      <p:grpSp>
        <p:nvGrpSpPr>
          <p:cNvPr id="76" name="Groupe 75"/>
          <p:cNvGrpSpPr/>
          <p:nvPr/>
        </p:nvGrpSpPr>
        <p:grpSpPr>
          <a:xfrm>
            <a:off x="151923" y="2159333"/>
            <a:ext cx="5196945" cy="380001"/>
            <a:chOff x="4982462" y="2536877"/>
            <a:chExt cx="3732463" cy="380001"/>
          </a:xfrm>
        </p:grpSpPr>
        <p:pic>
          <p:nvPicPr>
            <p:cNvPr id="86" name="Image 8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3286" y="2588579"/>
              <a:ext cx="792087" cy="328299"/>
            </a:xfrm>
            <a:prstGeom prst="rect">
              <a:avLst/>
            </a:prstGeom>
          </p:spPr>
        </p:pic>
        <p:cxnSp>
          <p:nvCxnSpPr>
            <p:cNvPr id="88" name="Connecteur droit 87"/>
            <p:cNvCxnSpPr/>
            <p:nvPr/>
          </p:nvCxnSpPr>
          <p:spPr>
            <a:xfrm>
              <a:off x="4982462" y="2536877"/>
              <a:ext cx="3732463" cy="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92" name="Nuage 91"/>
          <p:cNvSpPr/>
          <p:nvPr/>
        </p:nvSpPr>
        <p:spPr>
          <a:xfrm>
            <a:off x="6588224" y="5747812"/>
            <a:ext cx="2315666" cy="818328"/>
          </a:xfrm>
          <a:prstGeom prst="cloud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Jokerman" panose="04090605060D06020702" pitchFamily="82" charset="0"/>
              </a:rPr>
              <a:t>Au supermarché 2</a:t>
            </a:r>
          </a:p>
        </p:txBody>
      </p:sp>
      <p:grpSp>
        <p:nvGrpSpPr>
          <p:cNvPr id="64" name="Groupe 63"/>
          <p:cNvGrpSpPr/>
          <p:nvPr/>
        </p:nvGrpSpPr>
        <p:grpSpPr>
          <a:xfrm>
            <a:off x="203132" y="3105636"/>
            <a:ext cx="2461825" cy="380001"/>
            <a:chOff x="4982462" y="2536877"/>
            <a:chExt cx="3732463" cy="380001"/>
          </a:xfrm>
        </p:grpSpPr>
        <p:pic>
          <p:nvPicPr>
            <p:cNvPr id="90" name="Image 8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3286" y="2588579"/>
              <a:ext cx="792087" cy="328299"/>
            </a:xfrm>
            <a:prstGeom prst="rect">
              <a:avLst/>
            </a:prstGeom>
          </p:spPr>
        </p:pic>
        <p:cxnSp>
          <p:nvCxnSpPr>
            <p:cNvPr id="93" name="Connecteur droit 92"/>
            <p:cNvCxnSpPr/>
            <p:nvPr/>
          </p:nvCxnSpPr>
          <p:spPr>
            <a:xfrm>
              <a:off x="4982462" y="2536877"/>
              <a:ext cx="3732463" cy="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94" name="ZoneTexte 93"/>
          <p:cNvSpPr txBox="1"/>
          <p:nvPr/>
        </p:nvSpPr>
        <p:spPr>
          <a:xfrm>
            <a:off x="1462390" y="3034951"/>
            <a:ext cx="1402977" cy="461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spc="130" dirty="0">
                <a:solidFill>
                  <a:srgbClr val="92D050"/>
                </a:solidFill>
                <a:latin typeface="Comic Sans MS" panose="030F0702030302020204" pitchFamily="66" charset="0"/>
                <a:ea typeface="Andika" pitchFamily="2" charset="0"/>
                <a:cs typeface="Arial" panose="020B0604020202020204" pitchFamily="34" charset="0"/>
              </a:rPr>
              <a:t>Où?</a:t>
            </a:r>
          </a:p>
        </p:txBody>
      </p:sp>
      <p:pic>
        <p:nvPicPr>
          <p:cNvPr id="95" name="Image 102" descr="pronom_perso-couleu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327" y="2302943"/>
            <a:ext cx="370765" cy="457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Image 102" descr="pronom_perso-couleu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35" y="3116246"/>
            <a:ext cx="370765" cy="457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 : coins arrondis 6"/>
          <p:cNvSpPr/>
          <p:nvPr/>
        </p:nvSpPr>
        <p:spPr>
          <a:xfrm>
            <a:off x="5923626" y="4105641"/>
            <a:ext cx="3236875" cy="120148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</a:t>
            </a:r>
            <a:r>
              <a:rPr lang="fr-FR" dirty="0">
                <a:latin typeface="Comic Sans MS" panose="030F0702030302020204" pitchFamily="66" charset="0"/>
              </a:rPr>
              <a:t>Dans le groupe verbal, le verbe est toujours placé avant son complément!</a:t>
            </a:r>
          </a:p>
        </p:txBody>
      </p:sp>
      <p:sp>
        <p:nvSpPr>
          <p:cNvPr id="68" name="Rectangle : coins arrondis 67"/>
          <p:cNvSpPr/>
          <p:nvPr/>
        </p:nvSpPr>
        <p:spPr>
          <a:xfrm>
            <a:off x="23405" y="5339403"/>
            <a:ext cx="2194241" cy="40602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Comic Sans MS" panose="030F0702030302020204" pitchFamily="66" charset="0"/>
              </a:rPr>
              <a:t>Elles </a:t>
            </a:r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l’</a:t>
            </a:r>
            <a:r>
              <a:rPr lang="fr-FR" dirty="0">
                <a:latin typeface="Comic Sans MS" panose="030F0702030302020204" pitchFamily="66" charset="0"/>
              </a:rPr>
              <a:t>ont rangé.</a:t>
            </a:r>
          </a:p>
        </p:txBody>
      </p:sp>
      <p:grpSp>
        <p:nvGrpSpPr>
          <p:cNvPr id="74" name="Groupe 73"/>
          <p:cNvGrpSpPr/>
          <p:nvPr/>
        </p:nvGrpSpPr>
        <p:grpSpPr>
          <a:xfrm>
            <a:off x="793216" y="5594001"/>
            <a:ext cx="1173786" cy="351361"/>
            <a:chOff x="11124808" y="910829"/>
            <a:chExt cx="1708827" cy="186744"/>
          </a:xfrm>
        </p:grpSpPr>
        <p:pic>
          <p:nvPicPr>
            <p:cNvPr id="75" name="Image 7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47"/>
            <a:stretch/>
          </p:blipFill>
          <p:spPr>
            <a:xfrm>
              <a:off x="11927799" y="910829"/>
              <a:ext cx="177938" cy="186744"/>
            </a:xfrm>
            <a:prstGeom prst="rect">
              <a:avLst/>
            </a:prstGeom>
          </p:spPr>
        </p:pic>
        <p:cxnSp>
          <p:nvCxnSpPr>
            <p:cNvPr id="79" name="Connecteur droit 78"/>
            <p:cNvCxnSpPr/>
            <p:nvPr/>
          </p:nvCxnSpPr>
          <p:spPr>
            <a:xfrm>
              <a:off x="11124808" y="943844"/>
              <a:ext cx="1708827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91" name="Rectangle : coins arrondis 90"/>
          <p:cNvSpPr/>
          <p:nvPr/>
        </p:nvSpPr>
        <p:spPr>
          <a:xfrm>
            <a:off x="0" y="4584576"/>
            <a:ext cx="5905960" cy="64827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Comic Sans MS" panose="030F0702030302020204" pitchFamily="66" charset="0"/>
              </a:rPr>
              <a:t>« dans la voiture » indique un lieu, mais ni déplaçable, ni </a:t>
            </a:r>
            <a:r>
              <a:rPr lang="fr-FR" dirty="0" err="1">
                <a:latin typeface="Comic Sans MS" panose="030F0702030302020204" pitchFamily="66" charset="0"/>
              </a:rPr>
              <a:t>supprimmable</a:t>
            </a:r>
            <a:r>
              <a:rPr lang="fr-FR" dirty="0">
                <a:latin typeface="Comic Sans MS" panose="030F0702030302020204" pitchFamily="66" charset="0"/>
              </a:rPr>
              <a:t>, donc pas un complément de phrase</a:t>
            </a:r>
          </a:p>
        </p:txBody>
      </p:sp>
      <p:sp>
        <p:nvSpPr>
          <p:cNvPr id="72" name="ZoneTexte 71"/>
          <p:cNvSpPr txBox="1"/>
          <p:nvPr/>
        </p:nvSpPr>
        <p:spPr>
          <a:xfrm>
            <a:off x="0" y="3307986"/>
            <a:ext cx="9005658" cy="739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Vous êtes montés dans la voiture</a:t>
            </a:r>
            <a:r>
              <a:rPr lang="fr-FR" sz="3200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73" name="Connecteur droit avec flèche 72"/>
          <p:cNvCxnSpPr/>
          <p:nvPr/>
        </p:nvCxnSpPr>
        <p:spPr>
          <a:xfrm>
            <a:off x="115812" y="3946061"/>
            <a:ext cx="755730" cy="12207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885010" y="3517782"/>
            <a:ext cx="1937843" cy="6727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4" name="Groupe 83"/>
          <p:cNvGrpSpPr/>
          <p:nvPr/>
        </p:nvGrpSpPr>
        <p:grpSpPr>
          <a:xfrm>
            <a:off x="969823" y="3906175"/>
            <a:ext cx="4192286" cy="351361"/>
            <a:chOff x="11124808" y="910829"/>
            <a:chExt cx="1708827" cy="186744"/>
          </a:xfrm>
        </p:grpSpPr>
        <p:pic>
          <p:nvPicPr>
            <p:cNvPr id="85" name="Image 8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47"/>
            <a:stretch/>
          </p:blipFill>
          <p:spPr>
            <a:xfrm>
              <a:off x="11927799" y="910829"/>
              <a:ext cx="177938" cy="186744"/>
            </a:xfrm>
            <a:prstGeom prst="rect">
              <a:avLst/>
            </a:prstGeom>
          </p:spPr>
        </p:pic>
        <p:cxnSp>
          <p:nvCxnSpPr>
            <p:cNvPr id="87" name="Connecteur droit 86"/>
            <p:cNvCxnSpPr/>
            <p:nvPr/>
          </p:nvCxnSpPr>
          <p:spPr>
            <a:xfrm>
              <a:off x="11124808" y="943844"/>
              <a:ext cx="1708827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96" name="ZoneTexte 95"/>
          <p:cNvSpPr txBox="1"/>
          <p:nvPr/>
        </p:nvSpPr>
        <p:spPr>
          <a:xfrm>
            <a:off x="5556967" y="3616422"/>
            <a:ext cx="1600551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monter</a:t>
            </a:r>
          </a:p>
        </p:txBody>
      </p:sp>
      <p:pic>
        <p:nvPicPr>
          <p:cNvPr id="97" name="Image 102" descr="pronom_perso-couleu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67" y="3994239"/>
            <a:ext cx="370765" cy="457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Rectangle : coins arrondis 97"/>
          <p:cNvSpPr/>
          <p:nvPr/>
        </p:nvSpPr>
        <p:spPr>
          <a:xfrm>
            <a:off x="2448704" y="5339403"/>
            <a:ext cx="1884299" cy="40602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Comic Sans MS" panose="030F0702030302020204" pitchFamily="66" charset="0"/>
              </a:rPr>
              <a:t>Tu </a:t>
            </a:r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l’</a:t>
            </a:r>
            <a:r>
              <a:rPr lang="fr-FR" dirty="0">
                <a:latin typeface="Comic Sans MS" panose="030F0702030302020204" pitchFamily="66" charset="0"/>
              </a:rPr>
              <a:t>as trouvé.</a:t>
            </a:r>
          </a:p>
        </p:txBody>
      </p:sp>
      <p:sp>
        <p:nvSpPr>
          <p:cNvPr id="99" name="Rectangle : coins arrondis 98"/>
          <p:cNvSpPr/>
          <p:nvPr/>
        </p:nvSpPr>
        <p:spPr>
          <a:xfrm>
            <a:off x="15492" y="5932201"/>
            <a:ext cx="2080450" cy="40602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Comic Sans MS" panose="030F0702030302020204" pitchFamily="66" charset="0"/>
              </a:rPr>
              <a:t>Tu </a:t>
            </a:r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l’</a:t>
            </a:r>
            <a:r>
              <a:rPr lang="fr-FR" dirty="0">
                <a:latin typeface="Comic Sans MS" panose="030F0702030302020204" pitchFamily="66" charset="0"/>
              </a:rPr>
              <a:t>as retrouvé.</a:t>
            </a:r>
          </a:p>
        </p:txBody>
      </p:sp>
      <p:sp>
        <p:nvSpPr>
          <p:cNvPr id="100" name="Rectangle : coins arrondis 99"/>
          <p:cNvSpPr/>
          <p:nvPr/>
        </p:nvSpPr>
        <p:spPr>
          <a:xfrm>
            <a:off x="2471683" y="6042824"/>
            <a:ext cx="2664957" cy="40602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Comic Sans MS" panose="030F0702030302020204" pitchFamily="66" charset="0"/>
              </a:rPr>
              <a:t>Vous </a:t>
            </a:r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y</a:t>
            </a:r>
            <a:r>
              <a:rPr lang="fr-FR" dirty="0">
                <a:latin typeface="Comic Sans MS" panose="030F0702030302020204" pitchFamily="66" charset="0"/>
              </a:rPr>
              <a:t> êtes montés.</a:t>
            </a:r>
          </a:p>
        </p:txBody>
      </p:sp>
      <p:grpSp>
        <p:nvGrpSpPr>
          <p:cNvPr id="101" name="Groupe 100"/>
          <p:cNvGrpSpPr/>
          <p:nvPr/>
        </p:nvGrpSpPr>
        <p:grpSpPr>
          <a:xfrm>
            <a:off x="2956459" y="5626843"/>
            <a:ext cx="1173786" cy="351361"/>
            <a:chOff x="11124808" y="910829"/>
            <a:chExt cx="1708827" cy="186744"/>
          </a:xfrm>
        </p:grpSpPr>
        <p:pic>
          <p:nvPicPr>
            <p:cNvPr id="102" name="Image 10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47"/>
            <a:stretch/>
          </p:blipFill>
          <p:spPr>
            <a:xfrm>
              <a:off x="11927799" y="910829"/>
              <a:ext cx="177938" cy="186744"/>
            </a:xfrm>
            <a:prstGeom prst="rect">
              <a:avLst/>
            </a:prstGeom>
          </p:spPr>
        </p:pic>
        <p:cxnSp>
          <p:nvCxnSpPr>
            <p:cNvPr id="104" name="Connecteur droit 103"/>
            <p:cNvCxnSpPr/>
            <p:nvPr/>
          </p:nvCxnSpPr>
          <p:spPr>
            <a:xfrm>
              <a:off x="11124808" y="943844"/>
              <a:ext cx="1708827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05" name="Groupe 104"/>
          <p:cNvGrpSpPr/>
          <p:nvPr/>
        </p:nvGrpSpPr>
        <p:grpSpPr>
          <a:xfrm>
            <a:off x="522604" y="6281321"/>
            <a:ext cx="1331327" cy="351361"/>
            <a:chOff x="11124808" y="910829"/>
            <a:chExt cx="1708827" cy="186744"/>
          </a:xfrm>
        </p:grpSpPr>
        <p:pic>
          <p:nvPicPr>
            <p:cNvPr id="106" name="Image 10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47"/>
            <a:stretch/>
          </p:blipFill>
          <p:spPr>
            <a:xfrm>
              <a:off x="11927799" y="910829"/>
              <a:ext cx="177938" cy="186744"/>
            </a:xfrm>
            <a:prstGeom prst="rect">
              <a:avLst/>
            </a:prstGeom>
          </p:spPr>
        </p:pic>
        <p:cxnSp>
          <p:nvCxnSpPr>
            <p:cNvPr id="107" name="Connecteur droit 106"/>
            <p:cNvCxnSpPr/>
            <p:nvPr/>
          </p:nvCxnSpPr>
          <p:spPr>
            <a:xfrm>
              <a:off x="11124808" y="943844"/>
              <a:ext cx="1708827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08" name="Groupe 107"/>
          <p:cNvGrpSpPr/>
          <p:nvPr/>
        </p:nvGrpSpPr>
        <p:grpSpPr>
          <a:xfrm>
            <a:off x="3334346" y="6394884"/>
            <a:ext cx="1448172" cy="351361"/>
            <a:chOff x="11124808" y="910829"/>
            <a:chExt cx="1708827" cy="186744"/>
          </a:xfrm>
        </p:grpSpPr>
        <p:pic>
          <p:nvPicPr>
            <p:cNvPr id="109" name="Image 10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47"/>
            <a:stretch/>
          </p:blipFill>
          <p:spPr>
            <a:xfrm>
              <a:off x="11927799" y="910829"/>
              <a:ext cx="177938" cy="186744"/>
            </a:xfrm>
            <a:prstGeom prst="rect">
              <a:avLst/>
            </a:prstGeom>
          </p:spPr>
        </p:pic>
        <p:cxnSp>
          <p:nvCxnSpPr>
            <p:cNvPr id="110" name="Connecteur droit 109"/>
            <p:cNvCxnSpPr/>
            <p:nvPr/>
          </p:nvCxnSpPr>
          <p:spPr>
            <a:xfrm>
              <a:off x="11124808" y="943844"/>
              <a:ext cx="1708827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11" name="Image 102" descr="pronom_perso-couleu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595" y="1330053"/>
            <a:ext cx="370765" cy="457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060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25" grpId="0" animBg="1"/>
      <p:bldP spid="26" grpId="0" animBg="1"/>
      <p:bldP spid="60" grpId="0"/>
      <p:bldP spid="61" grpId="0" animBg="1"/>
      <p:bldP spid="137" grpId="0"/>
      <p:bldP spid="138" grpId="0"/>
      <p:bldP spid="139" grpId="0"/>
      <p:bldP spid="63" grpId="0"/>
      <p:bldP spid="9" grpId="0"/>
      <p:bldP spid="77" grpId="0"/>
      <p:bldP spid="78" grpId="0"/>
      <p:bldP spid="94" grpId="0"/>
      <p:bldP spid="7" grpId="0" animBg="1"/>
      <p:bldP spid="68" grpId="0" animBg="1"/>
      <p:bldP spid="91" grpId="0" animBg="1"/>
      <p:bldP spid="72" grpId="0"/>
      <p:bldP spid="83" grpId="0" animBg="1"/>
      <p:bldP spid="96" grpId="0"/>
      <p:bldP spid="98" grpId="0" animBg="1"/>
      <p:bldP spid="99" grpId="0" animBg="1"/>
      <p:bldP spid="10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5536" y="692696"/>
            <a:ext cx="79928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COLLECTES</a:t>
            </a:r>
          </a:p>
          <a:p>
            <a:endParaRPr lang="fr-FR" dirty="0"/>
          </a:p>
          <a:p>
            <a:r>
              <a:rPr lang="fr-FR" dirty="0">
                <a:solidFill>
                  <a:srgbClr val="FF0000"/>
                </a:solidFill>
              </a:rPr>
              <a:t>GROUPES VERBAUX  1</a:t>
            </a:r>
          </a:p>
          <a:p>
            <a:r>
              <a:rPr lang="fr-FR" b="1" dirty="0"/>
              <a:t> </a:t>
            </a:r>
            <a:r>
              <a:rPr lang="fr-FR" b="1" dirty="0"/>
              <a:t>Elles ont rangé </a:t>
            </a:r>
            <a:r>
              <a:rPr lang="fr-FR" b="1" dirty="0">
                <a:solidFill>
                  <a:srgbClr val="FF0000"/>
                </a:solidFill>
              </a:rPr>
              <a:t>le chariot</a:t>
            </a:r>
            <a:r>
              <a:rPr lang="fr-FR" b="1" dirty="0"/>
              <a:t>.		</a:t>
            </a:r>
          </a:p>
          <a:p>
            <a:endParaRPr lang="fr-FR" b="1" dirty="0"/>
          </a:p>
          <a:p>
            <a:r>
              <a:rPr lang="fr-FR" b="1" dirty="0"/>
              <a:t>Elles sont montées </a:t>
            </a:r>
            <a:r>
              <a:rPr lang="fr-FR" b="1" dirty="0">
                <a:solidFill>
                  <a:srgbClr val="FF0000"/>
                </a:solidFill>
              </a:rPr>
              <a:t>dans la voiture</a:t>
            </a:r>
            <a:r>
              <a:rPr lang="fr-FR" b="1" dirty="0"/>
              <a:t>.</a:t>
            </a:r>
            <a:endParaRPr lang="fr-FR" dirty="0"/>
          </a:p>
          <a:p>
            <a:endParaRPr lang="fr-FR" dirty="0"/>
          </a:p>
          <a:p>
            <a:r>
              <a:rPr lang="fr-FR" b="1" dirty="0">
                <a:sym typeface="Wingdings" panose="05000000000000000000" pitchFamily="2" charset="2"/>
              </a:rPr>
              <a:t></a:t>
            </a:r>
            <a:r>
              <a:rPr lang="fr-FR" b="1" dirty="0"/>
              <a:t>-----------------------------------------------------------------------------------</a:t>
            </a:r>
            <a:endParaRPr lang="fr-FR" dirty="0"/>
          </a:p>
          <a:p>
            <a:endParaRPr lang="fr-FR" dirty="0"/>
          </a:p>
        </p:txBody>
      </p:sp>
      <p:grpSp>
        <p:nvGrpSpPr>
          <p:cNvPr id="14" name="Groupe 13"/>
          <p:cNvGrpSpPr/>
          <p:nvPr/>
        </p:nvGrpSpPr>
        <p:grpSpPr>
          <a:xfrm>
            <a:off x="971600" y="1809676"/>
            <a:ext cx="1872208" cy="351361"/>
            <a:chOff x="11124808" y="910829"/>
            <a:chExt cx="1708827" cy="186744"/>
          </a:xfrm>
        </p:grpSpPr>
        <p:pic>
          <p:nvPicPr>
            <p:cNvPr id="15" name="Image 1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47"/>
            <a:stretch/>
          </p:blipFill>
          <p:spPr>
            <a:xfrm>
              <a:off x="11927799" y="910829"/>
              <a:ext cx="177938" cy="186744"/>
            </a:xfrm>
            <a:prstGeom prst="rect">
              <a:avLst/>
            </a:prstGeom>
          </p:spPr>
        </p:pic>
        <p:cxnSp>
          <p:nvCxnSpPr>
            <p:cNvPr id="16" name="Connecteur droit 15"/>
            <p:cNvCxnSpPr/>
            <p:nvPr/>
          </p:nvCxnSpPr>
          <p:spPr>
            <a:xfrm>
              <a:off x="11124808" y="943844"/>
              <a:ext cx="1708827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7" name="Groupe 16"/>
          <p:cNvGrpSpPr/>
          <p:nvPr/>
        </p:nvGrpSpPr>
        <p:grpSpPr>
          <a:xfrm>
            <a:off x="971600" y="2335639"/>
            <a:ext cx="2808312" cy="351361"/>
            <a:chOff x="11124808" y="910829"/>
            <a:chExt cx="1708827" cy="186744"/>
          </a:xfrm>
        </p:grpSpPr>
        <p:pic>
          <p:nvPicPr>
            <p:cNvPr id="18" name="Image 1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47"/>
            <a:stretch/>
          </p:blipFill>
          <p:spPr>
            <a:xfrm>
              <a:off x="11927799" y="910829"/>
              <a:ext cx="177938" cy="186744"/>
            </a:xfrm>
            <a:prstGeom prst="rect">
              <a:avLst/>
            </a:prstGeom>
          </p:spPr>
        </p:pic>
        <p:cxnSp>
          <p:nvCxnSpPr>
            <p:cNvPr id="19" name="Connecteur droit 18"/>
            <p:cNvCxnSpPr/>
            <p:nvPr/>
          </p:nvCxnSpPr>
          <p:spPr>
            <a:xfrm>
              <a:off x="11124808" y="943844"/>
              <a:ext cx="1708827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2" name="Nuage 21"/>
          <p:cNvSpPr/>
          <p:nvPr/>
        </p:nvSpPr>
        <p:spPr>
          <a:xfrm>
            <a:off x="6156176" y="5733256"/>
            <a:ext cx="2664296" cy="818328"/>
          </a:xfrm>
          <a:prstGeom prst="cloud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Jokerman" panose="04090605060D06020702" pitchFamily="82" charset="0"/>
              </a:rPr>
              <a:t>Au supermarché 2</a:t>
            </a:r>
          </a:p>
        </p:txBody>
      </p:sp>
    </p:spTree>
    <p:extLst>
      <p:ext uri="{BB962C8B-B14F-4D97-AF65-F5344CB8AC3E}">
        <p14:creationId xmlns:p14="http://schemas.microsoft.com/office/powerpoint/2010/main" val="1914485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6554295" y="3483305"/>
            <a:ext cx="2376264" cy="90282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LES GROUPES NOMINAUX</a:t>
            </a:r>
          </a:p>
        </p:txBody>
      </p:sp>
      <p:sp>
        <p:nvSpPr>
          <p:cNvPr id="42" name="Nuage 41"/>
          <p:cNvSpPr/>
          <p:nvPr/>
        </p:nvSpPr>
        <p:spPr>
          <a:xfrm>
            <a:off x="6035063" y="4292502"/>
            <a:ext cx="2535456" cy="818328"/>
          </a:xfrm>
          <a:prstGeom prst="cloud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Jokerman" panose="04090605060D06020702" pitchFamily="82" charset="0"/>
              </a:rPr>
              <a:t>Au supermarché 2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6312996" y="2724774"/>
            <a:ext cx="2980650" cy="4086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Kristen ITC" pitchFamily="66" charset="0"/>
              </a:rPr>
              <a:t>Des NOMS PROPRES</a:t>
            </a:r>
          </a:p>
        </p:txBody>
      </p:sp>
      <p:cxnSp>
        <p:nvCxnSpPr>
          <p:cNvPr id="41" name="Connecteur en arc 40"/>
          <p:cNvCxnSpPr>
            <a:endCxn id="53" idx="2"/>
          </p:cNvCxnSpPr>
          <p:nvPr/>
        </p:nvCxnSpPr>
        <p:spPr>
          <a:xfrm flipV="1">
            <a:off x="7049286" y="3133397"/>
            <a:ext cx="754035" cy="286848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ZoneTexte 55"/>
          <p:cNvSpPr txBox="1"/>
          <p:nvPr/>
        </p:nvSpPr>
        <p:spPr>
          <a:xfrm>
            <a:off x="1767551" y="1167502"/>
            <a:ext cx="2873042" cy="461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Des bouteilles d’eau</a:t>
            </a:r>
            <a:endParaRPr lang="fr-FR" dirty="0">
              <a:highlight>
                <a:srgbClr val="00FFFF"/>
              </a:highlight>
              <a:latin typeface="Comic Sans MS" panose="030F0702030302020204" pitchFamily="66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168790" y="568498"/>
            <a:ext cx="334920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Les malabars des enfants</a:t>
            </a:r>
            <a:endParaRPr lang="fr-FR" dirty="0">
              <a:highlight>
                <a:srgbClr val="00FFFF"/>
              </a:highlight>
              <a:latin typeface="Comic Sans MS" panose="030F0702030302020204" pitchFamily="66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6131667" y="2247572"/>
            <a:ext cx="2820047" cy="461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solidFill>
                  <a:srgbClr val="C828C0"/>
                </a:solidFill>
                <a:latin typeface="Comic Sans MS" panose="030F0702030302020204" pitchFamily="66" charset="0"/>
              </a:rPr>
              <a:t>Eléonore, Pierre, Alice, </a:t>
            </a:r>
          </a:p>
        </p:txBody>
      </p:sp>
      <p:pic>
        <p:nvPicPr>
          <p:cNvPr id="31" name="Image 76" descr="nom_couleu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80" y="969485"/>
            <a:ext cx="497753" cy="52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Image 76" descr="nom_couleu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435" y="1550090"/>
            <a:ext cx="497753" cy="52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Image 76" descr="nom_couleu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195" y="1038640"/>
            <a:ext cx="497753" cy="52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Image 76" descr="nom_couleu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65" y="2409684"/>
            <a:ext cx="497753" cy="52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Image 76" descr="nom_couleu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549" y="2899497"/>
            <a:ext cx="497753" cy="52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ZoneTexte 38"/>
          <p:cNvSpPr txBox="1"/>
          <p:nvPr/>
        </p:nvSpPr>
        <p:spPr>
          <a:xfrm>
            <a:off x="6043158" y="614471"/>
            <a:ext cx="2873042" cy="461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Les caisses des légumes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5693837" y="-29816"/>
            <a:ext cx="287668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Le coffre de la voiture</a:t>
            </a:r>
            <a:endParaRPr lang="fr-FR" dirty="0">
              <a:highlight>
                <a:srgbClr val="00FFFF"/>
              </a:highlight>
              <a:latin typeface="Comic Sans MS" panose="030F0702030302020204" pitchFamily="66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-96999" y="1964891"/>
            <a:ext cx="309891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Le rayon de la boulangerie</a:t>
            </a:r>
            <a:endParaRPr lang="fr-FR" dirty="0">
              <a:highlight>
                <a:srgbClr val="00FFFF"/>
              </a:highlight>
              <a:latin typeface="Comic Sans MS" panose="030F0702030302020204" pitchFamily="66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2783617" y="2489307"/>
            <a:ext cx="2873042" cy="461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Le portable de Pierre</a:t>
            </a:r>
            <a:endParaRPr lang="fr-FR" dirty="0">
              <a:highlight>
                <a:srgbClr val="00FFFF"/>
              </a:highlight>
              <a:latin typeface="Comic Sans MS" panose="030F0702030302020204" pitchFamily="66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136394" y="138491"/>
            <a:ext cx="4313264" cy="4086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Kristen ITC" pitchFamily="66" charset="0"/>
              </a:rPr>
              <a:t>Des GN avec des CDN</a:t>
            </a:r>
          </a:p>
        </p:txBody>
      </p:sp>
      <p:pic>
        <p:nvPicPr>
          <p:cNvPr id="52" name="Image 5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0579" y="100571"/>
            <a:ext cx="752385" cy="610369"/>
          </a:xfrm>
          <a:prstGeom prst="rect">
            <a:avLst/>
          </a:prstGeom>
        </p:spPr>
      </p:pic>
      <p:pic>
        <p:nvPicPr>
          <p:cNvPr id="58" name="Image 605" descr="prepo_couleu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3765400" y="121084"/>
            <a:ext cx="525343" cy="874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5" name="Connecteur en arc 40"/>
          <p:cNvCxnSpPr/>
          <p:nvPr/>
        </p:nvCxnSpPr>
        <p:spPr>
          <a:xfrm rot="16200000" flipV="1">
            <a:off x="3681960" y="862009"/>
            <a:ext cx="3337159" cy="24153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Image 76" descr="nom_couleu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859" y="285421"/>
            <a:ext cx="497753" cy="52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ZoneTexte 49"/>
          <p:cNvSpPr txBox="1"/>
          <p:nvPr/>
        </p:nvSpPr>
        <p:spPr>
          <a:xfrm>
            <a:off x="168790" y="3845817"/>
            <a:ext cx="4313264" cy="71508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Kristen ITC" pitchFamily="66" charset="0"/>
              </a:rPr>
              <a:t>Trouve le nom principal de chaque CDN!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778" y="2990317"/>
            <a:ext cx="8001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034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6" grpId="0"/>
      <p:bldP spid="38" grpId="0"/>
      <p:bldP spid="54" grpId="0"/>
      <p:bldP spid="39" grpId="0"/>
      <p:bldP spid="40" grpId="0"/>
      <p:bldP spid="44" grpId="0"/>
      <p:bldP spid="46" grpId="0"/>
      <p:bldP spid="49" grpId="0" animBg="1"/>
      <p:bldP spid="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367898"/>
              </p:ext>
            </p:extLst>
          </p:nvPr>
        </p:nvGraphicFramePr>
        <p:xfrm>
          <a:off x="323528" y="2267704"/>
          <a:ext cx="8496944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3373171867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1311393304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409612778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MASCULIN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FEMININ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082021"/>
                  </a:ext>
                </a:extLst>
              </a:tr>
              <a:tr h="2560320">
                <a:tc>
                  <a:txBody>
                    <a:bodyPr/>
                    <a:lstStyle/>
                    <a:p>
                      <a:r>
                        <a:rPr lang="fr-FR" dirty="0"/>
                        <a:t>SINGULIER</a:t>
                      </a:r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587963"/>
                  </a:ext>
                </a:extLst>
              </a:tr>
              <a:tr h="1737360">
                <a:tc>
                  <a:txBody>
                    <a:bodyPr/>
                    <a:lstStyle/>
                    <a:p>
                      <a:r>
                        <a:rPr lang="fr-FR" dirty="0"/>
                        <a:t>PLURIEL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066111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111166" y="79374"/>
            <a:ext cx="5976664" cy="4086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Kristen ITC" pitchFamily="66" charset="0"/>
              </a:rPr>
              <a:t>Classe les groupes nominaux suivants</a:t>
            </a:r>
          </a:p>
        </p:txBody>
      </p:sp>
      <p:sp>
        <p:nvSpPr>
          <p:cNvPr id="4" name="Rectangle : coins arrondis 3"/>
          <p:cNvSpPr/>
          <p:nvPr/>
        </p:nvSpPr>
        <p:spPr>
          <a:xfrm>
            <a:off x="113387" y="553814"/>
            <a:ext cx="1506285" cy="57606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L’OUVRAGE</a:t>
            </a:r>
          </a:p>
        </p:txBody>
      </p:sp>
      <p:sp>
        <p:nvSpPr>
          <p:cNvPr id="12" name="Rectangle : coins arrondis 11"/>
          <p:cNvSpPr/>
          <p:nvPr/>
        </p:nvSpPr>
        <p:spPr>
          <a:xfrm>
            <a:off x="1692362" y="553814"/>
            <a:ext cx="1871526" cy="57606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DES MERVEILLES</a:t>
            </a:r>
          </a:p>
        </p:txBody>
      </p:sp>
      <p:sp>
        <p:nvSpPr>
          <p:cNvPr id="13" name="Rectangle : coins arrondis 12"/>
          <p:cNvSpPr/>
          <p:nvPr/>
        </p:nvSpPr>
        <p:spPr>
          <a:xfrm>
            <a:off x="3643674" y="553814"/>
            <a:ext cx="1936302" cy="57606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QUELLE MATINEE</a:t>
            </a:r>
          </a:p>
        </p:txBody>
      </p:sp>
      <p:sp>
        <p:nvSpPr>
          <p:cNvPr id="14" name="Rectangle : coins arrondis 13"/>
          <p:cNvSpPr/>
          <p:nvPr/>
        </p:nvSpPr>
        <p:spPr>
          <a:xfrm>
            <a:off x="82373" y="1268760"/>
            <a:ext cx="1719122" cy="57606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LES RAYONS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804362" y="5949280"/>
            <a:ext cx="1759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LES OUVRAGES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012160" y="4469041"/>
            <a:ext cx="2777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UNE MERVEILLE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6257315" y="6335091"/>
            <a:ext cx="2286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QUELLES MATINEES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067944" y="2909585"/>
            <a:ext cx="1218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RAYON</a:t>
            </a:r>
          </a:p>
        </p:txBody>
      </p:sp>
      <p:sp>
        <p:nvSpPr>
          <p:cNvPr id="22" name="Nuage 21"/>
          <p:cNvSpPr/>
          <p:nvPr/>
        </p:nvSpPr>
        <p:spPr>
          <a:xfrm>
            <a:off x="6084168" y="229248"/>
            <a:ext cx="2341083" cy="818328"/>
          </a:xfrm>
          <a:prstGeom prst="cloud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Jokerman" panose="04090605060D06020702" pitchFamily="82" charset="0"/>
              </a:rPr>
              <a:t>Au supermarché 2</a:t>
            </a:r>
          </a:p>
        </p:txBody>
      </p:sp>
      <p:sp>
        <p:nvSpPr>
          <p:cNvPr id="15" name="Rectangle : coins arrondis 14"/>
          <p:cNvSpPr/>
          <p:nvPr/>
        </p:nvSpPr>
        <p:spPr>
          <a:xfrm>
            <a:off x="2051720" y="1243434"/>
            <a:ext cx="1719122" cy="57606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DEUX CLIENTS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139952" y="3789040"/>
            <a:ext cx="1218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 CLIENT</a:t>
            </a:r>
          </a:p>
        </p:txBody>
      </p:sp>
      <p:sp>
        <p:nvSpPr>
          <p:cNvPr id="20" name="Rectangle : coins arrondis 19"/>
          <p:cNvSpPr/>
          <p:nvPr/>
        </p:nvSpPr>
        <p:spPr>
          <a:xfrm>
            <a:off x="4067944" y="1237041"/>
            <a:ext cx="1719122" cy="57606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PLUSIEURS PAQUETS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1881245" y="3739160"/>
            <a:ext cx="1322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 PAQUET</a:t>
            </a:r>
          </a:p>
        </p:txBody>
      </p:sp>
    </p:spTree>
    <p:extLst>
      <p:ext uri="{BB962C8B-B14F-4D97-AF65-F5344CB8AC3E}">
        <p14:creationId xmlns:p14="http://schemas.microsoft.com/office/powerpoint/2010/main" val="50608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33 0.02384 L 0.03333 0.02407 C 0.03455 0.02708 0.03559 0.03055 0.03698 0.03356 C 0.03923 0.03865 0.04236 0.04305 0.04427 0.04837 C 0.04496 0.05 0.04566 0.05162 0.04618 0.05324 C 0.04653 0.05462 0.0467 0.05601 0.04705 0.05694 C 0.04791 0.05879 0.04896 0.06041 0.04982 0.06203 C 0.05243 0.07523 0.04861 0.05995 0.05364 0.06944 C 0.05521 0.07245 0.05607 0.07592 0.05729 0.07916 C 0.05798 0.08101 0.05851 0.08263 0.0592 0.08425 C 0.06007 0.08634 0.06111 0.08819 0.06198 0.09027 C 0.06232 0.09143 0.0625 0.09282 0.06285 0.09398 C 0.06337 0.09606 0.06389 0.09837 0.06476 0.10023 C 0.06545 0.10231 0.06649 0.10439 0.06753 0.10648 C 0.06788 0.10856 0.06788 0.11064 0.0684 0.1125 C 0.06875 0.11388 0.06996 0.11481 0.07031 0.1162 C 0.07083 0.11875 0.07083 0.12129 0.07118 0.12361 C 0.07222 0.13009 0.07187 0.12685 0.07309 0.1324 C 0.07378 0.13587 0.07396 0.13912 0.07587 0.14212 C 0.07656 0.14328 0.0776 0.14375 0.07864 0.14467 C 0.07986 0.14791 0.0816 0.15092 0.08229 0.15462 C 0.08298 0.15787 0.08212 0.1625 0.0842 0.16435 C 0.08923 0.16898 0.08489 0.16458 0.08976 0.17175 C 0.0908 0.17361 0.09236 0.17476 0.0934 0.17685 C 0.0941 0.178 0.09462 0.17939 0.09531 0.18055 C 0.09635 0.18217 0.09757 0.18379 0.09896 0.18541 C 0.09982 0.18634 0.10087 0.18703 0.10173 0.18796 C 0.10295 0.18912 0.10434 0.19027 0.10538 0.19166 C 0.10712 0.19351 0.10851 0.1956 0.11007 0.19768 C 0.11076 0.19861 0.11128 0.19953 0.11198 0.20023 L 0.11562 0.20393 C 0.11788 0.20833 0.11771 0.20856 0.12118 0.2125 C 0.12205 0.21342 0.12309 0.21412 0.12396 0.21504 C 0.12587 0.21736 0.12795 0.21967 0.12951 0.22245 C 0.13055 0.22407 0.13333 0.22916 0.13507 0.23101 C 0.13594 0.23194 0.13698 0.23263 0.13785 0.23356 C 0.1434 0.23888 0.13941 0.23587 0.14531 0.23981 C 0.14774 0.24305 0.14861 0.24444 0.15173 0.24722 C 0.15451 0.24953 0.15573 0.2493 0.15816 0.25208 C 0.16024 0.25439 0.16198 0.25694 0.16371 0.25949 C 0.16441 0.26018 0.1651 0.26111 0.16562 0.26203 C 0.16649 0.26365 0.16736 0.2655 0.1684 0.26689 C 0.17378 0.27407 0.16857 0.26388 0.17396 0.27314 C 0.17535 0.27546 0.17639 0.278 0.1776 0.28055 C 0.1783 0.28171 0.17864 0.2831 0.17951 0.28425 C 0.18038 0.28541 0.18142 0.28657 0.18229 0.28796 C 0.1842 0.29097 0.18785 0.29768 0.18785 0.29791 C 0.18819 0.29907 0.18819 0.30023 0.18871 0.30138 C 0.18923 0.30254 0.19028 0.30277 0.19062 0.30393 C 0.1941 0.31296 0.18906 0.30555 0.1934 0.31134 L 0.19531 0.31875 L 0.19618 0.32245 C 0.19653 0.32361 0.1967 0.325 0.19705 0.32615 L 0.19809 0.3287 L 0.19809 0.32893 " pathEditMode="relative" rAng="0" ptsTypes="AAAAAAAAAAAAAAAAAAAAAAAAAAAAAAAAAAAAAAAAAAAAAAAAAAAAA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29" y="1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81481E-6 L 3.61111E-6 0.00023 C 0.00573 0.01342 0.00729 0.02175 0.01475 0.03495 C 0.01805 0.03796 0.01944 0.04074 0.021 0.04398 C 0.02413 0.06435 0.02569 0.08472 0.02986 0.10555 C 0.02986 0.10763 0.03316 0.10949 0.03611 0.11226 C 0.04218 0.11643 0.04982 0.11967 0.05729 0.12384 C 0.05885 0.12939 0.05885 0.13472 0.06336 0.1405 C 0.06666 0.14328 0.07569 0.14444 0.07864 0.14768 C 0.11649 0.1831 0.04514 0.13217 0.09843 0.17337 C 0.10312 0.17569 0.10885 0.17731 0.11354 0.18032 C 0.11823 0.18449 0.12118 0.18819 0.12586 0.19212 C 0.14062 0.20115 0.15156 0.20393 0.16198 0.21319 C 0.1651 0.21666 0.1651 0.21944 0.16805 0.22268 C 0.17413 0.22685 0.18507 0.23078 0.18923 0.23449 C 0.19861 0.23981 0.20312 0.2456 0.21093 0.25092 C 0.21666 0.25439 0.22569 0.25717 0.23194 0.26041 C 0.23802 0.26342 0.2408 0.26689 0.24548 0.26967 C 0.25173 0.27291 0.2625 0.27546 0.26666 0.27916 C 0.27291 0.28333 0.2776 0.28703 0.28194 0.29027 C 0.28368 0.29398 0.28958 0.30393 0.29409 0.30717 C 0.3033 0.31203 0.31545 0.31666 0.32291 0.32152 C 0.33211 0.32708 0.34566 0.33333 0.35034 0.34027 C 0.35625 0.34652 0.36267 0.353 0.36562 0.35925 C 0.36857 0.36574 0.36857 0.37152 0.37135 0.378 C 0.37448 0.38495 0.37604 0.39189 0.37777 0.3993 C 0.38211 0.40578 0.38836 0.4118 0.3927 0.41805 L 0.40781 0.43217 C 0.40955 0.43842 0.41111 0.44421 0.41423 0.45138 C 0.41718 0.45787 0.41718 0.46527 0.42031 0.47222 C 0.42604 0.48148 0.43229 0.49074 0.43524 0.50069 C 0.43993 0.51481 0.446 0.5331 0.44895 0.54745 C 0.45816 0.5993 0.45173 0.58495 0.46267 0.63194 C 0.47187 0.6706 0.46406 0.64282 0.47639 0.66481 C 0.47916 0.66944 0.4809 0.6743 0.48385 0.67893 C 0.48854 0.68541 0.49461 0.6912 0.49757 0.69814 L 0.50399 0.71203 L 0.50399 0.71319 L 0.50399 0.71203 " pathEditMode="relative" rAng="0" ptsTypes="AAAAAAAAAAAAAAAAAAAAAAAAAAAAAAAAAAA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91" y="35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81481E-6 L -2.77778E-7 0.00023 C 0.00486 0.00231 0.01024 0.00509 0.01528 0.00787 C 0.01719 0.00902 0.02031 0.01018 0.02188 0.0118 C 0.02326 0.01296 0.02274 0.01458 0.02396 0.01597 C 0.02569 0.01736 0.02865 0.01759 0.03056 0.01828 C 0.03698 0.02199 0.04271 0.02569 0.04861 0.02939 L 0.04861 0.02962 C 0.04983 0.03125 0.05069 0.0331 0.05313 0.03472 C 0.05486 0.03611 0.05764 0.03634 0.0599 0.0375 C 0.06146 0.03819 0.06285 0.03935 0.06406 0.04027 C 0.07396 0.04745 0.06285 0.0405 0.07326 0.05069 C 0.07517 0.05347 0.07934 0.05509 0.08194 0.05787 C 0.08611 0.06157 0.08993 0.0655 0.09323 0.0699 C 0.09948 0.07777 0.10278 0.08703 0.11076 0.09444 C 0.12031 0.10277 0.12813 0.10902 0.13542 0.11851 C 0.13785 0.12222 0.13958 0.12592 0.14201 0.12939 C 0.1441 0.1324 0.14653 0.13541 0.14879 0.13865 C 0.15035 0.14189 0.15104 0.14537 0.1533 0.14814 C 0.15833 0.15671 0.15781 0.15625 0.16406 0.1618 C 0.16493 0.16412 0.16493 0.16643 0.16667 0.16851 C 0.16823 0.17106 0.17205 0.17268 0.17326 0.17523 C 0.175 0.17893 0.17448 0.18333 0.17535 0.1875 C 0.17622 0.19259 0.17656 0.19722 0.17743 0.20254 C 0.17899 0.21111 0.18125 0.21574 0.1842 0.22523 C 0.1849 0.22754 0.18576 0.22962 0.18663 0.23217 C 0.18733 0.23495 0.18698 0.2375 0.18872 0.24027 C 0.18958 0.24143 0.19201 0.24189 0.1934 0.24305 C 0.19497 0.24398 0.19653 0.24537 0.19757 0.24699 C 0.20747 0.25856 0.19879 0.25416 0.21094 0.25902 C 0.21319 0.26226 0.21493 0.2655 0.21736 0.26851 C 0.21858 0.26944 0.22083 0.27013 0.22205 0.27129 C 0.22535 0.27384 0.22882 0.27754 0.23073 0.28055 C 0.23194 0.28194 0.23194 0.28356 0.23333 0.28472 C 0.23576 0.28773 0.24219 0.29282 0.24219 0.29305 C 0.24288 0.29467 0.2434 0.29629 0.2441 0.29837 C 0.24566 0.30092 0.24757 0.3037 0.24879 0.30625 C 0.25174 0.31319 0.24983 0.30995 0.2533 0.31597 C 0.2566 0.32777 0.25556 0.32106 0.25556 0.33495 L 0.25556 0.33541 " pathEditMode="relative" rAng="0" ptsTypes="AAAAAAAAAAAAAAAAAAAAAAAAAAAAAAAAAAAAAAAA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78" y="1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649 0.01296 L -0.06649 0.01296 C -0.06562 0.0169 -0.06476 0.02222 -0.06389 0.02639 C -0.06389 0.02778 -0.06337 0.02685 -0.06285 0.02871 C -0.0625 0.03056 -0.0625 0.0338 -0.0625 0.03588 C -0.06198 0.0375 -0.06146 0.03889 -0.06111 0.04074 C -0.05972 0.05371 -0.06111 0.04213 -0.05833 0.05695 C -0.05781 0.0588 -0.05746 0.06204 -0.05694 0.06389 C -0.05642 0.06713 -0.05503 0.06806 -0.05469 0.07107 C -0.05278 0.07709 -0.04774 0.10371 -0.04496 0.11088 C -0.04357 0.11389 -0.04236 0.11482 -0.04149 0.11806 C -0.03767 0.12639 -0.03819 0.12778 -0.03507 0.13912 C -0.03403 0.14213 -0.03264 0.14537 -0.03125 0.14838 C -0.03038 0.15093 -0.02951 0.15232 -0.02899 0.15556 C -0.0276 0.15949 -0.02673 0.16551 -0.02587 0.16945 C -0.02222 0.18102 -0.02222 0.17732 -0.0191 0.18565 C -0.01771 0.18912 -0.01667 0.19421 -0.01528 0.19722 C -0.0125 0.20417 -0.01163 0.20579 -0.00885 0.21158 C -0.00798 0.21389 -0.00712 0.21713 -0.00607 0.21898 C -0.00521 0.22084 -0.00382 0.2213 -0.00295 0.22338 C 0.00851 0.24445 -0.00746 0.21759 0.00295 0.2375 C 0.00434 0.23935 0.00521 0.24028 0.00608 0.2419 C 0.00747 0.24445 0.00851 0.24769 0.00938 0.24908 C 0.01024 0.2507 0.01129 0.2507 0.0125 0.25185 C 0.01979 0.26829 0.01129 0.24977 0.01945 0.26088 C 0.02031 0.26273 0.0217 0.26621 0.02257 0.26783 C 0.02396 0.27014 0.02535 0.27153 0.02674 0.27269 C 0.02761 0.27361 0.02847 0.27361 0.02986 0.275 C 0.03264 0.27917 0.03542 0.28426 0.03872 0.28912 C 0.04011 0.29121 0.04149 0.29259 0.04288 0.29607 C 0.05018 0.31389 0.04358 0.29908 0.05018 0.31019 C 0.05469 0.31806 0.05643 0.32431 0.06146 0.34074 C 0.06285 0.34537 0.06424 0.35093 0.06615 0.35463 C 0.06702 0.3581 0.0684 0.35903 0.06979 0.36158 C 0.07066 0.36389 0.07153 0.36713 0.07257 0.36852 C 0.07431 0.37176 0.0757 0.37292 0.07743 0.37593 C 0.07986 0.37986 0.08212 0.38611 0.08438 0.38982 L 0.09306 0.40394 L 0.09722 0.41088 C 0.09896 0.41343 0.10087 0.41528 0.10226 0.41759 C 0.10365 0.4206 0.10452 0.42315 0.10538 0.425 C 0.11007 0.43195 0.10868 0.42801 0.11233 0.43195 C 0.11493 0.43496 0.12049 0.44306 0.12274 0.44861 C 0.12327 0.45093 0.12413 0.45255 0.125 0.45579 C 0.12604 0.45926 0.12691 0.4632 0.12778 0.4669 C 0.1283 0.46875 0.12882 0.47037 0.12917 0.47176 C 0.12969 0.47361 0.13004 0.47454 0.13056 0.47685 C 0.13143 0.47824 0.13195 0.48102 0.13281 0.4838 C 0.13281 0.48519 0.13333 0.48727 0.13386 0.4882 C 0.13386 0.48959 0.1342 0.49005 0.13472 0.49097 C 0.13524 0.49213 0.13559 0.49398 0.13611 0.49537 C 0.13785 0.5081 0.13663 0.49769 0.13872 0.50695 C 0.13924 0.51019 0.14011 0.51366 0.14115 0.51621 C 0.14288 0.52431 0.14427 0.52477 0.14653 0.53033 C 0.15295 0.54722 0.14653 0.53334 0.15261 0.54722 C 0.15486 0.55185 0.15712 0.55602 0.15903 0.56134 C 0.16441 0.57454 0.1599 0.56412 0.16354 0.57037 C 0.16389 0.5713 0.16389 0.57269 0.16441 0.57269 C 0.16632 0.57408 0.16806 0.57454 0.16979 0.57523 C 0.17031 0.57593 0.17083 0.57709 0.17118 0.57709 C 0.17726 0.57871 0.18368 0.57778 0.18958 0.57963 C 0.19045 0.58009 0.19097 0.58241 0.19184 0.58449 L 0.19236 0.58727 L 0.19236 0.5882 " pathEditMode="relative" rAng="0" ptsTypes="AAAAAAAAAAAAAAAAAAAAAAAAAAAAAAAAAAAAAAAAAAAAAAAAAAAAAAAAAAAAAAAA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34" y="28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649 0.01296 L -0.06649 0.01319 C -0.06563 0.0169 -0.06476 0.02222 -0.06389 0.02639 C -0.06389 0.02778 -0.06337 0.02685 -0.06285 0.0287 C -0.0625 0.03055 -0.0625 0.03379 -0.0625 0.03588 C -0.06198 0.0375 -0.06146 0.03889 -0.06111 0.04074 C -0.05972 0.0537 -0.06111 0.04213 -0.05833 0.05694 C -0.05781 0.05879 -0.05747 0.06204 -0.05695 0.06389 C -0.05642 0.06713 -0.05504 0.06805 -0.05469 0.07106 C -0.05278 0.07708 -0.04774 0.1037 -0.04497 0.11088 C -0.04358 0.11389 -0.04236 0.11481 -0.04149 0.11805 C -0.03767 0.12639 -0.0382 0.12778 -0.03507 0.13912 C -0.03403 0.14213 -0.03264 0.14537 -0.03125 0.14838 C -0.03038 0.15092 -0.02951 0.15231 -0.02899 0.15555 C -0.0276 0.15949 -0.02674 0.16551 -0.02587 0.16944 C -0.02222 0.18102 -0.02222 0.17731 -0.0191 0.18565 C -0.01771 0.18912 -0.01667 0.19421 -0.01528 0.19722 C -0.0125 0.20416 -0.01163 0.20579 -0.00885 0.21157 C -0.00799 0.21389 -0.00712 0.21713 -0.00608 0.21898 C -0.00521 0.22083 -0.00382 0.22129 -0.00295 0.22338 C 0.00851 0.24444 -0.00747 0.21759 0.00295 0.2375 C 0.00434 0.23935 0.00521 0.24028 0.00608 0.2419 C 0.00746 0.24444 0.00851 0.24768 0.00937 0.24907 C 0.01024 0.25069 0.01128 0.25069 0.0125 0.25185 C 0.01979 0.26829 0.01128 0.24977 0.01944 0.26088 C 0.02031 0.26273 0.0217 0.2662 0.02257 0.26782 C 0.02396 0.27014 0.02535 0.27153 0.02674 0.27268 C 0.0276 0.27361 0.02847 0.27361 0.02986 0.275 C 0.03264 0.27916 0.03542 0.28426 0.03871 0.28912 C 0.0401 0.2912 0.04149 0.29259 0.04288 0.29606 C 0.05017 0.31389 0.04358 0.29907 0.05017 0.31018 C 0.05469 0.31805 0.05642 0.3243 0.06146 0.34074 C 0.06285 0.34537 0.06424 0.35092 0.06615 0.35463 C 0.06701 0.3581 0.0684 0.35903 0.06979 0.36157 C 0.07066 0.36389 0.07153 0.36713 0.07257 0.36852 C 0.0743 0.37176 0.07569 0.37291 0.07743 0.37592 C 0.07986 0.37986 0.08212 0.38611 0.08437 0.38981 L 0.09305 0.40393 L 0.09722 0.41088 C 0.09896 0.41342 0.10087 0.41528 0.10226 0.41759 C 0.10365 0.4206 0.10451 0.42315 0.10538 0.425 C 0.11007 0.43194 0.10868 0.42801 0.11233 0.43194 C 0.11493 0.43495 0.12049 0.44305 0.12274 0.44861 C 0.12326 0.45092 0.12413 0.45254 0.125 0.45579 C 0.12604 0.45926 0.12691 0.46319 0.12778 0.4669 C 0.1283 0.46875 0.12882 0.47037 0.12917 0.47176 C 0.12969 0.47361 0.13003 0.47454 0.13055 0.47685 C 0.13142 0.47824 0.13194 0.48102 0.13281 0.48379 C 0.13281 0.48518 0.13333 0.48727 0.13385 0.48819 C 0.13385 0.48958 0.1342 0.49004 0.13472 0.49097 C 0.13524 0.49213 0.13559 0.49398 0.13611 0.49537 C 0.13785 0.5081 0.13663 0.49768 0.13871 0.50694 C 0.13924 0.51018 0.1401 0.51366 0.14115 0.5162 C 0.14288 0.5243 0.14427 0.52477 0.14653 0.53032 C 0.15295 0.54722 0.14653 0.53333 0.1526 0.54722 C 0.15486 0.55185 0.15712 0.55602 0.15903 0.56134 C 0.16441 0.57454 0.1599 0.56412 0.16354 0.57037 C 0.16389 0.57129 0.16389 0.57268 0.16441 0.57268 C 0.16632 0.57407 0.16805 0.57454 0.16979 0.57523 C 0.17031 0.57592 0.17083 0.57708 0.17118 0.57708 C 0.17726 0.5787 0.18368 0.57778 0.18958 0.57963 C 0.19045 0.58009 0.19097 0.58241 0.19184 0.58449 L 0.19236 0.58727 L 0.19236 0.58819 " pathEditMode="relative" rAng="0" ptsTypes="AAAAAAAAAAAAAAAAAAAAAAAAAAAAAAAAAAAAAAAAAAAAAAAAAAAAAAAAAAAAAAAA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34" y="28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65 0.01297 L -0.0665 0.0132 C -0.0665 0.01783 -0.0665 0.02477 -0.06632 0.02986 C -0.06632 0.03172 -0.06632 0.03056 -0.06632 0.03287 C -0.06632 0.03519 -0.06632 0.03935 -0.06632 0.04213 C -0.06615 0.04422 -0.06615 0.04584 -0.06615 0.04838 C -0.06598 0.06482 -0.06615 0.05 -0.06598 0.06898 C -0.06598 0.0713 -0.0658 0.07547 -0.0658 0.07778 C -0.0658 0.08195 -0.06563 0.0831 -0.06563 0.08704 C -0.06546 0.09468 -0.06511 0.12871 -0.06494 0.13773 C -0.06476 0.14167 -0.06476 0.14283 -0.06459 0.14699 C -0.06441 0.15764 -0.06441 0.15926 -0.06424 0.17384 C -0.06407 0.17755 -0.06389 0.18172 -0.06389 0.18565 C -0.06372 0.18889 -0.06372 0.19051 -0.06372 0.19468 C -0.06355 0.19977 -0.06355 0.20741 -0.06337 0.2125 C -0.0632 0.22732 -0.0632 0.22246 -0.06285 0.2331 C -0.06285 0.2375 -0.06268 0.24398 -0.06268 0.24792 C -0.0625 0.25672 -0.06233 0.2588 -0.06216 0.26621 C -0.06216 0.26922 -0.06198 0.27338 -0.06198 0.2757 C -0.06181 0.27801 -0.06181 0.27871 -0.06164 0.28125 C -0.06077 0.3081 -0.06198 0.27384 -0.06129 0.29931 C -0.06112 0.30162 -0.06112 0.30278 -0.06094 0.30486 C -0.06094 0.3081 -0.06077 0.31227 -0.06077 0.31412 C -0.06059 0.31621 -0.06059 0.31621 -0.06042 0.31759 C -0.0599 0.33866 -0.06059 0.31482 -0.0599 0.32917 C -0.0599 0.33148 -0.05973 0.33588 -0.05973 0.33797 C -0.05955 0.34097 -0.05955 0.34259 -0.05938 0.34422 C -0.05938 0.34537 -0.05921 0.34537 -0.05921 0.34722 C -0.05886 0.35255 -0.05869 0.35903 -0.05851 0.36505 C -0.05834 0.36783 -0.05834 0.36945 -0.05816 0.37408 C -0.05764 0.39676 -0.05816 0.37778 -0.05764 0.3919 C -0.0573 0.40209 -0.05712 0.40996 -0.05678 0.43102 C -0.0566 0.43681 -0.05643 0.44398 -0.05643 0.44861 C -0.05625 0.45324 -0.05625 0.4544 -0.05608 0.45764 C -0.05608 0.46042 -0.05591 0.46459 -0.05591 0.46644 C -0.05573 0.4706 -0.05556 0.47199 -0.05556 0.47593 C -0.05521 0.48079 -0.05504 0.48889 -0.05487 0.49352 L -0.05434 0.51158 L -0.054 0.52037 C -0.05382 0.52361 -0.05365 0.52616 -0.05365 0.52894 C -0.05348 0.53287 -0.05348 0.53611 -0.0533 0.53843 C -0.05296 0.54722 -0.05313 0.54236 -0.05278 0.54722 C -0.05261 0.55116 -0.05209 0.56158 -0.05191 0.56852 C -0.05191 0.57153 -0.05191 0.57361 -0.05174 0.57778 C -0.05174 0.58218 -0.05174 0.58727 -0.05157 0.5919 C -0.05157 0.59422 -0.05157 0.5963 -0.05157 0.59815 C -0.05139 0.60047 -0.05139 0.60162 -0.05139 0.60463 C -0.05139 0.60648 -0.05122 0.60996 -0.05122 0.61343 C -0.05122 0.61528 -0.05122 0.61783 -0.05105 0.61898 C -0.05105 0.62084 -0.05105 0.62153 -0.05105 0.62269 C -0.05105 0.62408 -0.05105 0.62639 -0.05087 0.62824 C -0.05087 0.64445 -0.05087 0.63125 -0.0507 0.64306 C -0.0507 0.64722 -0.0507 0.65162 -0.05053 0.65486 C -0.05035 0.66505 -0.05035 0.66574 -0.05018 0.67292 C -0.04966 0.69445 -0.05018 0.67662 -0.04966 0.69445 C -0.04948 0.70023 -0.04931 0.70556 -0.04914 0.7125 C -0.04879 0.72917 -0.04914 0.71597 -0.04879 0.72384 C -0.04879 0.725 -0.04879 0.72685 -0.04879 0.72685 C -0.04862 0.72871 -0.04844 0.72917 -0.04844 0.73009 C -0.04827 0.73102 -0.04827 0.73241 -0.04827 0.73241 C -0.04775 0.73449 -0.04723 0.73334 -0.04688 0.73565 C -0.04671 0.73634 -0.04671 0.73935 -0.04671 0.7419 L -0.04653 0.74537 L -0.04653 0.74676 " pathEditMode="relative" rAng="0" ptsTypes="AAAAAAAAAAAAAAAAAAAAAAAAAAAAAAAAAAAAAAAAAAAAAAAAAAAAAAAAAAAAAAAA">
                                      <p:cBhvr>
                                        <p:cTn id="5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" y="36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  <p:bldP spid="12" grpId="0" animBg="1"/>
      <p:bldP spid="13" grpId="0" animBg="1"/>
      <p:bldP spid="14" grpId="0" animBg="1"/>
      <p:bldP spid="7" grpId="0"/>
      <p:bldP spid="17" grpId="0"/>
      <p:bldP spid="18" grpId="0"/>
      <p:bldP spid="19" grpId="0"/>
      <p:bldP spid="15" grpId="0" animBg="1"/>
      <p:bldP spid="16" grpId="0"/>
      <p:bldP spid="20" grpId="0" animBg="1"/>
      <p:bldP spid="21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7065</TotalTime>
  <Words>416</Words>
  <Application>Microsoft Office PowerPoint</Application>
  <PresentationFormat>Affichage à l'écran (4:3)</PresentationFormat>
  <Paragraphs>155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9" baseType="lpstr">
      <vt:lpstr>28 Days Later</vt:lpstr>
      <vt:lpstr>Alamain</vt:lpstr>
      <vt:lpstr>Andika</vt:lpstr>
      <vt:lpstr>Arial</vt:lpstr>
      <vt:lpstr>Calibri</vt:lpstr>
      <vt:lpstr>Comic Sans MS</vt:lpstr>
      <vt:lpstr>Jokerman</vt:lpstr>
      <vt:lpstr>Kristen ITC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Geneviève</dc:creator>
  <cp:lastModifiedBy>JULIE SAINT-LEGER</cp:lastModifiedBy>
  <cp:revision>545</cp:revision>
  <dcterms:created xsi:type="dcterms:W3CDTF">2012-11-08T07:34:57Z</dcterms:created>
  <dcterms:modified xsi:type="dcterms:W3CDTF">2016-12-19T21:30:47Z</dcterms:modified>
</cp:coreProperties>
</file>