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6" y="-14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3914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1815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6131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5635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4121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5660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2314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6931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5069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7401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5821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97BD0-5268-4C9F-9B85-7D4A3A8DAB4D}" type="datetimeFigureOut">
              <a:rPr lang="fr-FR" smtClean="0"/>
              <a:pPr/>
              <a:t>29/10/2015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DA3D5-4115-4E58-B75F-8AF886E0CF8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0147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png"/><Relationship Id="rId16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jpe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09929" y="128592"/>
            <a:ext cx="2610490" cy="5557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94139" y="240454"/>
            <a:ext cx="2357862" cy="428472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Prénom: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83604" y="843122"/>
            <a:ext cx="4294677" cy="10320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136232" y="901065"/>
            <a:ext cx="3789421" cy="936321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pPr algn="ctr"/>
            <a:r>
              <a:rPr lang="fr-FR" sz="2700" dirty="0">
                <a:latin typeface="Mia's Scribblings ~" panose="02000000000000000000" pitchFamily="2" charset="0"/>
              </a:rPr>
              <a:t>PLAN DE TRAVAIL </a:t>
            </a:r>
            <a:r>
              <a:rPr lang="fr-FR" sz="2700" dirty="0" smtClean="0">
                <a:latin typeface="Mia's Scribblings ~" panose="02000000000000000000" pitchFamily="2" charset="0"/>
              </a:rPr>
              <a:t>N°7 </a:t>
            </a:r>
            <a:r>
              <a:rPr lang="fr-FR" sz="2700" dirty="0">
                <a:latin typeface="Mia's Scribblings ~" panose="02000000000000000000" pitchFamily="2" charset="0"/>
              </a:rPr>
              <a:t>- CE1 </a:t>
            </a:r>
          </a:p>
        </p:txBody>
      </p:sp>
      <p:sp>
        <p:nvSpPr>
          <p:cNvPr id="8" name="Étiquette 7"/>
          <p:cNvSpPr/>
          <p:nvPr/>
        </p:nvSpPr>
        <p:spPr>
          <a:xfrm>
            <a:off x="209929" y="1967737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09931" y="1833922"/>
            <a:ext cx="589465" cy="874766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sz="5000" dirty="0">
                <a:latin typeface="cats MEOW" panose="020B0603050302020204" pitchFamily="34" charset="0"/>
              </a:rPr>
              <a:t>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52024" y="1967142"/>
            <a:ext cx="6166884" cy="951692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Conjugaison</a:t>
            </a:r>
          </a:p>
          <a:p>
            <a:r>
              <a:rPr lang="fr-FR" sz="1600" u="sng" dirty="0" smtClean="0">
                <a:latin typeface="Comic Sans MS" panose="030F0702030302020204" pitchFamily="66" charset="0"/>
              </a:rPr>
              <a:t>Je relie ce qui va ensemble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endParaRPr lang="fr-FR" sz="1800" dirty="0" smtClean="0">
              <a:latin typeface="Comic Sans MS" panose="030F0702030302020204" pitchFamily="66" charset="0"/>
            </a:endParaRPr>
          </a:p>
        </p:txBody>
      </p:sp>
      <p:sp>
        <p:nvSpPr>
          <p:cNvPr id="14" name="Étiquette 13"/>
          <p:cNvSpPr/>
          <p:nvPr/>
        </p:nvSpPr>
        <p:spPr>
          <a:xfrm>
            <a:off x="209929" y="5466009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91662" y="5385890"/>
            <a:ext cx="589465" cy="874766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sz="5000" dirty="0">
                <a:latin typeface="cats MEOW" panose="020B0603050302020204" pitchFamily="34" charset="0"/>
              </a:rPr>
              <a:t>2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143183" y="5437595"/>
            <a:ext cx="5004487" cy="428472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Conjugaison</a:t>
            </a:r>
          </a:p>
        </p:txBody>
      </p:sp>
      <p:sp>
        <p:nvSpPr>
          <p:cNvPr id="18" name="Étiquette 17"/>
          <p:cNvSpPr/>
          <p:nvPr/>
        </p:nvSpPr>
        <p:spPr>
          <a:xfrm>
            <a:off x="5714006" y="180662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693408" y="-28139"/>
            <a:ext cx="757885" cy="923314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fr-FR" sz="5400" dirty="0">
                <a:latin typeface="cats MEOW" panose="020B0603050302020204" pitchFamily="34" charset="0"/>
              </a:rPr>
              <a:t>3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556101" y="22518"/>
            <a:ext cx="5389399" cy="428472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Grammaire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5634732" y="0"/>
            <a:ext cx="72009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://ekladata.com/Wa_eAxqsTJyZnck4HcEoDQ-3fr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5364" y="2253904"/>
            <a:ext cx="854998" cy="88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1108" y="5047902"/>
            <a:ext cx="689254" cy="70260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005878" y="5786572"/>
            <a:ext cx="4354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Je complète avec la bonne terminaison: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581333" y="406464"/>
            <a:ext cx="3957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J’entoure le verbe en rouge et je souligne le sujet en vert: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3979" y="2790699"/>
            <a:ext cx="677780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latin typeface="Comic Sans MS" panose="030F0702030302020204" pitchFamily="66" charset="0"/>
              </a:rPr>
              <a:t>je	●	●	</a:t>
            </a:r>
            <a:r>
              <a:rPr lang="de-DE" sz="1400" dirty="0" err="1">
                <a:latin typeface="Comic Sans MS" panose="030F0702030302020204" pitchFamily="66" charset="0"/>
              </a:rPr>
              <a:t>parlons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 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 err="1">
                <a:latin typeface="Comic Sans MS" panose="030F0702030302020204" pitchFamily="66" charset="0"/>
              </a:rPr>
              <a:t>vous</a:t>
            </a:r>
            <a:r>
              <a:rPr lang="de-DE" sz="1400" dirty="0">
                <a:latin typeface="Comic Sans MS" panose="030F0702030302020204" pitchFamily="66" charset="0"/>
              </a:rPr>
              <a:t>	●	●	</a:t>
            </a:r>
            <a:r>
              <a:rPr lang="de-DE" sz="1400" dirty="0" err="1">
                <a:latin typeface="Comic Sans MS" panose="030F0702030302020204" pitchFamily="66" charset="0"/>
              </a:rPr>
              <a:t>crient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 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tu	●	●	</a:t>
            </a:r>
            <a:r>
              <a:rPr lang="de-DE" sz="1400" dirty="0" err="1">
                <a:latin typeface="Comic Sans MS" panose="030F0702030302020204" pitchFamily="66" charset="0"/>
              </a:rPr>
              <a:t>décide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 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 err="1">
                <a:latin typeface="Comic Sans MS" panose="030F0702030302020204" pitchFamily="66" charset="0"/>
              </a:rPr>
              <a:t>ils</a:t>
            </a:r>
            <a:r>
              <a:rPr lang="de-DE" sz="1400" dirty="0">
                <a:latin typeface="Comic Sans MS" panose="030F0702030302020204" pitchFamily="66" charset="0"/>
              </a:rPr>
              <a:t>	●	●	</a:t>
            </a:r>
            <a:r>
              <a:rPr lang="de-DE" sz="1400" dirty="0" err="1">
                <a:latin typeface="Comic Sans MS" panose="030F0702030302020204" pitchFamily="66" charset="0"/>
              </a:rPr>
              <a:t>bavarde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 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 err="1">
                <a:latin typeface="Comic Sans MS" panose="030F0702030302020204" pitchFamily="66" charset="0"/>
              </a:rPr>
              <a:t>nous</a:t>
            </a:r>
            <a:r>
              <a:rPr lang="de-DE" sz="1400" dirty="0">
                <a:latin typeface="Comic Sans MS" panose="030F0702030302020204" pitchFamily="66" charset="0"/>
              </a:rPr>
              <a:t>	●	●	</a:t>
            </a:r>
            <a:r>
              <a:rPr lang="de-DE" sz="1400" dirty="0" err="1">
                <a:latin typeface="Comic Sans MS" panose="030F0702030302020204" pitchFamily="66" charset="0"/>
              </a:rPr>
              <a:t>sautez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 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de-DE" sz="1400" dirty="0" err="1">
                <a:latin typeface="Comic Sans MS" panose="030F0702030302020204" pitchFamily="66" charset="0"/>
              </a:rPr>
              <a:t>il</a:t>
            </a:r>
            <a:r>
              <a:rPr lang="de-DE" sz="1400" dirty="0">
                <a:latin typeface="Comic Sans MS" panose="030F0702030302020204" pitchFamily="66" charset="0"/>
              </a:rPr>
              <a:t>	●	●	</a:t>
            </a:r>
            <a:r>
              <a:rPr lang="de-DE" sz="1400" dirty="0" err="1">
                <a:latin typeface="Comic Sans MS" panose="030F0702030302020204" pitchFamily="66" charset="0"/>
              </a:rPr>
              <a:t>échanges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662" y="6125126"/>
            <a:ext cx="53467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800" dirty="0">
                <a:latin typeface="Comic Sans MS" panose="030F0702030302020204" pitchFamily="66" charset="0"/>
              </a:rPr>
              <a:t>Nous </a:t>
            </a:r>
            <a:r>
              <a:rPr lang="de-DE" sz="1800" dirty="0" err="1">
                <a:latin typeface="Comic Sans MS" panose="030F0702030302020204" pitchFamily="66" charset="0"/>
              </a:rPr>
              <a:t>parl</a:t>
            </a:r>
            <a:r>
              <a:rPr lang="de-DE" sz="1800" dirty="0">
                <a:latin typeface="Comic Sans MS" panose="030F0702030302020204" pitchFamily="66" charset="0"/>
              </a:rPr>
              <a:t>__  </a:t>
            </a:r>
            <a:r>
              <a:rPr lang="de-DE" sz="1800" dirty="0" err="1">
                <a:latin typeface="Comic Sans MS" panose="030F0702030302020204" pitchFamily="66" charset="0"/>
              </a:rPr>
              <a:t>trop</a:t>
            </a:r>
            <a:r>
              <a:rPr lang="de-DE" sz="1800" dirty="0">
                <a:latin typeface="Comic Sans MS" panose="030F0702030302020204" pitchFamily="66" charset="0"/>
              </a:rPr>
              <a:t> fort</a:t>
            </a:r>
            <a:r>
              <a:rPr lang="de-DE" sz="1800" dirty="0" smtClean="0">
                <a:latin typeface="Comic Sans MS" panose="030F0702030302020204" pitchFamily="66" charset="0"/>
              </a:rPr>
              <a:t>. Je mang__  des frites.</a:t>
            </a:r>
            <a:endParaRPr lang="fr-FR" sz="1800" dirty="0" smtClean="0">
              <a:latin typeface="Comic Sans MS" panose="030F0702030302020204" pitchFamily="66" charset="0"/>
            </a:endParaRPr>
          </a:p>
          <a:p>
            <a:r>
              <a:rPr lang="de-DE" sz="1800" dirty="0" err="1" smtClean="0">
                <a:latin typeface="Comic Sans MS" panose="030F0702030302020204" pitchFamily="66" charset="0"/>
              </a:rPr>
              <a:t>Vous</a:t>
            </a:r>
            <a:r>
              <a:rPr lang="de-DE" sz="1800" dirty="0" smtClean="0">
                <a:latin typeface="Comic Sans MS" panose="030F0702030302020204" pitchFamily="66" charset="0"/>
              </a:rPr>
              <a:t> </a:t>
            </a:r>
            <a:r>
              <a:rPr lang="de-DE" sz="1800" dirty="0" err="1">
                <a:latin typeface="Comic Sans MS" panose="030F0702030302020204" pitchFamily="66" charset="0"/>
              </a:rPr>
              <a:t>cherch</a:t>
            </a:r>
            <a:r>
              <a:rPr lang="de-DE" sz="1800" dirty="0">
                <a:latin typeface="Comic Sans MS" panose="030F0702030302020204" pitchFamily="66" charset="0"/>
              </a:rPr>
              <a:t>__  le </a:t>
            </a:r>
            <a:r>
              <a:rPr lang="de-DE" sz="1800" dirty="0" err="1">
                <a:latin typeface="Comic Sans MS" panose="030F0702030302020204" pitchFamily="66" charset="0"/>
              </a:rPr>
              <a:t>ballon</a:t>
            </a:r>
            <a:r>
              <a:rPr lang="de-DE" sz="1800" dirty="0" smtClean="0">
                <a:latin typeface="Comic Sans MS" panose="030F0702030302020204" pitchFamily="66" charset="0"/>
              </a:rPr>
              <a:t>. Tu </a:t>
            </a:r>
            <a:r>
              <a:rPr lang="de-DE" sz="1800" dirty="0" err="1" smtClean="0">
                <a:latin typeface="Comic Sans MS" panose="030F0702030302020204" pitchFamily="66" charset="0"/>
              </a:rPr>
              <a:t>march</a:t>
            </a:r>
            <a:r>
              <a:rPr lang="de-DE" sz="1800" dirty="0" smtClean="0">
                <a:latin typeface="Comic Sans MS" panose="030F0702030302020204" pitchFamily="66" charset="0"/>
              </a:rPr>
              <a:t>____ vite.</a:t>
            </a:r>
            <a:endParaRPr lang="fr-FR" sz="1800" dirty="0">
              <a:latin typeface="Comic Sans MS" panose="030F0702030302020204" pitchFamily="66" charset="0"/>
            </a:endParaRPr>
          </a:p>
          <a:p>
            <a:r>
              <a:rPr lang="de-DE" sz="1800" dirty="0">
                <a:latin typeface="Comic Sans MS" panose="030F0702030302020204" pitchFamily="66" charset="0"/>
              </a:rPr>
              <a:t> </a:t>
            </a:r>
            <a:r>
              <a:rPr lang="de-DE" sz="1800" dirty="0" err="1" smtClean="0">
                <a:latin typeface="Comic Sans MS" panose="030F0702030302020204" pitchFamily="66" charset="0"/>
              </a:rPr>
              <a:t>Elles</a:t>
            </a:r>
            <a:r>
              <a:rPr lang="de-DE" sz="1800" dirty="0" smtClean="0">
                <a:latin typeface="Comic Sans MS" panose="030F0702030302020204" pitchFamily="66" charset="0"/>
              </a:rPr>
              <a:t> </a:t>
            </a:r>
            <a:r>
              <a:rPr lang="de-DE" sz="1800" dirty="0" err="1">
                <a:latin typeface="Comic Sans MS" panose="030F0702030302020204" pitchFamily="66" charset="0"/>
              </a:rPr>
              <a:t>calcul</a:t>
            </a:r>
            <a:r>
              <a:rPr lang="de-DE" sz="1800" dirty="0">
                <a:latin typeface="Comic Sans MS" panose="030F0702030302020204" pitchFamily="66" charset="0"/>
              </a:rPr>
              <a:t>__  </a:t>
            </a:r>
            <a:r>
              <a:rPr lang="de-DE" sz="1800" dirty="0" err="1">
                <a:latin typeface="Comic Sans MS" panose="030F0702030302020204" pitchFamily="66" charset="0"/>
              </a:rPr>
              <a:t>leurs</a:t>
            </a:r>
            <a:r>
              <a:rPr lang="de-DE" sz="1800" dirty="0">
                <a:latin typeface="Comic Sans MS" panose="030F0702030302020204" pitchFamily="66" charset="0"/>
              </a:rPr>
              <a:t> </a:t>
            </a:r>
            <a:r>
              <a:rPr lang="de-DE" sz="1800" dirty="0" err="1">
                <a:latin typeface="Comic Sans MS" panose="030F0702030302020204" pitchFamily="66" charset="0"/>
              </a:rPr>
              <a:t>opérations</a:t>
            </a:r>
            <a:r>
              <a:rPr lang="de-DE" sz="1800" dirty="0" smtClean="0">
                <a:latin typeface="Comic Sans MS" panose="030F0702030302020204" pitchFamily="66" charset="0"/>
              </a:rPr>
              <a:t>. </a:t>
            </a:r>
          </a:p>
          <a:p>
            <a:r>
              <a:rPr lang="de-DE" sz="1800" dirty="0" smtClean="0">
                <a:latin typeface="Comic Sans MS" panose="030F0702030302020204" pitchFamily="66" charset="0"/>
              </a:rPr>
              <a:t>Nous </a:t>
            </a:r>
            <a:r>
              <a:rPr lang="de-DE" sz="1800" dirty="0" err="1" smtClean="0">
                <a:latin typeface="Comic Sans MS" panose="030F0702030302020204" pitchFamily="66" charset="0"/>
              </a:rPr>
              <a:t>trembl</a:t>
            </a:r>
            <a:r>
              <a:rPr lang="de-DE" sz="1800" dirty="0" smtClean="0">
                <a:latin typeface="Comic Sans MS" panose="030F0702030302020204" pitchFamily="66" charset="0"/>
              </a:rPr>
              <a:t>_____ de </a:t>
            </a:r>
            <a:r>
              <a:rPr lang="de-DE" sz="1800" dirty="0" err="1" smtClean="0">
                <a:latin typeface="Comic Sans MS" panose="030F0702030302020204" pitchFamily="66" charset="0"/>
              </a:rPr>
              <a:t>peur</a:t>
            </a:r>
            <a:r>
              <a:rPr lang="de-DE" sz="1800" dirty="0" smtClean="0">
                <a:latin typeface="Comic Sans MS" panose="030F0702030302020204" pitchFamily="66" charset="0"/>
              </a:rPr>
              <a:t>. Tu mang_____ à la </a:t>
            </a:r>
            <a:r>
              <a:rPr lang="de-DE" sz="1800" dirty="0" err="1" smtClean="0">
                <a:latin typeface="Comic Sans MS" panose="030F0702030302020204" pitchFamily="66" charset="0"/>
              </a:rPr>
              <a:t>cantine</a:t>
            </a:r>
            <a:r>
              <a:rPr lang="de-DE" sz="1800" dirty="0" smtClean="0">
                <a:latin typeface="Comic Sans MS" panose="030F0702030302020204" pitchFamily="66" charset="0"/>
              </a:rPr>
              <a:t>.</a:t>
            </a:r>
            <a:endParaRPr lang="fr-FR" sz="1800" dirty="0">
              <a:latin typeface="Comic Sans MS" panose="030F0702030302020204" pitchFamily="66" charset="0"/>
            </a:endParaRPr>
          </a:p>
          <a:p>
            <a:endParaRPr lang="fr-FR" sz="1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958" y="976912"/>
            <a:ext cx="622653" cy="78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0996" y="1058936"/>
            <a:ext cx="689254" cy="702602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5850756" y="1775308"/>
            <a:ext cx="4687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sng" dirty="0" smtClean="0">
                <a:latin typeface="Comic Sans MS" panose="030F0702030302020204" pitchFamily="66" charset="0"/>
              </a:rPr>
              <a:t>Ex</a:t>
            </a:r>
            <a:r>
              <a:rPr lang="fr-FR" sz="1800" dirty="0" smtClean="0">
                <a:latin typeface="Comic Sans MS" panose="030F0702030302020204" pitchFamily="66" charset="0"/>
              </a:rPr>
              <a:t>: </a:t>
            </a:r>
            <a:r>
              <a:rPr lang="fr-FR" sz="1800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La fée </a:t>
            </a:r>
            <a:r>
              <a:rPr lang="fr-FR" sz="1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utilise</a:t>
            </a:r>
            <a:r>
              <a:rPr lang="fr-FR" sz="1800" dirty="0" smtClean="0">
                <a:latin typeface="Comic Sans MS" panose="030F0702030302020204" pitchFamily="66" charset="0"/>
              </a:rPr>
              <a:t> sa baguette magique.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52" name="Image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7827" y="2144640"/>
            <a:ext cx="520833" cy="530919"/>
          </a:xfrm>
          <a:prstGeom prst="rect">
            <a:avLst/>
          </a:prstGeom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1293" y="2158071"/>
            <a:ext cx="400002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Forme libre 27"/>
          <p:cNvSpPr/>
          <p:nvPr/>
        </p:nvSpPr>
        <p:spPr>
          <a:xfrm>
            <a:off x="7031865" y="1777285"/>
            <a:ext cx="760452" cy="427497"/>
          </a:xfrm>
          <a:custGeom>
            <a:avLst/>
            <a:gdLst>
              <a:gd name="connsiteX0" fmla="*/ 38636 w 760452"/>
              <a:gd name="connsiteY0" fmla="*/ 64394 h 427497"/>
              <a:gd name="connsiteX1" fmla="*/ 25758 w 760452"/>
              <a:gd name="connsiteY1" fmla="*/ 128788 h 427497"/>
              <a:gd name="connsiteX2" fmla="*/ 0 w 760452"/>
              <a:gd name="connsiteY2" fmla="*/ 206061 h 427497"/>
              <a:gd name="connsiteX3" fmla="*/ 51515 w 760452"/>
              <a:gd name="connsiteY3" fmla="*/ 334850 h 427497"/>
              <a:gd name="connsiteX4" fmla="*/ 90152 w 760452"/>
              <a:gd name="connsiteY4" fmla="*/ 347729 h 427497"/>
              <a:gd name="connsiteX5" fmla="*/ 128789 w 760452"/>
              <a:gd name="connsiteY5" fmla="*/ 373487 h 427497"/>
              <a:gd name="connsiteX6" fmla="*/ 206062 w 760452"/>
              <a:gd name="connsiteY6" fmla="*/ 399245 h 427497"/>
              <a:gd name="connsiteX7" fmla="*/ 708338 w 760452"/>
              <a:gd name="connsiteY7" fmla="*/ 347729 h 427497"/>
              <a:gd name="connsiteX8" fmla="*/ 734096 w 760452"/>
              <a:gd name="connsiteY8" fmla="*/ 309092 h 427497"/>
              <a:gd name="connsiteX9" fmla="*/ 759853 w 760452"/>
              <a:gd name="connsiteY9" fmla="*/ 231819 h 427497"/>
              <a:gd name="connsiteX10" fmla="*/ 734096 w 760452"/>
              <a:gd name="connsiteY10" fmla="*/ 115909 h 427497"/>
              <a:gd name="connsiteX11" fmla="*/ 708338 w 760452"/>
              <a:gd name="connsiteY11" fmla="*/ 77273 h 427497"/>
              <a:gd name="connsiteX12" fmla="*/ 669701 w 760452"/>
              <a:gd name="connsiteY12" fmla="*/ 64394 h 427497"/>
              <a:gd name="connsiteX13" fmla="*/ 631065 w 760452"/>
              <a:gd name="connsiteY13" fmla="*/ 38636 h 427497"/>
              <a:gd name="connsiteX14" fmla="*/ 489397 w 760452"/>
              <a:gd name="connsiteY14" fmla="*/ 12878 h 427497"/>
              <a:gd name="connsiteX15" fmla="*/ 425003 w 760452"/>
              <a:gd name="connsiteY15" fmla="*/ 0 h 427497"/>
              <a:gd name="connsiteX16" fmla="*/ 38636 w 760452"/>
              <a:gd name="connsiteY16" fmla="*/ 64394 h 427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0452" h="427497">
                <a:moveTo>
                  <a:pt x="38636" y="64394"/>
                </a:moveTo>
                <a:cubicBezTo>
                  <a:pt x="-27905" y="85859"/>
                  <a:pt x="31517" y="107670"/>
                  <a:pt x="25758" y="128788"/>
                </a:cubicBezTo>
                <a:cubicBezTo>
                  <a:pt x="18614" y="154982"/>
                  <a:pt x="0" y="206061"/>
                  <a:pt x="0" y="206061"/>
                </a:cubicBezTo>
                <a:cubicBezTo>
                  <a:pt x="11448" y="297642"/>
                  <a:pt x="-14420" y="301882"/>
                  <a:pt x="51515" y="334850"/>
                </a:cubicBezTo>
                <a:cubicBezTo>
                  <a:pt x="63657" y="340921"/>
                  <a:pt x="78010" y="341658"/>
                  <a:pt x="90152" y="347729"/>
                </a:cubicBezTo>
                <a:cubicBezTo>
                  <a:pt x="103997" y="354651"/>
                  <a:pt x="114644" y="367200"/>
                  <a:pt x="128789" y="373487"/>
                </a:cubicBezTo>
                <a:cubicBezTo>
                  <a:pt x="153600" y="384514"/>
                  <a:pt x="206062" y="399245"/>
                  <a:pt x="206062" y="399245"/>
                </a:cubicBezTo>
                <a:cubicBezTo>
                  <a:pt x="473622" y="391813"/>
                  <a:pt x="585622" y="494988"/>
                  <a:pt x="708338" y="347729"/>
                </a:cubicBezTo>
                <a:cubicBezTo>
                  <a:pt x="718247" y="335838"/>
                  <a:pt x="725510" y="321971"/>
                  <a:pt x="734096" y="309092"/>
                </a:cubicBezTo>
                <a:cubicBezTo>
                  <a:pt x="742682" y="283334"/>
                  <a:pt x="764317" y="258600"/>
                  <a:pt x="759853" y="231819"/>
                </a:cubicBezTo>
                <a:cubicBezTo>
                  <a:pt x="754908" y="202149"/>
                  <a:pt x="749946" y="147610"/>
                  <a:pt x="734096" y="115909"/>
                </a:cubicBezTo>
                <a:cubicBezTo>
                  <a:pt x="727174" y="102065"/>
                  <a:pt x="720425" y="86942"/>
                  <a:pt x="708338" y="77273"/>
                </a:cubicBezTo>
                <a:cubicBezTo>
                  <a:pt x="697737" y="68792"/>
                  <a:pt x="682580" y="68687"/>
                  <a:pt x="669701" y="64394"/>
                </a:cubicBezTo>
                <a:cubicBezTo>
                  <a:pt x="656822" y="55808"/>
                  <a:pt x="645292" y="44733"/>
                  <a:pt x="631065" y="38636"/>
                </a:cubicBezTo>
                <a:cubicBezTo>
                  <a:pt x="599597" y="25149"/>
                  <a:pt x="512186" y="16676"/>
                  <a:pt x="489397" y="12878"/>
                </a:cubicBezTo>
                <a:cubicBezTo>
                  <a:pt x="467805" y="9279"/>
                  <a:pt x="446468" y="4293"/>
                  <a:pt x="425003" y="0"/>
                </a:cubicBezTo>
                <a:cubicBezTo>
                  <a:pt x="25772" y="13766"/>
                  <a:pt x="105177" y="42929"/>
                  <a:pt x="38636" y="6439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850756" y="2772519"/>
            <a:ext cx="48426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Lucas </a:t>
            </a:r>
            <a:r>
              <a:rPr lang="fr-FR" sz="1600" dirty="0" smtClean="0">
                <a:latin typeface="Comic Sans MS" panose="030F0702030302020204" pitchFamily="66" charset="0"/>
              </a:rPr>
              <a:t>lit une histoire de dinosaures.</a:t>
            </a:r>
          </a:p>
          <a:p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err="1" smtClean="0">
                <a:latin typeface="Comic Sans MS" panose="030F0702030302020204" pitchFamily="66" charset="0"/>
              </a:rPr>
              <a:t>Mayline</a:t>
            </a:r>
            <a:r>
              <a:rPr lang="fr-FR" sz="1600" dirty="0" smtClean="0">
                <a:latin typeface="Comic Sans MS" panose="030F0702030302020204" pitchFamily="66" charset="0"/>
              </a:rPr>
              <a:t> fait de la danse et Aurélia se détend au yoga.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Tom joue au basket.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Mathis part en vacances très loin.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La petite fille s’appelle </a:t>
            </a:r>
            <a:r>
              <a:rPr lang="fr-FR" sz="1600" dirty="0" smtClean="0">
                <a:latin typeface="Comic Sans MS" panose="030F0702030302020204" pitchFamily="66" charset="0"/>
              </a:rPr>
              <a:t>Margot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La maman </a:t>
            </a:r>
            <a:r>
              <a:rPr lang="fr-FR" sz="1600" dirty="0" smtClean="0">
                <a:latin typeface="Comic Sans MS" panose="030F0702030302020204" pitchFamily="66" charset="0"/>
              </a:rPr>
              <a:t>de Louise </a:t>
            </a:r>
            <a:r>
              <a:rPr lang="fr-FR" sz="1600" dirty="0" smtClean="0">
                <a:latin typeface="Comic Sans MS" panose="030F0702030302020204" pitchFamily="66" charset="0"/>
              </a:rPr>
              <a:t>vient </a:t>
            </a:r>
            <a:r>
              <a:rPr lang="fr-FR" sz="1600" dirty="0" smtClean="0">
                <a:latin typeface="Comic Sans MS" panose="030F0702030302020204" pitchFamily="66" charset="0"/>
              </a:rPr>
              <a:t>pour la semaine du goût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Paul </a:t>
            </a:r>
            <a:r>
              <a:rPr lang="fr-FR" sz="1600" dirty="0" smtClean="0">
                <a:latin typeface="Comic Sans MS" panose="030F0702030302020204" pitchFamily="66" charset="0"/>
              </a:rPr>
              <a:t>et Arthur </a:t>
            </a:r>
            <a:r>
              <a:rPr lang="fr-FR" sz="1600" dirty="0" smtClean="0">
                <a:latin typeface="Comic Sans MS" panose="030F0702030302020204" pitchFamily="66" charset="0"/>
              </a:rPr>
              <a:t>gagnent le tournoi de </a:t>
            </a:r>
            <a:r>
              <a:rPr lang="fr-FR" sz="1600" dirty="0" smtClean="0">
                <a:latin typeface="Comic Sans MS" panose="030F0702030302020204" pitchFamily="66" charset="0"/>
              </a:rPr>
              <a:t>tennis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latin typeface="Comic Sans MS" panose="030F0702030302020204" pitchFamily="66" charset="0"/>
              </a:rPr>
              <a:t>Zoé</a:t>
            </a:r>
            <a:r>
              <a:rPr lang="fr-FR" sz="1600" dirty="0" smtClean="0">
                <a:latin typeface="Comic Sans MS" panose="030F0702030302020204" pitchFamily="66" charset="0"/>
              </a:rPr>
              <a:t> galope avec son poney.</a:t>
            </a:r>
            <a:endParaRPr lang="fr-F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906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tiquette 1"/>
          <p:cNvSpPr/>
          <p:nvPr/>
        </p:nvSpPr>
        <p:spPr>
          <a:xfrm>
            <a:off x="209929" y="18023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02279" y="0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ats MEOW" panose="020B0603050302020204" pitchFamily="34" charset="0"/>
              </a:rPr>
              <a:t>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52023" y="69793"/>
            <a:ext cx="5389399" cy="42849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Orthographe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13261" y="3348583"/>
            <a:ext cx="4909503" cy="42849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Orthographe</a:t>
            </a:r>
          </a:p>
        </p:txBody>
      </p:sp>
      <p:sp>
        <p:nvSpPr>
          <p:cNvPr id="7" name="Étiquette 6"/>
          <p:cNvSpPr/>
          <p:nvPr/>
        </p:nvSpPr>
        <p:spPr>
          <a:xfrm>
            <a:off x="171167" y="318955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3471" y="3085150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ats MEOW" panose="020B0603050302020204" pitchFamily="34" charset="0"/>
              </a:rPr>
              <a:t>5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5634732" y="0"/>
            <a:ext cx="72008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Étiquette 12"/>
          <p:cNvSpPr/>
          <p:nvPr/>
        </p:nvSpPr>
        <p:spPr>
          <a:xfrm>
            <a:off x="5706740" y="75830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698240" y="-132971"/>
            <a:ext cx="662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ats MEOW" panose="020B0603050302020204" pitchFamily="34" charset="0"/>
              </a:rPr>
              <a:t>6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567487" y="75830"/>
            <a:ext cx="5389399" cy="705489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Vocabulaire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Trouve le mot étiquette:</a:t>
            </a:r>
          </a:p>
        </p:txBody>
      </p:sp>
      <p:pic>
        <p:nvPicPr>
          <p:cNvPr id="1026" name="Picture 2" descr="http://ekladata.com/kJP3mGg0pSClBsPh5x96Qt_C7g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9244214" y="318569"/>
            <a:ext cx="1347081" cy="73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LIBvBXnM0mQrCr1U0UhK_5Y6_F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456" y="2913322"/>
            <a:ext cx="1513112" cy="73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://ekladata.com/kJP3mGg0pSClBsPh5x96Qt_C7g4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9234871" y="4498292"/>
            <a:ext cx="1054415" cy="57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35731" y="4572719"/>
            <a:ext cx="58250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dirty="0" smtClean="0">
                <a:latin typeface="Comic Sans MS" panose="030F0702030302020204" pitchFamily="66" charset="0"/>
              </a:rPr>
              <a:t>C’est un animal marin, très intelligent.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33" name="Nuage 32"/>
          <p:cNvSpPr/>
          <p:nvPr/>
        </p:nvSpPr>
        <p:spPr>
          <a:xfrm>
            <a:off x="8501886" y="1521503"/>
            <a:ext cx="2190988" cy="84107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8706622" y="1663777"/>
            <a:ext cx="1986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Comic Sans MS" panose="030F0702030302020204" pitchFamily="66" charset="0"/>
              </a:rPr>
              <a:t>Ce sont des…………..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cxnSp>
        <p:nvCxnSpPr>
          <p:cNvPr id="44" name="Connecteur droit 43"/>
          <p:cNvCxnSpPr/>
          <p:nvPr/>
        </p:nvCxnSpPr>
        <p:spPr>
          <a:xfrm flipV="1">
            <a:off x="5727293" y="2556495"/>
            <a:ext cx="5022138" cy="23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Nuage 53"/>
          <p:cNvSpPr/>
          <p:nvPr/>
        </p:nvSpPr>
        <p:spPr>
          <a:xfrm>
            <a:off x="8479383" y="2769012"/>
            <a:ext cx="2190988" cy="84107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8714734" y="2888109"/>
            <a:ext cx="1986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Comic Sans MS" panose="030F0702030302020204" pitchFamily="66" charset="0"/>
              </a:rPr>
              <a:t>Ce sont des…………..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 flipV="1">
            <a:off x="5706740" y="4561186"/>
            <a:ext cx="5022138" cy="23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Étiquette 61"/>
          <p:cNvSpPr/>
          <p:nvPr/>
        </p:nvSpPr>
        <p:spPr>
          <a:xfrm>
            <a:off x="5901561" y="4660966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5915687" y="4547743"/>
            <a:ext cx="662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cats MEOW" panose="020B0603050302020204" pitchFamily="34" charset="0"/>
              </a:rPr>
              <a:t>7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6708394" y="4631387"/>
            <a:ext cx="5389399" cy="705489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Vocabulaire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Barre l’intrus dans chaque liste: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147151" y="498283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Comic Sans MS" panose="030F0702030302020204" pitchFamily="66" charset="0"/>
              </a:rPr>
              <a:t>Les mots en EAU prennent un X au pluriel:</a:t>
            </a:r>
            <a:endParaRPr lang="fr-FR" sz="1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4234676"/>
              </p:ext>
            </p:extLst>
          </p:nvPr>
        </p:nvGraphicFramePr>
        <p:xfrm>
          <a:off x="202279" y="1163784"/>
          <a:ext cx="5265352" cy="1547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338"/>
                <a:gridCol w="1316338"/>
                <a:gridCol w="1316338"/>
                <a:gridCol w="1316338"/>
              </a:tblGrid>
              <a:tr h="51586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Un oiseau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Un chameau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1586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Un chapeau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Un château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15862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Un bateau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Un gâteau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947682" y="372953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Devinettes: je cherche la réponse sur ma fiche du son O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242244" y="4911273"/>
            <a:ext cx="2880320" cy="4478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07734" y="5390681"/>
            <a:ext cx="58250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dirty="0" smtClean="0">
                <a:latin typeface="Comic Sans MS" panose="030F0702030302020204" pitchFamily="66" charset="0"/>
              </a:rPr>
              <a:t>C’est une fleur rouge qui fâne très vite; c’est aussi le nom du clown dans la petite comptine sur ta fiche.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1333515" y="5999762"/>
            <a:ext cx="2880320" cy="5125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1404862" y="6850923"/>
            <a:ext cx="2880320" cy="5125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37165" y="6512327"/>
            <a:ext cx="58250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600" dirty="0" smtClean="0">
                <a:latin typeface="Comic Sans MS" panose="030F0702030302020204" pitchFamily="66" charset="0"/>
              </a:rPr>
              <a:t>C’est un endroit où travaillent médecins et infirmières.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1000" y="923481"/>
            <a:ext cx="786848" cy="6744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6414" y="1053491"/>
            <a:ext cx="786848" cy="6744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8948" y="781319"/>
            <a:ext cx="786848" cy="6744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312" y="1813932"/>
            <a:ext cx="707950" cy="6068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0771" y="1746696"/>
            <a:ext cx="629412" cy="5394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7653" y="1675874"/>
            <a:ext cx="845436" cy="7246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9256" y="2774614"/>
            <a:ext cx="788874" cy="6761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9541" y="2731006"/>
            <a:ext cx="633563" cy="5430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1050" y="3645686"/>
            <a:ext cx="707950" cy="6068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9546" y="3468190"/>
            <a:ext cx="681927" cy="5845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4387" y="2774614"/>
            <a:ext cx="707950" cy="6068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7430" y="3583775"/>
            <a:ext cx="629412" cy="5394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2" name="ZoneTexte 31"/>
          <p:cNvSpPr txBox="1"/>
          <p:nvPr/>
        </p:nvSpPr>
        <p:spPr>
          <a:xfrm>
            <a:off x="5727292" y="5471073"/>
            <a:ext cx="58120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>
                <a:latin typeface="Comic Sans MS" panose="030F0702030302020204" pitchFamily="66" charset="0"/>
              </a:rPr>
              <a:t>c</a:t>
            </a:r>
            <a:r>
              <a:rPr lang="fr-FR" sz="1800" dirty="0" smtClean="0">
                <a:latin typeface="Comic Sans MS" panose="030F0702030302020204" pitchFamily="66" charset="0"/>
              </a:rPr>
              <a:t>heval, mouton, vache, poule, lion, âne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>
                <a:latin typeface="Comic Sans MS" panose="030F0702030302020204" pitchFamily="66" charset="0"/>
              </a:rPr>
              <a:t>f</a:t>
            </a:r>
            <a:r>
              <a:rPr lang="fr-FR" sz="1800" dirty="0" smtClean="0">
                <a:latin typeface="Comic Sans MS" panose="030F0702030302020204" pitchFamily="66" charset="0"/>
              </a:rPr>
              <a:t>ramboise, poire, pomme de terre, melon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>
                <a:latin typeface="Comic Sans MS" panose="030F0702030302020204" pitchFamily="66" charset="0"/>
              </a:rPr>
              <a:t>c</a:t>
            </a:r>
            <a:r>
              <a:rPr lang="fr-FR" sz="1800" dirty="0" smtClean="0">
                <a:latin typeface="Comic Sans MS" panose="030F0702030302020204" pitchFamily="66" charset="0"/>
              </a:rPr>
              <a:t>raie, stylo, ardoise, pantalon, trousse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>
                <a:latin typeface="Comic Sans MS" panose="030F0702030302020204" pitchFamily="66" charset="0"/>
              </a:rPr>
              <a:t>b</a:t>
            </a:r>
            <a:r>
              <a:rPr lang="fr-FR" sz="1800" dirty="0" smtClean="0">
                <a:latin typeface="Comic Sans MS" panose="030F0702030302020204" pitchFamily="66" charset="0"/>
              </a:rPr>
              <a:t>oules, sapin, guirlandes, cadeaux, cahier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>
                <a:latin typeface="Comic Sans MS" panose="030F0702030302020204" pitchFamily="66" charset="0"/>
              </a:rPr>
              <a:t>v</a:t>
            </a:r>
            <a:r>
              <a:rPr lang="fr-FR" sz="1800" dirty="0" smtClean="0">
                <a:latin typeface="Comic Sans MS" panose="030F0702030302020204" pitchFamily="66" charset="0"/>
              </a:rPr>
              <a:t>oiture, main, bus, train, avion, tramway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 smtClean="0">
                <a:latin typeface="Comic Sans MS" panose="030F0702030302020204" pitchFamily="66" charset="0"/>
              </a:rPr>
              <a:t>Gruyère, camembert, truite, vache qui rit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1800" dirty="0" smtClean="0">
                <a:latin typeface="Comic Sans MS" panose="030F0702030302020204" pitchFamily="66" charset="0"/>
              </a:rPr>
              <a:t>Milly, Andréa, Carla, Sofiane, Lana, Rose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979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tiquette 1"/>
          <p:cNvSpPr/>
          <p:nvPr/>
        </p:nvSpPr>
        <p:spPr>
          <a:xfrm>
            <a:off x="113676" y="18023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21984" y="180231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ats MEOW" panose="020B0603050302020204" pitchFamily="34" charset="0"/>
              </a:rPr>
              <a:t>8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64133" y="33258"/>
            <a:ext cx="5389399" cy="102865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Ecriture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Je copie la phrase:</a:t>
            </a:r>
          </a:p>
          <a:p>
            <a:endParaRPr lang="fr-FR" b="1" u="sng" dirty="0" smtClean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ekladata.com/qNmPPvdkTLwZ01R259eMlxPnNh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864" y="2209395"/>
            <a:ext cx="9625512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13676" y="1061912"/>
            <a:ext cx="6097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ursive standard" pitchFamily="2" charset="0"/>
              </a:rPr>
              <a:t>Bruxelles est la capitale de la </a:t>
            </a:r>
          </a:p>
          <a:p>
            <a:r>
              <a:rPr lang="fr-FR" sz="2800" dirty="0" smtClean="0">
                <a:latin typeface="Cursive standard" pitchFamily="2" charset="0"/>
              </a:rPr>
              <a:t>Belgique.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10" name="Étiquette 9"/>
          <p:cNvSpPr/>
          <p:nvPr/>
        </p:nvSpPr>
        <p:spPr>
          <a:xfrm>
            <a:off x="121984" y="3492599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5023" y="3518810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ats MEOW" panose="020B0603050302020204" pitchFamily="34" charset="0"/>
              </a:rPr>
              <a:t>9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89724" y="3757590"/>
            <a:ext cx="5389399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Numération</a:t>
            </a:r>
          </a:p>
          <a:p>
            <a:endParaRPr lang="fr-FR" b="1" u="sng" dirty="0" smtClean="0">
              <a:latin typeface="Comic Sans MS" panose="030F0702030302020204" pitchFamily="66" charset="0"/>
            </a:endParaRPr>
          </a:p>
        </p:txBody>
      </p:sp>
      <p:sp>
        <p:nvSpPr>
          <p:cNvPr id="17" name="Étiquette 16"/>
          <p:cNvSpPr/>
          <p:nvPr/>
        </p:nvSpPr>
        <p:spPr>
          <a:xfrm>
            <a:off x="5706740" y="167957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5634732" y="0"/>
            <a:ext cx="72008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599868" y="170716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ts MEOW" panose="020B0603050302020204" pitchFamily="34" charset="0"/>
              </a:rPr>
              <a:t>10</a:t>
            </a:r>
            <a:endParaRPr lang="fr-FR" sz="4000" dirty="0">
              <a:latin typeface="cats MEOW" panose="020B06030503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642844" y="38773"/>
            <a:ext cx="5389399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Numération</a:t>
            </a:r>
          </a:p>
          <a:p>
            <a:endParaRPr lang="fr-FR" b="1" u="sng" dirty="0" smtClean="0">
              <a:latin typeface="Comic Sans MS" panose="030F0702030302020204" pitchFamily="66" charset="0"/>
            </a:endParaRPr>
          </a:p>
        </p:txBody>
      </p:sp>
      <p:sp>
        <p:nvSpPr>
          <p:cNvPr id="23" name="Étiquette 22"/>
          <p:cNvSpPr/>
          <p:nvPr/>
        </p:nvSpPr>
        <p:spPr>
          <a:xfrm>
            <a:off x="5852891" y="3591405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697301" y="3564031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ts MEOW" panose="020B0603050302020204" pitchFamily="34" charset="0"/>
              </a:rPr>
              <a:t>11</a:t>
            </a:r>
            <a:endParaRPr lang="fr-FR" sz="4000" dirty="0">
              <a:latin typeface="cats MEOW" panose="020B06030503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642844" y="3530960"/>
            <a:ext cx="5389399" cy="42849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Géométrie</a:t>
            </a:r>
          </a:p>
        </p:txBody>
      </p:sp>
      <p:pic>
        <p:nvPicPr>
          <p:cNvPr id="3074" name="Picture 2" descr="http://ekladata.com/LWOJuCy80_Nceiat2rdHSWkoDQ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0158" y="38773"/>
            <a:ext cx="1734071" cy="106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ekladata.com/nYJB2BAL4ganXdLJJBHV1x6eK9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2618" y="3298587"/>
            <a:ext cx="993233" cy="7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670737" y="1061912"/>
            <a:ext cx="4140304" cy="2529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8884" y="4551931"/>
            <a:ext cx="2498271" cy="300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88325" y="4551931"/>
            <a:ext cx="2505075" cy="287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6958581" y="4072263"/>
            <a:ext cx="335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Je reproduis la figure: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46" name="Picture 4" descr="http://ekladata.com/uMYIPVIxd8Od6jlQ_e6_tAQ0laQ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976" y="3419071"/>
            <a:ext cx="669350" cy="70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989724" y="4125548"/>
            <a:ext cx="450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Relie le dessin au bon calcul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423" y="4567858"/>
            <a:ext cx="695215" cy="695215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2341" y="4551931"/>
            <a:ext cx="695215" cy="69521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8173" y="4543725"/>
            <a:ext cx="695215" cy="695215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9660" y="4587462"/>
            <a:ext cx="695215" cy="69521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251" y="5464484"/>
            <a:ext cx="1206180" cy="595049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8695" y="5426128"/>
            <a:ext cx="1206180" cy="595049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231" y="6025675"/>
            <a:ext cx="1206180" cy="595049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423" y="6653661"/>
            <a:ext cx="1143388" cy="769881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8437" y="6653661"/>
            <a:ext cx="1143388" cy="769881"/>
          </a:xfrm>
          <a:prstGeom prst="rect">
            <a:avLst/>
          </a:prstGeom>
        </p:spPr>
      </p:pic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8763056"/>
              </p:ext>
            </p:extLst>
          </p:nvPr>
        </p:nvGraphicFramePr>
        <p:xfrm>
          <a:off x="3684423" y="5018695"/>
          <a:ext cx="1806293" cy="14099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293"/>
              </a:tblGrid>
              <a:tr h="46997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omic Sans MS" panose="030F0702030302020204" pitchFamily="66" charset="0"/>
                        </a:rPr>
                        <a:t>7 + 7 + 7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6997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omic Sans MS" panose="030F0702030302020204" pitchFamily="66" charset="0"/>
                        </a:rPr>
                        <a:t> 3</a:t>
                      </a:r>
                      <a:r>
                        <a:rPr lang="fr-FR" baseline="0" dirty="0" smtClean="0">
                          <a:latin typeface="Comic Sans MS" panose="030F0702030302020204" pitchFamily="66" charset="0"/>
                        </a:rPr>
                        <a:t> + 3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6997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omic Sans MS" panose="030F0702030302020204" pitchFamily="66" charset="0"/>
                        </a:rPr>
                        <a:t>2 + 2 + 2 + 2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ZoneTexte 33"/>
          <p:cNvSpPr txBox="1"/>
          <p:nvPr/>
        </p:nvSpPr>
        <p:spPr>
          <a:xfrm>
            <a:off x="6642844" y="41460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Observe le modèle et transforme l’addition en multiplication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852891" y="1061912"/>
            <a:ext cx="44623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0503" y="1117865"/>
            <a:ext cx="719133" cy="624795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4985" y="1108117"/>
            <a:ext cx="719133" cy="624795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0096" y="1097365"/>
            <a:ext cx="719133" cy="624795"/>
          </a:xfrm>
          <a:prstGeom prst="rect">
            <a:avLst/>
          </a:prstGeom>
        </p:spPr>
      </p:pic>
      <p:pic>
        <p:nvPicPr>
          <p:cNvPr id="75" name="Image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3496" y="1066443"/>
            <a:ext cx="719133" cy="624795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8982630" y="1060931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3+3+3+3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4x3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852891" y="1799595"/>
            <a:ext cx="48579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6 + 6 + 6 + 6 + 6 = ____ x ______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7 + 7 = _______ x _______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5 + 5 + 5 = _______ x _______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2 + 2 + 2 + 2 + 2 + 2 + 2 + 2 = _____ x ____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4 + 4 + 4 = ____ x 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02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tiquette 2"/>
          <p:cNvSpPr/>
          <p:nvPr/>
        </p:nvSpPr>
        <p:spPr>
          <a:xfrm>
            <a:off x="234132" y="180231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4539" y="202377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ts MEOW" panose="020B0603050302020204" pitchFamily="34" charset="0"/>
              </a:rPr>
              <a:t>14</a:t>
            </a:r>
            <a:endParaRPr lang="fr-FR" sz="4000" dirty="0">
              <a:latin typeface="cats MEOW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76226" y="179989"/>
            <a:ext cx="5389399" cy="125948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Géométrie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Je continue la frise et je colorie 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avec deux couleurs:</a:t>
            </a:r>
          </a:p>
          <a:p>
            <a:endParaRPr lang="fr-FR" sz="1800" dirty="0" smtClean="0">
              <a:latin typeface="Comic Sans MS" panose="030F0702030302020204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5634732" y="0"/>
            <a:ext cx="72008" cy="756126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Étiquette 22"/>
          <p:cNvSpPr/>
          <p:nvPr/>
        </p:nvSpPr>
        <p:spPr>
          <a:xfrm>
            <a:off x="5738141" y="179989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660985" y="166697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ts MEOW" panose="020B0603050302020204" pitchFamily="34" charset="0"/>
              </a:rPr>
              <a:t>16</a:t>
            </a:r>
            <a:endParaRPr lang="fr-FR" sz="4000" dirty="0">
              <a:latin typeface="cats MEOW" panose="020B0603050302020204" pitchFamily="34" charset="0"/>
            </a:endParaRPr>
          </a:p>
        </p:txBody>
      </p:sp>
      <p:pic>
        <p:nvPicPr>
          <p:cNvPr id="22" name="Picture 4" descr="http://ekladata.com/uMYIPVIxd8Od6jlQ_e6_tAQ0laQ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636" y="212476"/>
            <a:ext cx="670809" cy="70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ekladata.com/syi7n6z_Re-7OOjtHuEUF8qGW2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7180" y="134455"/>
            <a:ext cx="783306" cy="7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6714852" y="108006"/>
            <a:ext cx="5389399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Opérations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Je calcule les additions:</a:t>
            </a:r>
          </a:p>
          <a:p>
            <a:endParaRPr lang="fr-FR" sz="18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551349"/>
              </p:ext>
            </p:extLst>
          </p:nvPr>
        </p:nvGraphicFramePr>
        <p:xfrm>
          <a:off x="6065562" y="1232598"/>
          <a:ext cx="1308363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121"/>
                <a:gridCol w="436121"/>
                <a:gridCol w="436121"/>
              </a:tblGrid>
              <a:tr h="3849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Connecteur droit 10"/>
          <p:cNvCxnSpPr/>
          <p:nvPr/>
        </p:nvCxnSpPr>
        <p:spPr>
          <a:xfrm>
            <a:off x="6065561" y="2259745"/>
            <a:ext cx="13083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Étiquette 32"/>
          <p:cNvSpPr/>
          <p:nvPr/>
        </p:nvSpPr>
        <p:spPr>
          <a:xfrm>
            <a:off x="5872758" y="3204567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5738141" y="3204567"/>
            <a:ext cx="1418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smtClean="0">
                <a:latin typeface="cats MEOW" panose="020B0603050302020204" pitchFamily="34" charset="0"/>
              </a:rPr>
              <a:t>17</a:t>
            </a:r>
            <a:endParaRPr lang="fr-FR" sz="4000" dirty="0">
              <a:latin typeface="cats MEOW" panose="020B060305030202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749831" y="5148783"/>
            <a:ext cx="5389399" cy="705489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Calcul</a:t>
            </a:r>
          </a:p>
          <a:p>
            <a:endParaRPr lang="fr-FR" sz="1800" dirty="0" smtClean="0">
              <a:latin typeface="Comic Sans MS" panose="030F0702030302020204" pitchFamily="66" charset="0"/>
            </a:endParaRPr>
          </a:p>
        </p:txBody>
      </p:sp>
      <p:pic>
        <p:nvPicPr>
          <p:cNvPr id="4100" name="Picture 4" descr="http://ekladata.com/tgYqS15w8EUXcSDXnJgE0XBlEb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8347" y="4165966"/>
            <a:ext cx="1283776" cy="118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Étiquette 26"/>
          <p:cNvSpPr/>
          <p:nvPr/>
        </p:nvSpPr>
        <p:spPr>
          <a:xfrm>
            <a:off x="167416" y="4165966"/>
            <a:ext cx="842094" cy="714529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26080" y="4178170"/>
            <a:ext cx="126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ts MEOW" panose="020B0603050302020204" pitchFamily="34" charset="0"/>
              </a:rPr>
              <a:t>15</a:t>
            </a:r>
            <a:endParaRPr lang="fr-FR" sz="4000" dirty="0">
              <a:latin typeface="cats MEOW" panose="020B06030503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028919" y="3919096"/>
            <a:ext cx="5389399" cy="98248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Problèmes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J’observe le tableau pour répondre aux 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q</a:t>
            </a:r>
            <a:r>
              <a:rPr lang="fr-FR" sz="1800" dirty="0" smtClean="0">
                <a:latin typeface="Comic Sans MS" panose="030F0702030302020204" pitchFamily="66" charset="0"/>
              </a:rPr>
              <a:t>uestions:</a:t>
            </a:r>
          </a:p>
        </p:txBody>
      </p:sp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3048021"/>
              </p:ext>
            </p:extLst>
          </p:nvPr>
        </p:nvGraphicFramePr>
        <p:xfrm>
          <a:off x="7566729" y="1260351"/>
          <a:ext cx="1308363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121"/>
                <a:gridCol w="436121"/>
                <a:gridCol w="436121"/>
              </a:tblGrid>
              <a:tr h="3849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2191340"/>
              </p:ext>
            </p:extLst>
          </p:nvPr>
        </p:nvGraphicFramePr>
        <p:xfrm>
          <a:off x="9164281" y="1235040"/>
          <a:ext cx="1308363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121"/>
                <a:gridCol w="436121"/>
                <a:gridCol w="436121"/>
              </a:tblGrid>
              <a:tr h="3849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8498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Connecteur droit 41"/>
          <p:cNvCxnSpPr/>
          <p:nvPr/>
        </p:nvCxnSpPr>
        <p:spPr>
          <a:xfrm>
            <a:off x="7566728" y="2216789"/>
            <a:ext cx="13083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9142122" y="2259745"/>
            <a:ext cx="13083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1438944"/>
              </p:ext>
            </p:extLst>
          </p:nvPr>
        </p:nvGraphicFramePr>
        <p:xfrm>
          <a:off x="450155" y="4902170"/>
          <a:ext cx="5128076" cy="1500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2019"/>
                <a:gridCol w="1282019"/>
                <a:gridCol w="1282019"/>
                <a:gridCol w="1282019"/>
              </a:tblGrid>
              <a:tr h="375073"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judo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cirque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danse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5073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Lundi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18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12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24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5073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Mardi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25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5073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Jeudi</a:t>
                      </a:r>
                      <a:r>
                        <a:rPr lang="fr-FR" sz="14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15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38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20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67416" y="6472050"/>
            <a:ext cx="5570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omic Sans MS" panose="030F0702030302020204" pitchFamily="66" charset="0"/>
              </a:rPr>
              <a:t>Dans quelle activité 38 sont inscrits?______________</a:t>
            </a:r>
          </a:p>
          <a:p>
            <a:r>
              <a:rPr lang="fr-FR" sz="1400" dirty="0" smtClean="0">
                <a:latin typeface="Comic Sans MS" panose="030F0702030302020204" pitchFamily="66" charset="0"/>
              </a:rPr>
              <a:t>Quel jour peut-on faire de la danse?_____________</a:t>
            </a:r>
          </a:p>
          <a:p>
            <a:r>
              <a:rPr lang="fr-FR" sz="1400" dirty="0" smtClean="0">
                <a:latin typeface="Comic Sans MS" panose="030F0702030302020204" pitchFamily="66" charset="0"/>
              </a:rPr>
              <a:t>Combien d’enfants sont inscrits au judo sur les 3 jours?______________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991" y="1091918"/>
            <a:ext cx="5319641" cy="132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416" y="2340864"/>
            <a:ext cx="5274029" cy="157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43009" y="3614293"/>
            <a:ext cx="721460" cy="693853"/>
          </a:xfrm>
          <a:prstGeom prst="rect">
            <a:avLst/>
          </a:prstGeom>
        </p:spPr>
      </p:pic>
      <p:pic>
        <p:nvPicPr>
          <p:cNvPr id="3079" name="Picture 7" descr="First Grade Friendly Frogs-math FREEBI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75652" y="2988543"/>
            <a:ext cx="3451468" cy="4776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523118" y="3021967"/>
            <a:ext cx="1842823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9034526" y="7453251"/>
            <a:ext cx="1842823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876696" y="5506144"/>
            <a:ext cx="16283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 : blanc</a:t>
            </a:r>
          </a:p>
          <a:p>
            <a:r>
              <a:rPr lang="fr-FR" dirty="0" smtClean="0"/>
              <a:t>10: beige</a:t>
            </a:r>
          </a:p>
          <a:p>
            <a:r>
              <a:rPr lang="fr-FR" dirty="0" smtClean="0"/>
              <a:t>11: rouge</a:t>
            </a:r>
          </a:p>
          <a:p>
            <a:r>
              <a:rPr lang="fr-FR" dirty="0" smtClean="0"/>
              <a:t>12: noir</a:t>
            </a:r>
          </a:p>
          <a:p>
            <a:r>
              <a:rPr lang="fr-FR" dirty="0" smtClean="0"/>
              <a:t>13: rose</a:t>
            </a:r>
          </a:p>
          <a:p>
            <a:r>
              <a:rPr lang="fr-FR" dirty="0" smtClean="0"/>
              <a:t>14: jaune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505077" y="3558510"/>
            <a:ext cx="793951" cy="1446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25464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532</Words>
  <Application>Microsoft Office PowerPoint</Application>
  <PresentationFormat>Personnalisé</PresentationFormat>
  <Paragraphs>153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9</cp:revision>
  <dcterms:created xsi:type="dcterms:W3CDTF">2014-10-27T12:11:35Z</dcterms:created>
  <dcterms:modified xsi:type="dcterms:W3CDTF">2015-10-29T09:04:58Z</dcterms:modified>
</cp:coreProperties>
</file>