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1452" y="1080"/>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2840568"/>
            <a:ext cx="5829300" cy="1960033"/>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4E6755C-C6C4-4BFC-8E2C-62ED51B3905F}" type="datetimeFigureOut">
              <a:rPr lang="fr-FR" smtClean="0"/>
              <a:pPr/>
              <a:t>11/05/2016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4E6755C-C6C4-4BFC-8E2C-62ED51B3905F}" type="datetimeFigureOut">
              <a:rPr lang="fr-FR" smtClean="0"/>
              <a:pPr/>
              <a:t>11/05/2016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366185"/>
            <a:ext cx="1543050" cy="7802033"/>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342900" y="366185"/>
            <a:ext cx="4514850" cy="780203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4E6755C-C6C4-4BFC-8E2C-62ED51B3905F}" type="datetimeFigureOut">
              <a:rPr lang="fr-FR" smtClean="0"/>
              <a:pPr/>
              <a:t>11/05/2016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4E6755C-C6C4-4BFC-8E2C-62ED51B3905F}" type="datetimeFigureOut">
              <a:rPr lang="fr-FR" smtClean="0"/>
              <a:pPr/>
              <a:t>11/05/2016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5875867"/>
            <a:ext cx="5829300" cy="1816100"/>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4E6755C-C6C4-4BFC-8E2C-62ED51B3905F}" type="datetimeFigureOut">
              <a:rPr lang="fr-FR" smtClean="0"/>
              <a:pPr/>
              <a:t>11/05/2016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4E6755C-C6C4-4BFC-8E2C-62ED51B3905F}" type="datetimeFigureOut">
              <a:rPr lang="fr-FR" smtClean="0"/>
              <a:pPr/>
              <a:t>11/05/2016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4E6755C-C6C4-4BFC-8E2C-62ED51B3905F}" type="datetimeFigureOut">
              <a:rPr lang="fr-FR" smtClean="0"/>
              <a:pPr/>
              <a:t>11/05/2016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4E6755C-C6C4-4BFC-8E2C-62ED51B3905F}" type="datetimeFigureOut">
              <a:rPr lang="fr-FR" smtClean="0"/>
              <a:pPr/>
              <a:t>11/05/2016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4E6755C-C6C4-4BFC-8E2C-62ED51B3905F}" type="datetimeFigureOut">
              <a:rPr lang="fr-FR" smtClean="0"/>
              <a:pPr/>
              <a:t>11/05/2016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64067"/>
            <a:ext cx="2256235" cy="154940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4E6755C-C6C4-4BFC-8E2C-62ED51B3905F}" type="datetimeFigureOut">
              <a:rPr lang="fr-FR" smtClean="0"/>
              <a:pPr/>
              <a:t>11/05/2016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400800"/>
            <a:ext cx="4114800" cy="755651"/>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4E6755C-C6C4-4BFC-8E2C-62ED51B3905F}" type="datetimeFigureOut">
              <a:rPr lang="fr-FR" smtClean="0"/>
              <a:pPr/>
              <a:t>11/05/2016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66D3281-B7AE-4D54-A4C0-513D3286658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A4E6755C-C6C4-4BFC-8E2C-62ED51B3905F}" type="datetimeFigureOut">
              <a:rPr lang="fr-FR" smtClean="0"/>
              <a:pPr/>
              <a:t>11/05/2016</a:t>
            </a:fld>
            <a:endParaRPr lang="fr-FR"/>
          </a:p>
        </p:txBody>
      </p:sp>
      <p:sp>
        <p:nvSpPr>
          <p:cNvPr id="5" name="Espace réservé du pied de page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66D3281-B7AE-4D54-A4C0-513D3286658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14290" y="214282"/>
            <a:ext cx="2000264" cy="785818"/>
          </a:xfrm>
          <a:prstGeom prst="roundRect">
            <a:avLst/>
          </a:prstGeom>
        </p:spPr>
        <p:style>
          <a:lnRef idx="2">
            <a:schemeClr val="accent1"/>
          </a:lnRef>
          <a:fillRef idx="1">
            <a:schemeClr val="lt1"/>
          </a:fillRef>
          <a:effectRef idx="0">
            <a:schemeClr val="accent1"/>
          </a:effectRef>
          <a:fontRef idx="minor">
            <a:schemeClr val="dk1"/>
          </a:fontRef>
        </p:style>
        <p:txBody>
          <a:bodyPr>
            <a:normAutofit/>
          </a:bodyPr>
          <a:lstStyle/>
          <a:p>
            <a:r>
              <a:rPr lang="fr-FR" sz="1200" dirty="0" smtClean="0">
                <a:solidFill>
                  <a:schemeClr val="tx1"/>
                </a:solidFill>
              </a:rPr>
              <a:t>Prénom: …………….…………..</a:t>
            </a:r>
            <a:br>
              <a:rPr lang="fr-FR" sz="1200" dirty="0" smtClean="0">
                <a:solidFill>
                  <a:schemeClr val="tx1"/>
                </a:solidFill>
              </a:rPr>
            </a:br>
            <a:r>
              <a:rPr lang="fr-FR" sz="1200" dirty="0" smtClean="0">
                <a:solidFill>
                  <a:schemeClr val="tx1"/>
                </a:solidFill>
              </a:rPr>
              <a:t/>
            </a:r>
            <a:br>
              <a:rPr lang="fr-FR" sz="1200" dirty="0" smtClean="0">
                <a:solidFill>
                  <a:schemeClr val="tx1"/>
                </a:solidFill>
              </a:rPr>
            </a:br>
            <a:r>
              <a:rPr lang="fr-FR" sz="1200" dirty="0" smtClean="0">
                <a:solidFill>
                  <a:schemeClr val="tx1"/>
                </a:solidFill>
              </a:rPr>
              <a:t>Date: ………………….………….</a:t>
            </a:r>
            <a:endParaRPr lang="fr-FR" sz="1200" dirty="0">
              <a:solidFill>
                <a:schemeClr val="tx1"/>
              </a:solidFill>
            </a:endParaRPr>
          </a:p>
        </p:txBody>
      </p:sp>
      <p:sp>
        <p:nvSpPr>
          <p:cNvPr id="4" name="ZoneTexte 3"/>
          <p:cNvSpPr txBox="1"/>
          <p:nvPr/>
        </p:nvSpPr>
        <p:spPr>
          <a:xfrm>
            <a:off x="2714620" y="357158"/>
            <a:ext cx="2214578" cy="408623"/>
          </a:xfrm>
          <a:prstGeom prst="roundRect">
            <a:avLst/>
          </a:prstGeom>
          <a:solidFill>
            <a:schemeClr val="tx2">
              <a:lumMod val="40000"/>
              <a:lumOff val="6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b="1" dirty="0" smtClean="0">
                <a:solidFill>
                  <a:srgbClr val="002060"/>
                </a:solidFill>
                <a:latin typeface="Jokerman" pitchFamily="82" charset="0"/>
              </a:rPr>
              <a:t>Rallye romans</a:t>
            </a:r>
            <a:endParaRPr lang="fr-FR" b="1" dirty="0">
              <a:solidFill>
                <a:srgbClr val="002060"/>
              </a:solidFill>
              <a:latin typeface="Jokerman" pitchFamily="82" charset="0"/>
            </a:endParaRPr>
          </a:p>
        </p:txBody>
      </p:sp>
      <p:sp>
        <p:nvSpPr>
          <p:cNvPr id="6" name="ZoneTexte 5"/>
          <p:cNvSpPr txBox="1"/>
          <p:nvPr/>
        </p:nvSpPr>
        <p:spPr>
          <a:xfrm>
            <a:off x="857232" y="1214414"/>
            <a:ext cx="3786214" cy="817245"/>
          </a:xfrm>
          <a:prstGeom prst="round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ct val="150000"/>
              </a:lnSpc>
            </a:pPr>
            <a:r>
              <a:rPr lang="fr-FR" sz="1400" dirty="0" smtClean="0"/>
              <a:t>Titre: ………………………………………………………….……</a:t>
            </a:r>
          </a:p>
          <a:p>
            <a:pPr>
              <a:lnSpc>
                <a:spcPct val="150000"/>
              </a:lnSpc>
            </a:pPr>
            <a:r>
              <a:rPr lang="fr-FR" sz="1400" dirty="0" smtClean="0"/>
              <a:t>Auteur: ……………………………………………………………</a:t>
            </a:r>
            <a:endParaRPr lang="fr-FR" sz="1400" dirty="0"/>
          </a:p>
        </p:txBody>
      </p:sp>
      <p:graphicFrame>
        <p:nvGraphicFramePr>
          <p:cNvPr id="7" name="Tableau 6"/>
          <p:cNvGraphicFramePr>
            <a:graphicFrameLocks noGrp="1"/>
          </p:cNvGraphicFramePr>
          <p:nvPr/>
        </p:nvGraphicFramePr>
        <p:xfrm>
          <a:off x="714356" y="2285984"/>
          <a:ext cx="5544000" cy="6057224"/>
        </p:xfrm>
        <a:graphic>
          <a:graphicData uri="http://schemas.openxmlformats.org/drawingml/2006/table">
            <a:tbl>
              <a:tblPr firstRow="1" bandRow="1">
                <a:tableStyleId>{5C22544A-7EE6-4342-B048-85BDC9FD1C3A}</a:tableStyleId>
              </a:tblPr>
              <a:tblGrid>
                <a:gridCol w="4392000"/>
                <a:gridCol w="576000"/>
                <a:gridCol w="576000"/>
              </a:tblGrid>
              <a:tr h="399464">
                <a:tc>
                  <a:txBody>
                    <a:bodyPr/>
                    <a:lstStyle/>
                    <a:p>
                      <a:pPr algn="ctr"/>
                      <a:endParaRPr lang="fr-FR" sz="1200" dirty="0"/>
                    </a:p>
                  </a:txBody>
                  <a:tcPr anchor="ctr"/>
                </a:tc>
                <a:tc>
                  <a:txBody>
                    <a:bodyPr/>
                    <a:lstStyle/>
                    <a:p>
                      <a:pPr algn="ctr"/>
                      <a:r>
                        <a:rPr lang="fr-FR" sz="1600" dirty="0" smtClean="0"/>
                        <a:t>Vrai</a:t>
                      </a:r>
                      <a:endParaRPr lang="fr-FR" sz="1600" dirty="0"/>
                    </a:p>
                  </a:txBody>
                  <a:tcPr/>
                </a:tc>
                <a:tc>
                  <a:txBody>
                    <a:bodyPr/>
                    <a:lstStyle/>
                    <a:p>
                      <a:pPr algn="ctr"/>
                      <a:r>
                        <a:rPr lang="fr-FR" sz="1600" dirty="0" smtClean="0"/>
                        <a:t>Faux</a:t>
                      </a:r>
                      <a:endParaRPr lang="fr-FR" sz="1600" dirty="0"/>
                    </a:p>
                  </a:txBody>
                  <a:tcPr/>
                </a:tc>
              </a:tr>
              <a:tr h="324000">
                <a:tc>
                  <a:txBody>
                    <a:bodyPr/>
                    <a:lstStyle/>
                    <a:p>
                      <a:pPr marL="342900" lvl="0" indent="-342900">
                        <a:lnSpc>
                          <a:spcPct val="115000"/>
                        </a:lnSpc>
                        <a:spcAft>
                          <a:spcPts val="0"/>
                        </a:spcAft>
                        <a:buFont typeface="+mj-lt"/>
                        <a:buNone/>
                      </a:pPr>
                      <a:r>
                        <a:rPr lang="fr-FR" sz="1100" dirty="0" smtClean="0">
                          <a:latin typeface="Calibri"/>
                          <a:ea typeface="Calibri"/>
                          <a:cs typeface="Times New Roman"/>
                        </a:rPr>
                        <a:t>1</a:t>
                      </a:r>
                      <a:r>
                        <a:rPr lang="fr-FR" sz="1100" dirty="0" smtClean="0">
                          <a:latin typeface="Calibri"/>
                          <a:ea typeface="Calibri"/>
                          <a:cs typeface="Times New Roman"/>
                        </a:rPr>
                        <a:t>)    </a:t>
                      </a:r>
                      <a:r>
                        <a:rPr lang="fr-FR" sz="1100" dirty="0" smtClean="0">
                          <a:latin typeface="Calibri"/>
                          <a:ea typeface="Calibri"/>
                          <a:cs typeface="Times New Roman"/>
                        </a:rPr>
                        <a:t>Charles </a:t>
                      </a:r>
                      <a:r>
                        <a:rPr lang="fr-FR" sz="1100" dirty="0">
                          <a:latin typeface="Calibri"/>
                          <a:ea typeface="Calibri"/>
                          <a:cs typeface="Times New Roman"/>
                        </a:rPr>
                        <a:t>est le prénom du nouveau maître.</a:t>
                      </a:r>
                    </a:p>
                  </a:txBody>
                  <a:tcPr marL="68580" marR="68580" marT="0" marB="0" anchor="ctr"/>
                </a:tc>
                <a:tc>
                  <a:txBody>
                    <a:bodyPr/>
                    <a:lstStyle/>
                    <a:p>
                      <a:endParaRPr lang="fr-FR" dirty="0"/>
                    </a:p>
                  </a:txBody>
                  <a:tcPr/>
                </a:tc>
                <a:tc>
                  <a:txBody>
                    <a:bodyPr/>
                    <a:lstStyle/>
                    <a:p>
                      <a:endParaRPr lang="fr-FR" dirty="0"/>
                    </a:p>
                  </a:txBody>
                  <a:tcPr/>
                </a:tc>
              </a:tr>
              <a:tr h="504000">
                <a:tc>
                  <a:txBody>
                    <a:bodyPr/>
                    <a:lstStyle/>
                    <a:p>
                      <a:r>
                        <a:rPr lang="fr-FR" sz="1100" kern="1200" dirty="0" smtClean="0">
                          <a:solidFill>
                            <a:schemeClr val="dk1"/>
                          </a:solidFill>
                          <a:latin typeface="+mn-lt"/>
                          <a:ea typeface="+mn-ea"/>
                          <a:cs typeface="+mn-cs"/>
                        </a:rPr>
                        <a:t>2)  </a:t>
                      </a:r>
                      <a:r>
                        <a:rPr lang="fr-FR" sz="1100" kern="1200" dirty="0" smtClean="0">
                          <a:solidFill>
                            <a:schemeClr val="dk1"/>
                          </a:solidFill>
                          <a:latin typeface="+mn-lt"/>
                          <a:ea typeface="+mn-ea"/>
                          <a:cs typeface="+mn-cs"/>
                        </a:rPr>
                        <a:t>  Les </a:t>
                      </a:r>
                      <a:r>
                        <a:rPr lang="fr-FR" sz="1100" kern="1200" dirty="0" smtClean="0">
                          <a:solidFill>
                            <a:schemeClr val="dk1"/>
                          </a:solidFill>
                          <a:latin typeface="+mn-lt"/>
                          <a:ea typeface="+mn-ea"/>
                          <a:cs typeface="+mn-cs"/>
                        </a:rPr>
                        <a:t>élèves sont déçus car leur nouveau maître est un gros monsieur avec des cheveux blancs.</a:t>
                      </a:r>
                      <a:endParaRPr lang="fr-FR" sz="1100" dirty="0"/>
                    </a:p>
                  </a:txBody>
                  <a:tcPr anchor="ctr"/>
                </a:tc>
                <a:tc>
                  <a:txBody>
                    <a:bodyPr/>
                    <a:lstStyle/>
                    <a:p>
                      <a:endParaRPr lang="fr-FR" dirty="0"/>
                    </a:p>
                  </a:txBody>
                  <a:tcPr/>
                </a:tc>
                <a:tc>
                  <a:txBody>
                    <a:bodyPr/>
                    <a:lstStyle/>
                    <a:p>
                      <a:endParaRPr lang="fr-FR" dirty="0"/>
                    </a:p>
                  </a:txBody>
                  <a:tcPr/>
                </a:tc>
              </a:tr>
              <a:tr h="504000">
                <a:tc>
                  <a:txBody>
                    <a:bodyPr/>
                    <a:lstStyle/>
                    <a:p>
                      <a:r>
                        <a:rPr lang="fr-FR" sz="1100" kern="1200" dirty="0" smtClean="0">
                          <a:solidFill>
                            <a:schemeClr val="dk1"/>
                          </a:solidFill>
                          <a:latin typeface="+mn-lt"/>
                          <a:ea typeface="+mn-ea"/>
                          <a:cs typeface="+mn-cs"/>
                        </a:rPr>
                        <a:t>3) </a:t>
                      </a:r>
                      <a:r>
                        <a:rPr lang="fr-FR" sz="1100" kern="1200" dirty="0" smtClean="0">
                          <a:solidFill>
                            <a:schemeClr val="dk1"/>
                          </a:solidFill>
                          <a:latin typeface="+mn-lt"/>
                          <a:ea typeface="+mn-ea"/>
                          <a:cs typeface="+mn-cs"/>
                        </a:rPr>
                        <a:t>   Le </a:t>
                      </a:r>
                      <a:r>
                        <a:rPr lang="fr-FR" sz="1100" kern="1200" dirty="0" smtClean="0">
                          <a:solidFill>
                            <a:schemeClr val="dk1"/>
                          </a:solidFill>
                          <a:latin typeface="+mn-lt"/>
                          <a:ea typeface="+mn-ea"/>
                          <a:cs typeface="+mn-cs"/>
                        </a:rPr>
                        <a:t>maître distribue à chaque élève un paquet de cartes « joker ». </a:t>
                      </a:r>
                      <a:endParaRPr lang="fr-FR" sz="1100" dirty="0"/>
                    </a:p>
                  </a:txBody>
                  <a:tcPr anchor="ctr"/>
                </a:tc>
                <a:tc>
                  <a:txBody>
                    <a:bodyPr/>
                    <a:lstStyle/>
                    <a:p>
                      <a:endParaRPr lang="fr-FR" dirty="0"/>
                    </a:p>
                  </a:txBody>
                  <a:tcPr/>
                </a:tc>
                <a:tc>
                  <a:txBody>
                    <a:bodyPr/>
                    <a:lstStyle/>
                    <a:p>
                      <a:endParaRPr lang="fr-FR" dirty="0"/>
                    </a:p>
                  </a:txBody>
                  <a:tcPr/>
                </a:tc>
              </a:tr>
              <a:tr h="504000">
                <a:tc>
                  <a:txBody>
                    <a:bodyPr/>
                    <a:lstStyle/>
                    <a:p>
                      <a:r>
                        <a:rPr lang="fr-FR" sz="1100" kern="1200" dirty="0" smtClean="0">
                          <a:solidFill>
                            <a:schemeClr val="dk1"/>
                          </a:solidFill>
                          <a:latin typeface="+mn-lt"/>
                          <a:ea typeface="+mn-ea"/>
                          <a:cs typeface="+mn-cs"/>
                        </a:rPr>
                        <a:t>4</a:t>
                      </a:r>
                      <a:r>
                        <a:rPr lang="fr-FR" sz="1100" kern="1200" dirty="0" smtClean="0">
                          <a:solidFill>
                            <a:schemeClr val="dk1"/>
                          </a:solidFill>
                          <a:latin typeface="+mn-lt"/>
                          <a:ea typeface="+mn-ea"/>
                          <a:cs typeface="+mn-cs"/>
                        </a:rPr>
                        <a:t>)   D’après </a:t>
                      </a:r>
                      <a:r>
                        <a:rPr lang="fr-FR" sz="1100" kern="1200" dirty="0" smtClean="0">
                          <a:solidFill>
                            <a:schemeClr val="dk1"/>
                          </a:solidFill>
                          <a:latin typeface="+mn-lt"/>
                          <a:ea typeface="+mn-ea"/>
                          <a:cs typeface="+mn-cs"/>
                        </a:rPr>
                        <a:t>le maître, un livre vous appartient dès que vous l’avez lu, car il est dans votre tête pour la vie.</a:t>
                      </a:r>
                      <a:endParaRPr lang="fr-FR" sz="1100" dirty="0"/>
                    </a:p>
                  </a:txBody>
                  <a:tcPr anchor="ctr"/>
                </a:tc>
                <a:tc>
                  <a:txBody>
                    <a:bodyPr/>
                    <a:lstStyle/>
                    <a:p>
                      <a:endParaRPr lang="fr-FR" dirty="0"/>
                    </a:p>
                  </a:txBody>
                  <a:tcPr/>
                </a:tc>
                <a:tc>
                  <a:txBody>
                    <a:bodyPr/>
                    <a:lstStyle/>
                    <a:p>
                      <a:endParaRPr lang="fr-FR" dirty="0"/>
                    </a:p>
                  </a:txBody>
                  <a:tcPr/>
                </a:tc>
              </a:tr>
              <a:tr h="504000">
                <a:tc>
                  <a:txBody>
                    <a:bodyPr/>
                    <a:lstStyle/>
                    <a:p>
                      <a:r>
                        <a:rPr lang="fr-FR" sz="1100" kern="1200" dirty="0" smtClean="0">
                          <a:solidFill>
                            <a:schemeClr val="dk1"/>
                          </a:solidFill>
                          <a:latin typeface="+mn-lt"/>
                          <a:ea typeface="+mn-ea"/>
                          <a:cs typeface="+mn-cs"/>
                        </a:rPr>
                        <a:t>5</a:t>
                      </a:r>
                      <a:r>
                        <a:rPr lang="fr-FR" sz="1100" kern="1200" dirty="0" smtClean="0">
                          <a:solidFill>
                            <a:schemeClr val="dk1"/>
                          </a:solidFill>
                          <a:latin typeface="+mn-lt"/>
                          <a:ea typeface="+mn-ea"/>
                          <a:cs typeface="+mn-cs"/>
                        </a:rPr>
                        <a:t>)    </a:t>
                      </a:r>
                      <a:r>
                        <a:rPr lang="fr-FR" sz="1100" kern="1200" dirty="0" smtClean="0">
                          <a:solidFill>
                            <a:schemeClr val="dk1"/>
                          </a:solidFill>
                          <a:latin typeface="+mn-lt"/>
                          <a:ea typeface="+mn-ea"/>
                          <a:cs typeface="+mn-cs"/>
                        </a:rPr>
                        <a:t>Le maître suit le programme de très près, et pour lui, le plus important est d’étudier dans les manuels scolaires.</a:t>
                      </a:r>
                      <a:endParaRPr lang="fr-FR" sz="1100" dirty="0"/>
                    </a:p>
                  </a:txBody>
                  <a:tcPr anchor="ctr"/>
                </a:tc>
                <a:tc>
                  <a:txBody>
                    <a:bodyPr/>
                    <a:lstStyle/>
                    <a:p>
                      <a:endParaRPr lang="fr-FR" dirty="0"/>
                    </a:p>
                  </a:txBody>
                  <a:tcPr/>
                </a:tc>
                <a:tc>
                  <a:txBody>
                    <a:bodyPr/>
                    <a:lstStyle/>
                    <a:p>
                      <a:endParaRPr lang="fr-FR" dirty="0"/>
                    </a:p>
                  </a:txBody>
                  <a:tcPr/>
                </a:tc>
              </a:tr>
              <a:tr h="504000">
                <a:tc>
                  <a:txBody>
                    <a:bodyPr/>
                    <a:lstStyle/>
                    <a:p>
                      <a:r>
                        <a:rPr lang="fr-FR" sz="1100" kern="1200" dirty="0" smtClean="0">
                          <a:solidFill>
                            <a:schemeClr val="dk1"/>
                          </a:solidFill>
                          <a:latin typeface="+mn-lt"/>
                          <a:ea typeface="+mn-ea"/>
                          <a:cs typeface="+mn-cs"/>
                        </a:rPr>
                        <a:t>6) </a:t>
                      </a:r>
                      <a:r>
                        <a:rPr lang="fr-FR" sz="1100" kern="1200" dirty="0" smtClean="0">
                          <a:solidFill>
                            <a:schemeClr val="dk1"/>
                          </a:solidFill>
                          <a:latin typeface="+mn-lt"/>
                          <a:ea typeface="+mn-ea"/>
                          <a:cs typeface="+mn-cs"/>
                        </a:rPr>
                        <a:t>   Charles </a:t>
                      </a:r>
                      <a:r>
                        <a:rPr lang="fr-FR" sz="1100" kern="1200" dirty="0" smtClean="0">
                          <a:solidFill>
                            <a:schemeClr val="dk1"/>
                          </a:solidFill>
                          <a:latin typeface="+mn-lt"/>
                          <a:ea typeface="+mn-ea"/>
                          <a:cs typeface="+mn-cs"/>
                        </a:rPr>
                        <a:t>a chanté en classe en échange de son joker « Un joker pour chanter à tue-tête à n’importe quel moment. »</a:t>
                      </a:r>
                      <a:endParaRPr lang="fr-FR" sz="1100" dirty="0"/>
                    </a:p>
                  </a:txBody>
                  <a:tcPr anchor="ctr"/>
                </a:tc>
                <a:tc>
                  <a:txBody>
                    <a:bodyPr/>
                    <a:lstStyle/>
                    <a:p>
                      <a:endParaRPr lang="fr-FR" dirty="0"/>
                    </a:p>
                  </a:txBody>
                  <a:tcPr/>
                </a:tc>
                <a:tc>
                  <a:txBody>
                    <a:bodyPr/>
                    <a:lstStyle/>
                    <a:p>
                      <a:endParaRPr lang="fr-FR" dirty="0"/>
                    </a:p>
                  </a:txBody>
                  <a:tcPr/>
                </a:tc>
              </a:tr>
              <a:tr h="648000">
                <a:tc>
                  <a:txBody>
                    <a:bodyPr/>
                    <a:lstStyle/>
                    <a:p>
                      <a:r>
                        <a:rPr lang="fr-FR" sz="1100" kern="1200" dirty="0" smtClean="0">
                          <a:solidFill>
                            <a:schemeClr val="dk1"/>
                          </a:solidFill>
                          <a:latin typeface="+mn-lt"/>
                          <a:ea typeface="+mn-ea"/>
                          <a:cs typeface="+mn-cs"/>
                        </a:rPr>
                        <a:t>7)</a:t>
                      </a:r>
                      <a:r>
                        <a:rPr lang="fr-FR" sz="1100" kern="1200" baseline="0" dirty="0" smtClean="0">
                          <a:solidFill>
                            <a:schemeClr val="dk1"/>
                          </a:solidFill>
                          <a:latin typeface="+mn-lt"/>
                          <a:ea typeface="+mn-ea"/>
                          <a:cs typeface="+mn-cs"/>
                        </a:rPr>
                        <a:t> </a:t>
                      </a:r>
                      <a:r>
                        <a:rPr lang="fr-FR" sz="1100" kern="1200" baseline="0" dirty="0" smtClean="0">
                          <a:solidFill>
                            <a:schemeClr val="dk1"/>
                          </a:solidFill>
                          <a:latin typeface="+mn-lt"/>
                          <a:ea typeface="+mn-ea"/>
                          <a:cs typeface="+mn-cs"/>
                        </a:rPr>
                        <a:t>   </a:t>
                      </a:r>
                      <a:r>
                        <a:rPr lang="fr-FR" sz="1100" kern="1200" dirty="0" smtClean="0">
                          <a:solidFill>
                            <a:schemeClr val="dk1"/>
                          </a:solidFill>
                          <a:latin typeface="+mn-lt"/>
                          <a:ea typeface="+mn-ea"/>
                          <a:cs typeface="+mn-cs"/>
                        </a:rPr>
                        <a:t>Au </a:t>
                      </a:r>
                      <a:r>
                        <a:rPr lang="fr-FR" sz="1100" kern="1200" dirty="0" smtClean="0">
                          <a:solidFill>
                            <a:schemeClr val="dk1"/>
                          </a:solidFill>
                          <a:latin typeface="+mn-lt"/>
                          <a:ea typeface="+mn-ea"/>
                          <a:cs typeface="+mn-cs"/>
                        </a:rPr>
                        <a:t>début de l’histoire Le maître ne craint pas la nouvelle directrice et il aimerait sortir avec elle puisqu’ils souffrent tous les deux de la solitude.</a:t>
                      </a:r>
                      <a:endParaRPr lang="fr-FR" sz="1100" dirty="0"/>
                    </a:p>
                  </a:txBody>
                  <a:tcPr anchor="ctr"/>
                </a:tc>
                <a:tc>
                  <a:txBody>
                    <a:bodyPr/>
                    <a:lstStyle/>
                    <a:p>
                      <a:endParaRPr lang="fr-FR" dirty="0"/>
                    </a:p>
                  </a:txBody>
                  <a:tcPr/>
                </a:tc>
                <a:tc>
                  <a:txBody>
                    <a:bodyPr/>
                    <a:lstStyle/>
                    <a:p>
                      <a:endParaRPr lang="fr-FR" dirty="0"/>
                    </a:p>
                  </a:txBody>
                  <a:tcPr/>
                </a:tc>
              </a:tr>
              <a:tr h="648000">
                <a:tc>
                  <a:txBody>
                    <a:bodyPr/>
                    <a:lstStyle/>
                    <a:p>
                      <a:r>
                        <a:rPr lang="fr-FR" sz="1100" kern="1200" dirty="0" smtClean="0">
                          <a:solidFill>
                            <a:schemeClr val="dk1"/>
                          </a:solidFill>
                          <a:latin typeface="+mn-lt"/>
                          <a:ea typeface="+mn-ea"/>
                          <a:cs typeface="+mn-cs"/>
                        </a:rPr>
                        <a:t>8) </a:t>
                      </a:r>
                      <a:r>
                        <a:rPr lang="fr-FR" sz="1100" kern="1200" dirty="0" smtClean="0">
                          <a:solidFill>
                            <a:schemeClr val="dk1"/>
                          </a:solidFill>
                          <a:latin typeface="+mn-lt"/>
                          <a:ea typeface="+mn-ea"/>
                          <a:cs typeface="+mn-cs"/>
                        </a:rPr>
                        <a:t>   Tous </a:t>
                      </a:r>
                      <a:r>
                        <a:rPr lang="fr-FR" sz="1100" kern="1200" dirty="0" smtClean="0">
                          <a:solidFill>
                            <a:schemeClr val="dk1"/>
                          </a:solidFill>
                          <a:latin typeface="+mn-lt"/>
                          <a:ea typeface="+mn-ea"/>
                          <a:cs typeface="+mn-cs"/>
                        </a:rPr>
                        <a:t>les élèves aiment ce maître qui rend les leçons intéressantes et plus personne n’a vraiment envie de manquer la classe, sauf une fois où ils manquent tous ensemble et que Charles est le seul élève.</a:t>
                      </a:r>
                      <a:endParaRPr lang="fr-FR" sz="1100" dirty="0"/>
                    </a:p>
                  </a:txBody>
                  <a:tcPr anchor="ctr"/>
                </a:tc>
                <a:tc>
                  <a:txBody>
                    <a:bodyPr/>
                    <a:lstStyle/>
                    <a:p>
                      <a:endParaRPr lang="fr-FR" dirty="0"/>
                    </a:p>
                  </a:txBody>
                  <a:tcPr/>
                </a:tc>
                <a:tc>
                  <a:txBody>
                    <a:bodyPr/>
                    <a:lstStyle/>
                    <a:p>
                      <a:endParaRPr lang="fr-FR" dirty="0"/>
                    </a:p>
                  </a:txBody>
                  <a:tcPr/>
                </a:tc>
              </a:tr>
              <a:tr h="504000">
                <a:tc>
                  <a:txBody>
                    <a:bodyPr/>
                    <a:lstStyle/>
                    <a:p>
                      <a:r>
                        <a:rPr lang="fr-FR" sz="1100" kern="1200" dirty="0" smtClean="0">
                          <a:solidFill>
                            <a:schemeClr val="dk1"/>
                          </a:solidFill>
                          <a:latin typeface="+mn-lt"/>
                          <a:ea typeface="+mn-ea"/>
                          <a:cs typeface="+mn-cs"/>
                        </a:rPr>
                        <a:t>9) </a:t>
                      </a:r>
                      <a:r>
                        <a:rPr lang="fr-FR" sz="1100" kern="1200" dirty="0" smtClean="0">
                          <a:solidFill>
                            <a:schemeClr val="dk1"/>
                          </a:solidFill>
                          <a:latin typeface="+mn-lt"/>
                          <a:ea typeface="+mn-ea"/>
                          <a:cs typeface="+mn-cs"/>
                        </a:rPr>
                        <a:t>   Finalement</a:t>
                      </a:r>
                      <a:r>
                        <a:rPr lang="fr-FR" sz="1100" kern="1200" dirty="0" smtClean="0">
                          <a:solidFill>
                            <a:schemeClr val="dk1"/>
                          </a:solidFill>
                          <a:latin typeface="+mn-lt"/>
                          <a:ea typeface="+mn-ea"/>
                          <a:cs typeface="+mn-cs"/>
                        </a:rPr>
                        <a:t>, ce maître a essayé de montrer à ses élèves qu’il faut saisir les chances qu’offre la vie.</a:t>
                      </a:r>
                      <a:endParaRPr lang="fr-FR" sz="1100" dirty="0"/>
                    </a:p>
                  </a:txBody>
                  <a:tcPr anchor="ctr"/>
                </a:tc>
                <a:tc>
                  <a:txBody>
                    <a:bodyPr/>
                    <a:lstStyle/>
                    <a:p>
                      <a:endParaRPr lang="fr-FR" dirty="0"/>
                    </a:p>
                  </a:txBody>
                  <a:tcPr/>
                </a:tc>
                <a:tc>
                  <a:txBody>
                    <a:bodyPr/>
                    <a:lstStyle/>
                    <a:p>
                      <a:endParaRPr lang="fr-FR" dirty="0"/>
                    </a:p>
                  </a:txBody>
                  <a:tcPr/>
                </a:tc>
              </a:tr>
              <a:tr h="504000">
                <a:tc>
                  <a:txBody>
                    <a:bodyPr/>
                    <a:lstStyle/>
                    <a:p>
                      <a:r>
                        <a:rPr lang="fr-FR" sz="1100" kern="1200" dirty="0" smtClean="0">
                          <a:solidFill>
                            <a:schemeClr val="dk1"/>
                          </a:solidFill>
                          <a:latin typeface="+mn-lt"/>
                          <a:ea typeface="+mn-ea"/>
                          <a:cs typeface="+mn-cs"/>
                        </a:rPr>
                        <a:t>10</a:t>
                      </a:r>
                      <a:r>
                        <a:rPr lang="fr-FR" sz="1100" kern="1200" dirty="0" smtClean="0">
                          <a:solidFill>
                            <a:schemeClr val="dk1"/>
                          </a:solidFill>
                          <a:latin typeface="+mn-lt"/>
                          <a:ea typeface="+mn-ea"/>
                          <a:cs typeface="+mn-cs"/>
                        </a:rPr>
                        <a:t>)    </a:t>
                      </a:r>
                      <a:r>
                        <a:rPr lang="fr-FR" sz="1100" kern="1200" dirty="0" smtClean="0">
                          <a:solidFill>
                            <a:schemeClr val="dk1"/>
                          </a:solidFill>
                          <a:latin typeface="+mn-lt"/>
                          <a:ea typeface="+mn-ea"/>
                          <a:cs typeface="+mn-cs"/>
                        </a:rPr>
                        <a:t>A la fin de l’histoire, le maître épouse la directrice, Incarnation Perez.</a:t>
                      </a:r>
                      <a:endParaRPr lang="fr-FR" sz="1100" dirty="0"/>
                    </a:p>
                  </a:txBody>
                  <a:tcPr anchor="ctr"/>
                </a:tc>
                <a:tc>
                  <a:txBody>
                    <a:bodyPr/>
                    <a:lstStyle/>
                    <a:p>
                      <a:endParaRPr lang="fr-FR"/>
                    </a:p>
                  </a:txBody>
                  <a:tcPr/>
                </a:tc>
                <a:tc>
                  <a:txBody>
                    <a:bodyPr/>
                    <a:lstStyle/>
                    <a:p>
                      <a:endParaRPr lang="fr-FR" dirty="0"/>
                    </a:p>
                  </a:txBody>
                  <a:tcPr/>
                </a:tc>
              </a:tr>
              <a:tr h="468000">
                <a:tc>
                  <a:txBody>
                    <a:bodyPr/>
                    <a:lstStyle/>
                    <a:p>
                      <a:endParaRPr lang="fr-FR" sz="1100" dirty="0"/>
                    </a:p>
                  </a:txBody>
                  <a:tcPr/>
                </a:tc>
                <a:tc>
                  <a:txBody>
                    <a:bodyPr/>
                    <a:lstStyle/>
                    <a:p>
                      <a:endParaRPr lang="fr-FR"/>
                    </a:p>
                  </a:txBody>
                  <a:tcPr/>
                </a:tc>
                <a:tc>
                  <a:txBody>
                    <a:bodyPr/>
                    <a:lstStyle/>
                    <a:p>
                      <a:endParaRPr lang="fr-FR" dirty="0"/>
                    </a:p>
                  </a:txBody>
                  <a:tcPr/>
                </a:tc>
              </a:tr>
            </a:tbl>
          </a:graphicData>
        </a:graphic>
      </p:graphicFrame>
      <p:graphicFrame>
        <p:nvGraphicFramePr>
          <p:cNvPr id="10" name="Tableau 9"/>
          <p:cNvGraphicFramePr>
            <a:graphicFrameLocks noGrp="1"/>
          </p:cNvGraphicFramePr>
          <p:nvPr/>
        </p:nvGraphicFramePr>
        <p:xfrm>
          <a:off x="714356" y="7929586"/>
          <a:ext cx="5500726" cy="370840"/>
        </p:xfrm>
        <a:graphic>
          <a:graphicData uri="http://schemas.openxmlformats.org/drawingml/2006/table">
            <a:tbl>
              <a:tblPr firstRow="1" bandRow="1">
                <a:tableStyleId>{5C22544A-7EE6-4342-B048-85BDC9FD1C3A}</a:tableStyleId>
              </a:tblPr>
              <a:tblGrid>
                <a:gridCol w="5500726"/>
              </a:tblGrid>
              <a:tr h="370840">
                <a:tc>
                  <a:txBody>
                    <a:bodyPr/>
                    <a:lstStyle/>
                    <a:p>
                      <a:r>
                        <a:rPr lang="fr-FR" sz="1200" dirty="0" smtClean="0"/>
                        <a:t>          Qu’as-tu pensé</a:t>
                      </a:r>
                      <a:r>
                        <a:rPr lang="fr-FR" sz="1200" baseline="0" dirty="0" smtClean="0"/>
                        <a:t> de ce livre?           </a:t>
                      </a:r>
                      <a:r>
                        <a:rPr lang="fr-FR" sz="1200" baseline="0" dirty="0" smtClean="0">
                          <a:sym typeface="Wingdings"/>
                        </a:rPr>
                        <a:t>                  </a:t>
                      </a:r>
                      <a:endParaRPr lang="fr-FR" sz="1200" b="0" dirty="0"/>
                    </a:p>
                  </a:txBody>
                  <a:tcPr anchor="ctr"/>
                </a:tc>
              </a:tr>
            </a:tbl>
          </a:graphicData>
        </a:graphic>
      </p:graphicFrame>
      <p:pic>
        <p:nvPicPr>
          <p:cNvPr id="14" name="Picture 2" descr="Afficher l'image d'origine"/>
          <p:cNvPicPr>
            <a:picLocks noChangeAspect="1" noChangeArrowheads="1"/>
          </p:cNvPicPr>
          <p:nvPr/>
        </p:nvPicPr>
        <p:blipFill>
          <a:blip r:embed="rId2" cstate="print"/>
          <a:srcRect/>
          <a:stretch>
            <a:fillRect/>
          </a:stretch>
        </p:blipFill>
        <p:spPr bwMode="auto">
          <a:xfrm>
            <a:off x="5357826" y="214282"/>
            <a:ext cx="1286256" cy="1800000"/>
          </a:xfrm>
          <a:prstGeom prst="rect">
            <a:avLst/>
          </a:prstGeom>
          <a:noFill/>
        </p:spPr>
      </p:pic>
      <p:sp>
        <p:nvSpPr>
          <p:cNvPr id="11268" name="Text Box 4"/>
          <p:cNvSpPr txBox="1">
            <a:spLocks noChangeArrowheads="1"/>
          </p:cNvSpPr>
          <p:nvPr/>
        </p:nvSpPr>
        <p:spPr bwMode="auto">
          <a:xfrm>
            <a:off x="6429375" y="6819900"/>
            <a:ext cx="428625" cy="2324100"/>
          </a:xfrm>
          <a:prstGeom prst="rect">
            <a:avLst/>
          </a:prstGeom>
          <a:solidFill>
            <a:srgbClr val="FFFFFF"/>
          </a:solidFill>
          <a:ln w="9525">
            <a:noFill/>
            <a:miter lim="800000"/>
            <a:headEnd/>
            <a:tailEnd/>
          </a:ln>
        </p:spPr>
        <p:txBody>
          <a:bodyPr vert="vert"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smtClean="0">
                <a:ln>
                  <a:noFill/>
                </a:ln>
                <a:solidFill>
                  <a:schemeClr val="tx1"/>
                </a:solidFill>
                <a:effectLst/>
                <a:latin typeface="Calibri" pitchFamily="34" charset="0"/>
                <a:cs typeface="Arial" pitchFamily="34" charset="0"/>
              </a:rPr>
              <a:t>http://tousmesclasseurs.eklablog.com/</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242</Words>
  <Application>Microsoft Office PowerPoint</Application>
  <PresentationFormat>Affichage à l'écran (4:3)</PresentationFormat>
  <Paragraphs>18</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Prénom: …………….…………..  Date: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Prénom: ……………………..  Date: ………………………….</dc:title>
  <dc:creator>Sylvie</dc:creator>
  <cp:lastModifiedBy>Sylvie</cp:lastModifiedBy>
  <cp:revision>6</cp:revision>
  <dcterms:created xsi:type="dcterms:W3CDTF">2016-05-10T12:14:10Z</dcterms:created>
  <dcterms:modified xsi:type="dcterms:W3CDTF">2016-05-11T15:04:39Z</dcterms:modified>
</cp:coreProperties>
</file>