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0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</p:sldIdLst>
  <p:sldSz cx="9906000" cy="6858000" type="A4"/>
  <p:notesSz cx="6797675" cy="987266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2ACA4"/>
    <a:srgbClr val="E857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1128" y="6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64CA9-9898-484E-B949-81B58AC48A1B}" type="datetimeFigureOut">
              <a:rPr lang="fr-FR" smtClean="0"/>
              <a:t>13/02/2019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BAB0C-FDC1-4A73-8206-AA75C526CD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8828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64CA9-9898-484E-B949-81B58AC48A1B}" type="datetimeFigureOut">
              <a:rPr lang="fr-FR" smtClean="0"/>
              <a:t>13/02/2019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BAB0C-FDC1-4A73-8206-AA75C526CD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7800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64CA9-9898-484E-B949-81B58AC48A1B}" type="datetimeFigureOut">
              <a:rPr lang="fr-FR" smtClean="0"/>
              <a:t>13/02/2019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BAB0C-FDC1-4A73-8206-AA75C526CD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6427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64CA9-9898-484E-B949-81B58AC48A1B}" type="datetimeFigureOut">
              <a:rPr lang="fr-FR" smtClean="0"/>
              <a:t>13/02/2019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BAB0C-FDC1-4A73-8206-AA75C526CD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818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64CA9-9898-484E-B949-81B58AC48A1B}" type="datetimeFigureOut">
              <a:rPr lang="fr-FR" smtClean="0"/>
              <a:t>13/02/2019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BAB0C-FDC1-4A73-8206-AA75C526CD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405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64CA9-9898-484E-B949-81B58AC48A1B}" type="datetimeFigureOut">
              <a:rPr lang="fr-FR" smtClean="0"/>
              <a:t>13/02/2019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BAB0C-FDC1-4A73-8206-AA75C526CD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2383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64CA9-9898-484E-B949-81B58AC48A1B}" type="datetimeFigureOut">
              <a:rPr lang="fr-FR" smtClean="0"/>
              <a:t>13/02/2019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BAB0C-FDC1-4A73-8206-AA75C526CD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4134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64CA9-9898-484E-B949-81B58AC48A1B}" type="datetimeFigureOut">
              <a:rPr lang="fr-FR" smtClean="0"/>
              <a:t>13/02/2019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BAB0C-FDC1-4A73-8206-AA75C526CD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5223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64CA9-9898-484E-B949-81B58AC48A1B}" type="datetimeFigureOut">
              <a:rPr lang="fr-FR" smtClean="0"/>
              <a:t>13/02/2019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BAB0C-FDC1-4A73-8206-AA75C526CD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3834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64CA9-9898-484E-B949-81B58AC48A1B}" type="datetimeFigureOut">
              <a:rPr lang="fr-FR" smtClean="0"/>
              <a:t>13/02/2019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BAB0C-FDC1-4A73-8206-AA75C526CD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0811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64CA9-9898-484E-B949-81B58AC48A1B}" type="datetimeFigureOut">
              <a:rPr lang="fr-FR" smtClean="0"/>
              <a:t>13/02/2019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BAB0C-FDC1-4A73-8206-AA75C526CD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0911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A64CA9-9898-484E-B949-81B58AC48A1B}" type="datetimeFigureOut">
              <a:rPr lang="fr-FR" smtClean="0"/>
              <a:t>13/02/2019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8BAB0C-FDC1-4A73-8206-AA75C526CD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6097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http://www.happyneuron.fr/rsc/hn4/img/games/brains/097.png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824537" y="1747244"/>
            <a:ext cx="409439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4800" b="1" dirty="0" smtClean="0">
                <a:solidFill>
                  <a:srgbClr val="E85722"/>
                </a:solidFill>
                <a:latin typeface="Moon Flower Bold" panose="02000500000000000000" pitchFamily="2" charset="0"/>
              </a:rPr>
              <a:t>Les grilles de mots (1)</a:t>
            </a:r>
            <a:endParaRPr lang="fr-FR" sz="2400" i="1" dirty="0">
              <a:latin typeface="Moon Flower Bold" panose="02000500000000000000" pitchFamily="2" charset="0"/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277" y="5944048"/>
            <a:ext cx="588949" cy="72000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61751" y="624411"/>
            <a:ext cx="6602094" cy="8827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fr-FR" sz="1600" i="1" dirty="0">
                <a:solidFill>
                  <a:srgbClr val="62ACA4"/>
                </a:solidFill>
                <a:latin typeface="Comic Sans MS" panose="030F0702030302020204" pitchFamily="66" charset="0"/>
              </a:rPr>
              <a:t>Mémoire à court terme et mémoire visuelle (création de liens entre une information verbale, mot, une information visuelle, emplacement).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61751" y="208550"/>
            <a:ext cx="2401619" cy="4037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2000" b="1" dirty="0" smtClean="0">
                <a:solidFill>
                  <a:srgbClr val="62ACA4"/>
                </a:solidFill>
                <a:latin typeface="Comic Sans MS" panose="030F0702030302020204" pitchFamily="66" charset="0"/>
              </a:rPr>
              <a:t>MEMORISATION</a:t>
            </a:r>
            <a:endParaRPr lang="fr-FR" sz="2000" b="1" dirty="0">
              <a:solidFill>
                <a:srgbClr val="62ACA4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751" y="6129196"/>
            <a:ext cx="8613308" cy="341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fr-FR" sz="1600" u="sng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</a:rPr>
              <a:t>Objectif :</a:t>
            </a:r>
            <a:r>
              <a:rPr lang="fr-FR" sz="1600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</a:rPr>
              <a:t> Mémoriser l’emplacement de mots sur les cases d’une grille puis le retrouver.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728239">
            <a:off x="2125748" y="3543061"/>
            <a:ext cx="2874099" cy="1486040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872774">
            <a:off x="4824882" y="3004250"/>
            <a:ext cx="2541936" cy="2563662"/>
          </a:xfrm>
          <a:prstGeom prst="rect">
            <a:avLst/>
          </a:prstGeom>
        </p:spPr>
      </p:pic>
      <p:pic>
        <p:nvPicPr>
          <p:cNvPr id="14" name="Picture 1" descr="Fonction Cognitive ExercÃ©e"/>
          <p:cNvPicPr>
            <a:picLocks noChangeAspect="1" noChangeArrowheads="1"/>
          </p:cNvPicPr>
          <p:nvPr/>
        </p:nvPicPr>
        <p:blipFill>
          <a:blip r:embed="rId5" r:link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594" y="246176"/>
            <a:ext cx="2292632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01086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277" y="5944048"/>
            <a:ext cx="588949" cy="720000"/>
          </a:xfrm>
          <a:prstGeom prst="rect">
            <a:avLst/>
          </a:prstGeom>
        </p:spPr>
      </p:pic>
      <p:graphicFrame>
        <p:nvGraphicFramePr>
          <p:cNvPr id="2" name="Tableau 1"/>
          <p:cNvGraphicFramePr>
            <a:graphicFrameLocks noGrp="1"/>
          </p:cNvGraphicFramePr>
          <p:nvPr>
            <p:extLst/>
          </p:nvPr>
        </p:nvGraphicFramePr>
        <p:xfrm>
          <a:off x="275258" y="820273"/>
          <a:ext cx="9352644" cy="30479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8774"/>
                <a:gridCol w="1558774"/>
                <a:gridCol w="1558774"/>
                <a:gridCol w="1558774"/>
                <a:gridCol w="1558774"/>
                <a:gridCol w="1558774"/>
              </a:tblGrid>
              <a:tr h="761999"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serpent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doigt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trousse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table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jambe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bleu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61999"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bras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stylo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poisson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crayon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violet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rouge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6199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chien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tête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pied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jaune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orange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sac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61999"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règle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chat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dos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bleu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papillon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hamster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Rectangle à coins arrondis 9"/>
          <p:cNvSpPr/>
          <p:nvPr/>
        </p:nvSpPr>
        <p:spPr>
          <a:xfrm>
            <a:off x="8377519" y="288194"/>
            <a:ext cx="1552016" cy="369424"/>
          </a:xfrm>
          <a:prstGeom prst="roundRect">
            <a:avLst/>
          </a:prstGeom>
          <a:solidFill>
            <a:srgbClr val="62ABA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atin typeface="Comic Sans MS" panose="030F0702030302020204" pitchFamily="66" charset="0"/>
              </a:rPr>
              <a:t>Le matériel</a:t>
            </a:r>
            <a:endParaRPr lang="fr-FR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995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7987553" y="288194"/>
            <a:ext cx="1941982" cy="369424"/>
          </a:xfrm>
          <a:prstGeom prst="roundRect">
            <a:avLst/>
          </a:prstGeom>
          <a:solidFill>
            <a:srgbClr val="62ABA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atin typeface="Comic Sans MS" panose="030F0702030302020204" pitchFamily="66" charset="0"/>
              </a:rPr>
              <a:t>Le </a:t>
            </a:r>
            <a:r>
              <a:rPr lang="fr-FR" dirty="0" smtClean="0">
                <a:latin typeface="Comic Sans MS" panose="030F0702030302020204" pitchFamily="66" charset="0"/>
              </a:rPr>
              <a:t>déroulement</a:t>
            </a:r>
            <a:endParaRPr lang="fr-FR" dirty="0">
              <a:latin typeface="Comic Sans MS" panose="030F0702030302020204" pitchFamily="66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72287" y="489398"/>
            <a:ext cx="3600000" cy="170591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fr-FR" sz="1400" b="1" dirty="0" smtClean="0">
                <a:latin typeface="Comic Sans MS" panose="030F0702030302020204" pitchFamily="66" charset="0"/>
              </a:rPr>
              <a:t>Variante 1 :</a:t>
            </a: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Tx/>
              <a:buChar char="-"/>
            </a:pPr>
            <a:r>
              <a:rPr lang="fr-FR" sz="1400" dirty="0" smtClean="0">
                <a:latin typeface="Comic Sans MS" panose="030F0702030302020204" pitchFamily="66" charset="0"/>
              </a:rPr>
              <a:t>Choisir une grille et mémoriser l’emplacement des mots.</a:t>
            </a: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Tx/>
              <a:buChar char="-"/>
            </a:pPr>
            <a:r>
              <a:rPr lang="fr-FR" sz="1400" u="sng" dirty="0" smtClean="0">
                <a:latin typeface="Comic Sans MS" panose="030F0702030302020204" pitchFamily="66" charset="0"/>
              </a:rPr>
              <a:t>Seuls les étiquettes des mots à mémoriser sont gardées. </a:t>
            </a: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Tx/>
              <a:buChar char="-"/>
            </a:pPr>
            <a:r>
              <a:rPr lang="fr-FR" sz="1400" dirty="0" smtClean="0">
                <a:latin typeface="Comic Sans MS" panose="030F0702030302020204" pitchFamily="66" charset="0"/>
              </a:rPr>
              <a:t>Replacer les mots étiquettes au bon endroit dans la grille.</a:t>
            </a:r>
            <a:endParaRPr lang="fr-FR" sz="1400" dirty="0" smtClean="0">
              <a:latin typeface="Comic Sans MS" panose="030F0702030302020204" pitchFamily="66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179920" y="489398"/>
            <a:ext cx="3600000" cy="170591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fr-FR" sz="1400" b="1" dirty="0" smtClean="0">
                <a:latin typeface="Comic Sans MS" panose="030F0702030302020204" pitchFamily="66" charset="0"/>
              </a:rPr>
              <a:t>Variante 2 :</a:t>
            </a: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Tx/>
              <a:buChar char="-"/>
            </a:pPr>
            <a:r>
              <a:rPr lang="fr-FR" sz="1400" dirty="0">
                <a:latin typeface="Comic Sans MS" panose="030F0702030302020204" pitchFamily="66" charset="0"/>
              </a:rPr>
              <a:t>Choisir une grille et mémoriser l’emplacement des mots.</a:t>
            </a: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Tx/>
              <a:buChar char="-"/>
            </a:pPr>
            <a:r>
              <a:rPr lang="fr-FR" sz="1400" u="sng" dirty="0" smtClean="0">
                <a:latin typeface="Comic Sans MS" panose="030F0702030302020204" pitchFamily="66" charset="0"/>
              </a:rPr>
              <a:t>Toutes </a:t>
            </a:r>
            <a:r>
              <a:rPr lang="fr-FR" sz="1400" u="sng" dirty="0">
                <a:latin typeface="Comic Sans MS" panose="030F0702030302020204" pitchFamily="66" charset="0"/>
              </a:rPr>
              <a:t>les étiquettes des mots </a:t>
            </a:r>
            <a:r>
              <a:rPr lang="fr-FR" sz="1400" u="sng" dirty="0" smtClean="0">
                <a:latin typeface="Comic Sans MS" panose="030F0702030302020204" pitchFamily="66" charset="0"/>
              </a:rPr>
              <a:t> du niveau concerné sont </a:t>
            </a:r>
            <a:r>
              <a:rPr lang="fr-FR" sz="1400" u="sng" dirty="0">
                <a:latin typeface="Comic Sans MS" panose="030F0702030302020204" pitchFamily="66" charset="0"/>
              </a:rPr>
              <a:t>gardées. </a:t>
            </a: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Tx/>
              <a:buChar char="-"/>
            </a:pPr>
            <a:r>
              <a:rPr lang="fr-FR" sz="1400" dirty="0">
                <a:latin typeface="Comic Sans MS" panose="030F0702030302020204" pitchFamily="66" charset="0"/>
              </a:rPr>
              <a:t>Replacer les mots étiquettes au bon endroit dans la grille.</a:t>
            </a:r>
          </a:p>
        </p:txBody>
      </p:sp>
    </p:spTree>
    <p:extLst>
      <p:ext uri="{BB962C8B-B14F-4D97-AF65-F5344CB8AC3E}">
        <p14:creationId xmlns:p14="http://schemas.microsoft.com/office/powerpoint/2010/main" val="1977376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277" y="5944048"/>
            <a:ext cx="588949" cy="720000"/>
          </a:xfrm>
          <a:prstGeom prst="rect">
            <a:avLst/>
          </a:prstGeom>
        </p:spPr>
      </p:pic>
      <p:graphicFrame>
        <p:nvGraphicFramePr>
          <p:cNvPr id="2" name="Tableau 1"/>
          <p:cNvGraphicFramePr>
            <a:graphicFrameLocks noGrp="1"/>
          </p:cNvGraphicFramePr>
          <p:nvPr>
            <p:extLst/>
          </p:nvPr>
        </p:nvGraphicFramePr>
        <p:xfrm>
          <a:off x="275258" y="820273"/>
          <a:ext cx="4536000" cy="22859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000"/>
                <a:gridCol w="1512000"/>
                <a:gridCol w="1512000"/>
              </a:tblGrid>
              <a:tr h="761999"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poisson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chat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61999"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chien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61999"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hamster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au 8"/>
          <p:cNvGraphicFramePr>
            <a:graphicFrameLocks noGrp="1"/>
          </p:cNvGraphicFramePr>
          <p:nvPr>
            <p:extLst/>
          </p:nvPr>
        </p:nvGraphicFramePr>
        <p:xfrm>
          <a:off x="5119226" y="820273"/>
          <a:ext cx="4536000" cy="22859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000"/>
                <a:gridCol w="1512000"/>
                <a:gridCol w="1512000"/>
              </a:tblGrid>
              <a:tr h="761999"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violet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61999"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jaune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bleu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61999"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rouge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Tableau 11"/>
          <p:cNvGraphicFramePr>
            <a:graphicFrameLocks noGrp="1"/>
          </p:cNvGraphicFramePr>
          <p:nvPr>
            <p:extLst/>
          </p:nvPr>
        </p:nvGraphicFramePr>
        <p:xfrm>
          <a:off x="247932" y="3376303"/>
          <a:ext cx="4536000" cy="22859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000"/>
                <a:gridCol w="1512000"/>
                <a:gridCol w="1512000"/>
              </a:tblGrid>
              <a:tr h="761999"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stylo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61999"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trousse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61999"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crayon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règle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Tableau 12"/>
          <p:cNvGraphicFramePr>
            <a:graphicFrameLocks noGrp="1"/>
          </p:cNvGraphicFramePr>
          <p:nvPr>
            <p:extLst/>
          </p:nvPr>
        </p:nvGraphicFramePr>
        <p:xfrm>
          <a:off x="5091900" y="3376303"/>
          <a:ext cx="4536000" cy="22859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000"/>
                <a:gridCol w="1512000"/>
                <a:gridCol w="1512000"/>
              </a:tblGrid>
              <a:tr h="761999"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yaourt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glace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61999"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61999"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bonbon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gâteau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Rectangle à coins arrondis 9"/>
          <p:cNvSpPr/>
          <p:nvPr/>
        </p:nvSpPr>
        <p:spPr>
          <a:xfrm>
            <a:off x="9066277" y="288194"/>
            <a:ext cx="863257" cy="369424"/>
          </a:xfrm>
          <a:prstGeom prst="roundRect">
            <a:avLst/>
          </a:prstGeom>
          <a:solidFill>
            <a:srgbClr val="62ABA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atin typeface="Comic Sans MS" panose="030F0702030302020204" pitchFamily="66" charset="0"/>
              </a:rPr>
              <a:t>Niv. 1</a:t>
            </a:r>
            <a:endParaRPr lang="fr-FR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1811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277" y="5944048"/>
            <a:ext cx="588949" cy="720000"/>
          </a:xfrm>
          <a:prstGeom prst="rect">
            <a:avLst/>
          </a:prstGeom>
        </p:spPr>
      </p:pic>
      <p:graphicFrame>
        <p:nvGraphicFramePr>
          <p:cNvPr id="2" name="Tableau 1"/>
          <p:cNvGraphicFramePr>
            <a:graphicFrameLocks noGrp="1"/>
          </p:cNvGraphicFramePr>
          <p:nvPr>
            <p:extLst/>
          </p:nvPr>
        </p:nvGraphicFramePr>
        <p:xfrm>
          <a:off x="275258" y="820273"/>
          <a:ext cx="4536000" cy="22859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000"/>
                <a:gridCol w="1512000"/>
                <a:gridCol w="1512000"/>
              </a:tblGrid>
              <a:tr h="761999"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arbre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61999"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fleur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caillou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61999"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nuage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au 8"/>
          <p:cNvGraphicFramePr>
            <a:graphicFrameLocks noGrp="1"/>
          </p:cNvGraphicFramePr>
          <p:nvPr>
            <p:extLst/>
          </p:nvPr>
        </p:nvGraphicFramePr>
        <p:xfrm>
          <a:off x="5119226" y="820273"/>
          <a:ext cx="4536000" cy="22859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000"/>
                <a:gridCol w="1512000"/>
                <a:gridCol w="1512000"/>
              </a:tblGrid>
              <a:tr h="761999"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bras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jambe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61999"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tête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pied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61999"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Tableau 11"/>
          <p:cNvGraphicFramePr>
            <a:graphicFrameLocks noGrp="1"/>
          </p:cNvGraphicFramePr>
          <p:nvPr>
            <p:extLst/>
          </p:nvPr>
        </p:nvGraphicFramePr>
        <p:xfrm>
          <a:off x="247932" y="3376303"/>
          <a:ext cx="4536000" cy="22859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000"/>
                <a:gridCol w="1512000"/>
                <a:gridCol w="1512000"/>
              </a:tblGrid>
              <a:tr h="761999"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écharpe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61999"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bonnet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61999"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botte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gant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Tableau 12"/>
          <p:cNvGraphicFramePr>
            <a:graphicFrameLocks noGrp="1"/>
          </p:cNvGraphicFramePr>
          <p:nvPr>
            <p:extLst/>
          </p:nvPr>
        </p:nvGraphicFramePr>
        <p:xfrm>
          <a:off x="5091900" y="3376303"/>
          <a:ext cx="4536000" cy="22859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000"/>
                <a:gridCol w="1512000"/>
                <a:gridCol w="1512000"/>
              </a:tblGrid>
              <a:tr h="761999"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carotte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61999"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chou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61999"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haricot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pois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Rectangle à coins arrondis 9"/>
          <p:cNvSpPr/>
          <p:nvPr/>
        </p:nvSpPr>
        <p:spPr>
          <a:xfrm>
            <a:off x="9066277" y="288194"/>
            <a:ext cx="863257" cy="369424"/>
          </a:xfrm>
          <a:prstGeom prst="roundRect">
            <a:avLst/>
          </a:prstGeom>
          <a:solidFill>
            <a:srgbClr val="62ABA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atin typeface="Comic Sans MS" panose="030F0702030302020204" pitchFamily="66" charset="0"/>
              </a:rPr>
              <a:t>Niv. 1</a:t>
            </a:r>
            <a:endParaRPr lang="fr-FR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83946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277" y="5944048"/>
            <a:ext cx="588949" cy="720000"/>
          </a:xfrm>
          <a:prstGeom prst="rect">
            <a:avLst/>
          </a:prstGeom>
        </p:spPr>
      </p:pic>
      <p:graphicFrame>
        <p:nvGraphicFramePr>
          <p:cNvPr id="2" name="Tableau 1"/>
          <p:cNvGraphicFramePr>
            <a:graphicFrameLocks noGrp="1"/>
          </p:cNvGraphicFramePr>
          <p:nvPr>
            <p:extLst/>
          </p:nvPr>
        </p:nvGraphicFramePr>
        <p:xfrm>
          <a:off x="275258" y="820273"/>
          <a:ext cx="4536000" cy="22859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000"/>
                <a:gridCol w="1512000"/>
                <a:gridCol w="1512000"/>
              </a:tblGrid>
              <a:tr h="761999"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61999"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61999"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au 8"/>
          <p:cNvGraphicFramePr>
            <a:graphicFrameLocks noGrp="1"/>
          </p:cNvGraphicFramePr>
          <p:nvPr>
            <p:extLst/>
          </p:nvPr>
        </p:nvGraphicFramePr>
        <p:xfrm>
          <a:off x="5119226" y="820273"/>
          <a:ext cx="4536000" cy="22859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000"/>
                <a:gridCol w="1512000"/>
                <a:gridCol w="1512000"/>
              </a:tblGrid>
              <a:tr h="761999"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61999"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61999"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Tableau 11"/>
          <p:cNvGraphicFramePr>
            <a:graphicFrameLocks noGrp="1"/>
          </p:cNvGraphicFramePr>
          <p:nvPr>
            <p:extLst/>
          </p:nvPr>
        </p:nvGraphicFramePr>
        <p:xfrm>
          <a:off x="247932" y="3376303"/>
          <a:ext cx="4536000" cy="22859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000"/>
                <a:gridCol w="1512000"/>
                <a:gridCol w="1512000"/>
              </a:tblGrid>
              <a:tr h="761999"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61999"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61999"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Tableau 12"/>
          <p:cNvGraphicFramePr>
            <a:graphicFrameLocks noGrp="1"/>
          </p:cNvGraphicFramePr>
          <p:nvPr>
            <p:extLst/>
          </p:nvPr>
        </p:nvGraphicFramePr>
        <p:xfrm>
          <a:off x="5091900" y="3376303"/>
          <a:ext cx="4536000" cy="22859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000"/>
                <a:gridCol w="1512000"/>
                <a:gridCol w="1512000"/>
              </a:tblGrid>
              <a:tr h="761999"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61999"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61999"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" name="Rectangle à coins arrondis 10"/>
          <p:cNvSpPr/>
          <p:nvPr/>
        </p:nvSpPr>
        <p:spPr>
          <a:xfrm>
            <a:off x="8377519" y="288194"/>
            <a:ext cx="1552016" cy="369424"/>
          </a:xfrm>
          <a:prstGeom prst="roundRect">
            <a:avLst/>
          </a:prstGeom>
          <a:solidFill>
            <a:srgbClr val="62ABA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atin typeface="Comic Sans MS" panose="030F0702030302020204" pitchFamily="66" charset="0"/>
              </a:rPr>
              <a:t>Le matériel</a:t>
            </a:r>
            <a:endParaRPr lang="fr-FR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5407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277" y="5944048"/>
            <a:ext cx="588949" cy="720000"/>
          </a:xfrm>
          <a:prstGeom prst="rect">
            <a:avLst/>
          </a:prstGeom>
        </p:spPr>
      </p:pic>
      <p:graphicFrame>
        <p:nvGraphicFramePr>
          <p:cNvPr id="2" name="Tableau 1"/>
          <p:cNvGraphicFramePr>
            <a:graphicFrameLocks noGrp="1"/>
          </p:cNvGraphicFramePr>
          <p:nvPr>
            <p:extLst/>
          </p:nvPr>
        </p:nvGraphicFramePr>
        <p:xfrm>
          <a:off x="275258" y="820273"/>
          <a:ext cx="9352644" cy="45719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8774"/>
                <a:gridCol w="1558774"/>
                <a:gridCol w="1558774"/>
                <a:gridCol w="1558774"/>
                <a:gridCol w="1558774"/>
                <a:gridCol w="1558774"/>
              </a:tblGrid>
              <a:tr h="761999"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arbre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poisson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chat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haricot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violet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chou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61999"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chien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carotte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botte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jaune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bonnet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bleu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61999"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pois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hamster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fleur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caillou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rouge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pied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61999"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stylo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jambe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gâteau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yaourt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glace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61999"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bras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trousse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tête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gant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nuage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61999"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écharpe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crayon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règle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bonbon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Rectangle à coins arrondis 9"/>
          <p:cNvSpPr/>
          <p:nvPr/>
        </p:nvSpPr>
        <p:spPr>
          <a:xfrm>
            <a:off x="8377519" y="288194"/>
            <a:ext cx="1552016" cy="369424"/>
          </a:xfrm>
          <a:prstGeom prst="roundRect">
            <a:avLst/>
          </a:prstGeom>
          <a:solidFill>
            <a:srgbClr val="62ABA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atin typeface="Comic Sans MS" panose="030F0702030302020204" pitchFamily="66" charset="0"/>
              </a:rPr>
              <a:t>Le matériel</a:t>
            </a:r>
            <a:endParaRPr lang="fr-FR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8103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277" y="5944048"/>
            <a:ext cx="588949" cy="720000"/>
          </a:xfrm>
          <a:prstGeom prst="rect">
            <a:avLst/>
          </a:prstGeom>
        </p:spPr>
      </p:pic>
      <p:graphicFrame>
        <p:nvGraphicFramePr>
          <p:cNvPr id="2" name="Tableau 1"/>
          <p:cNvGraphicFramePr>
            <a:graphicFrameLocks noGrp="1"/>
          </p:cNvGraphicFramePr>
          <p:nvPr>
            <p:extLst/>
          </p:nvPr>
        </p:nvGraphicFramePr>
        <p:xfrm>
          <a:off x="275258" y="820273"/>
          <a:ext cx="4536000" cy="45719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000"/>
                <a:gridCol w="1512000"/>
                <a:gridCol w="1512000"/>
              </a:tblGrid>
              <a:tr h="761999"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serpent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61999"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poisson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6199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chien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61999"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chat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61999"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61999"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papillon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hamster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au 8"/>
          <p:cNvGraphicFramePr>
            <a:graphicFrameLocks noGrp="1"/>
          </p:cNvGraphicFramePr>
          <p:nvPr>
            <p:extLst/>
          </p:nvPr>
        </p:nvGraphicFramePr>
        <p:xfrm>
          <a:off x="5119226" y="820273"/>
          <a:ext cx="4536000" cy="45719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000"/>
                <a:gridCol w="1512000"/>
                <a:gridCol w="1512000"/>
              </a:tblGrid>
              <a:tr h="761999"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bleu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61999"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violet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6199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jaune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61999"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61999"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orange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rouge</a:t>
                      </a:r>
                    </a:p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61999"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bleu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Rectangle à coins arrondis 9"/>
          <p:cNvSpPr/>
          <p:nvPr/>
        </p:nvSpPr>
        <p:spPr>
          <a:xfrm>
            <a:off x="9066277" y="288194"/>
            <a:ext cx="863257" cy="369424"/>
          </a:xfrm>
          <a:prstGeom prst="roundRect">
            <a:avLst/>
          </a:prstGeom>
          <a:solidFill>
            <a:srgbClr val="62ABA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atin typeface="Comic Sans MS" panose="030F0702030302020204" pitchFamily="66" charset="0"/>
              </a:rPr>
              <a:t>Niv. 2</a:t>
            </a:r>
            <a:endParaRPr lang="fr-FR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85338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277" y="5944048"/>
            <a:ext cx="588949" cy="720000"/>
          </a:xfrm>
          <a:prstGeom prst="rect">
            <a:avLst/>
          </a:prstGeom>
        </p:spPr>
      </p:pic>
      <p:graphicFrame>
        <p:nvGraphicFramePr>
          <p:cNvPr id="2" name="Tableau 1"/>
          <p:cNvGraphicFramePr>
            <a:graphicFrameLocks noGrp="1"/>
          </p:cNvGraphicFramePr>
          <p:nvPr>
            <p:extLst/>
          </p:nvPr>
        </p:nvGraphicFramePr>
        <p:xfrm>
          <a:off x="275258" y="820273"/>
          <a:ext cx="4536000" cy="45719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000"/>
                <a:gridCol w="1512000"/>
                <a:gridCol w="1512000"/>
              </a:tblGrid>
              <a:tr h="761999"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stylo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61999"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table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6199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crayon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règle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61999"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61999"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trousse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sac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61999"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au 8"/>
          <p:cNvGraphicFramePr>
            <a:graphicFrameLocks noGrp="1"/>
          </p:cNvGraphicFramePr>
          <p:nvPr>
            <p:extLst/>
          </p:nvPr>
        </p:nvGraphicFramePr>
        <p:xfrm>
          <a:off x="5119226" y="820273"/>
          <a:ext cx="4536000" cy="45719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000"/>
                <a:gridCol w="1512000"/>
                <a:gridCol w="1512000"/>
              </a:tblGrid>
              <a:tr h="761999"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61999"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tête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jambe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61999"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doigt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61999"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bras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pied</a:t>
                      </a:r>
                    </a:p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61999"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61999"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dos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Rectangle à coins arrondis 9"/>
          <p:cNvSpPr/>
          <p:nvPr/>
        </p:nvSpPr>
        <p:spPr>
          <a:xfrm>
            <a:off x="9066277" y="288194"/>
            <a:ext cx="863257" cy="369424"/>
          </a:xfrm>
          <a:prstGeom prst="roundRect">
            <a:avLst/>
          </a:prstGeom>
          <a:solidFill>
            <a:srgbClr val="62ABA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atin typeface="Comic Sans MS" panose="030F0702030302020204" pitchFamily="66" charset="0"/>
              </a:rPr>
              <a:t>Niv. 2</a:t>
            </a:r>
            <a:endParaRPr lang="fr-FR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71001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277" y="5944048"/>
            <a:ext cx="588949" cy="720000"/>
          </a:xfrm>
          <a:prstGeom prst="rect">
            <a:avLst/>
          </a:prstGeom>
        </p:spPr>
      </p:pic>
      <p:graphicFrame>
        <p:nvGraphicFramePr>
          <p:cNvPr id="2" name="Tableau 1"/>
          <p:cNvGraphicFramePr>
            <a:graphicFrameLocks noGrp="1"/>
          </p:cNvGraphicFramePr>
          <p:nvPr>
            <p:extLst/>
          </p:nvPr>
        </p:nvGraphicFramePr>
        <p:xfrm>
          <a:off x="275258" y="820273"/>
          <a:ext cx="4536000" cy="45719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000"/>
                <a:gridCol w="1512000"/>
                <a:gridCol w="1512000"/>
              </a:tblGrid>
              <a:tr h="761999"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61999"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61999"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61999"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61999"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61999"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au 8"/>
          <p:cNvGraphicFramePr>
            <a:graphicFrameLocks noGrp="1"/>
          </p:cNvGraphicFramePr>
          <p:nvPr>
            <p:extLst/>
          </p:nvPr>
        </p:nvGraphicFramePr>
        <p:xfrm>
          <a:off x="5119226" y="820273"/>
          <a:ext cx="4536000" cy="45719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000"/>
                <a:gridCol w="1512000"/>
                <a:gridCol w="1512000"/>
              </a:tblGrid>
              <a:tr h="761999"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61999"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61999"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61999"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61999"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61999"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" name="Rectangle à coins arrondis 10"/>
          <p:cNvSpPr/>
          <p:nvPr/>
        </p:nvSpPr>
        <p:spPr>
          <a:xfrm>
            <a:off x="8377519" y="288194"/>
            <a:ext cx="1552016" cy="369424"/>
          </a:xfrm>
          <a:prstGeom prst="roundRect">
            <a:avLst/>
          </a:prstGeom>
          <a:solidFill>
            <a:srgbClr val="62ABA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atin typeface="Comic Sans MS" panose="030F0702030302020204" pitchFamily="66" charset="0"/>
              </a:rPr>
              <a:t>Le matériel</a:t>
            </a:r>
            <a:endParaRPr lang="fr-FR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667992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</TotalTime>
  <Words>248</Words>
  <Application>Microsoft Office PowerPoint</Application>
  <PresentationFormat>Format A4 (210 x 297 mm)</PresentationFormat>
  <Paragraphs>133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9" baseType="lpstr">
      <vt:lpstr>Arial</vt:lpstr>
      <vt:lpstr>Calibri</vt:lpstr>
      <vt:lpstr>Calibri Light</vt:lpstr>
      <vt:lpstr>Comic Sans MS</vt:lpstr>
      <vt:lpstr>Moon Flower Bold</vt:lpstr>
      <vt:lpstr>Times New Roman</vt:lpstr>
      <vt:lpstr>Verdana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Severine Walker</dc:creator>
  <cp:lastModifiedBy>Severine Walker</cp:lastModifiedBy>
  <cp:revision>13</cp:revision>
  <cp:lastPrinted>2019-02-13T07:54:22Z</cp:lastPrinted>
  <dcterms:created xsi:type="dcterms:W3CDTF">2019-02-12T07:58:45Z</dcterms:created>
  <dcterms:modified xsi:type="dcterms:W3CDTF">2019-02-13T08:21:04Z</dcterms:modified>
</cp:coreProperties>
</file>