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</p:sldIdLst>
  <p:sldSz cx="10693400" cy="7561263"/>
  <p:notesSz cx="6858000" cy="9144000"/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422" y="-84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F490-9C9D-4B05-B5FF-D87BC25B5E4A}" type="datetimeFigureOut">
              <a:rPr lang="fr-FR" smtClean="0"/>
              <a:t>24/10/2014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B21A-92EA-4317-8939-4EE43B21BB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8936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F490-9C9D-4B05-B5FF-D87BC25B5E4A}" type="datetimeFigureOut">
              <a:rPr lang="fr-FR" smtClean="0"/>
              <a:t>24/10/2014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B21A-92EA-4317-8939-4EE43B21BB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4307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F490-9C9D-4B05-B5FF-D87BC25B5E4A}" type="datetimeFigureOut">
              <a:rPr lang="fr-FR" smtClean="0"/>
              <a:t>24/10/2014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B21A-92EA-4317-8939-4EE43B21BB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0473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F490-9C9D-4B05-B5FF-D87BC25B5E4A}" type="datetimeFigureOut">
              <a:rPr lang="fr-FR" smtClean="0"/>
              <a:t>24/10/2014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B21A-92EA-4317-8939-4EE43B21BB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379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F490-9C9D-4B05-B5FF-D87BC25B5E4A}" type="datetimeFigureOut">
              <a:rPr lang="fr-FR" smtClean="0"/>
              <a:t>24/10/2014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B21A-92EA-4317-8939-4EE43B21BB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945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F490-9C9D-4B05-B5FF-D87BC25B5E4A}" type="datetimeFigureOut">
              <a:rPr lang="fr-FR" smtClean="0"/>
              <a:t>24/10/2014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B21A-92EA-4317-8939-4EE43B21BB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7506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F490-9C9D-4B05-B5FF-D87BC25B5E4A}" type="datetimeFigureOut">
              <a:rPr lang="fr-FR" smtClean="0"/>
              <a:t>24/10/2014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B21A-92EA-4317-8939-4EE43B21BB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144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F490-9C9D-4B05-B5FF-D87BC25B5E4A}" type="datetimeFigureOut">
              <a:rPr lang="fr-FR" smtClean="0"/>
              <a:t>24/10/2014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B21A-92EA-4317-8939-4EE43B21BB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059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F490-9C9D-4B05-B5FF-D87BC25B5E4A}" type="datetimeFigureOut">
              <a:rPr lang="fr-FR" smtClean="0"/>
              <a:t>24/10/2014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B21A-92EA-4317-8939-4EE43B21BB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847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F490-9C9D-4B05-B5FF-D87BC25B5E4A}" type="datetimeFigureOut">
              <a:rPr lang="fr-FR" smtClean="0"/>
              <a:t>24/10/2014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B21A-92EA-4317-8939-4EE43B21BB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8437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F490-9C9D-4B05-B5FF-D87BC25B5E4A}" type="datetimeFigureOut">
              <a:rPr lang="fr-FR" smtClean="0"/>
              <a:t>24/10/2014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B21A-92EA-4317-8939-4EE43B21BB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5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0F490-9C9D-4B05-B5FF-D87BC25B5E4A}" type="datetimeFigureOut">
              <a:rPr lang="fr-FR" smtClean="0"/>
              <a:t>24/10/2014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BB21A-92EA-4317-8939-4EE43B21BB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36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image" Target="../media/image8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10.png"/><Relationship Id="rId21" Type="http://schemas.openxmlformats.org/officeDocument/2006/relationships/image" Target="../media/image27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image" Target="../media/image9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emf"/><Relationship Id="rId24" Type="http://schemas.openxmlformats.org/officeDocument/2006/relationships/image" Target="../media/image30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7.png"/><Relationship Id="rId19" Type="http://schemas.openxmlformats.org/officeDocument/2006/relationships/image" Target="../media/image25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microsoft.com/office/2007/relationships/hdphoto" Target="../media/hdphoto1.wdp"/><Relationship Id="rId22" Type="http://schemas.openxmlformats.org/officeDocument/2006/relationships/image" Target="../media/image28.png"/><Relationship Id="rId27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microsoft.com/office/2007/relationships/hdphoto" Target="../media/hdphoto2.wdp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microsoft.com/office/2007/relationships/hdphoto" Target="../media/hdphoto3.wdp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5.jpe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68155" y="128592"/>
            <a:ext cx="3341730" cy="7145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09929" y="287376"/>
            <a:ext cx="3199957" cy="42849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prénom:___________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325675" y="1081298"/>
            <a:ext cx="4715724" cy="873314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494094" y="1160690"/>
            <a:ext cx="4463096" cy="1244098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3700" dirty="0">
                <a:latin typeface="Mia's Scribblings ~" panose="02000000000000000000" pitchFamily="2" charset="0"/>
              </a:rPr>
              <a:t>Plan de travail n°1 –</a:t>
            </a:r>
          </a:p>
        </p:txBody>
      </p:sp>
      <p:sp>
        <p:nvSpPr>
          <p:cNvPr id="8" name="Nuage 7"/>
          <p:cNvSpPr/>
          <p:nvPr/>
        </p:nvSpPr>
        <p:spPr>
          <a:xfrm>
            <a:off x="8581905" y="216051"/>
            <a:ext cx="1684187" cy="87331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9019914" y="287376"/>
            <a:ext cx="1010512" cy="674711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sz="3700" dirty="0" smtClean="0">
                <a:latin typeface="Bush" pitchFamily="2" charset="0"/>
              </a:rPr>
              <a:t>CP</a:t>
            </a:r>
            <a:endParaRPr lang="fr-FR" sz="3700" dirty="0">
              <a:latin typeface="Bush" pitchFamily="2" charset="0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643099"/>
              </p:ext>
            </p:extLst>
          </p:nvPr>
        </p:nvGraphicFramePr>
        <p:xfrm>
          <a:off x="209929" y="2455649"/>
          <a:ext cx="3452586" cy="26911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9150"/>
                <a:gridCol w="781718"/>
                <a:gridCol w="781718"/>
              </a:tblGrid>
              <a:tr h="635137">
                <a:tc gridSpan="3">
                  <a:txBody>
                    <a:bodyPr/>
                    <a:lstStyle/>
                    <a:p>
                      <a:pPr algn="ctr"/>
                      <a:r>
                        <a:rPr lang="fr-FR" sz="3100" dirty="0" smtClean="0">
                          <a:latin typeface="Mia's Scribblings ~" panose="02000000000000000000" pitchFamily="2" charset="0"/>
                        </a:rPr>
                        <a:t>FRANCAIS</a:t>
                      </a:r>
                      <a:endParaRPr lang="fr-FR" sz="3100" dirty="0">
                        <a:latin typeface="Mia's Scribblings ~" panose="02000000000000000000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800" dirty="0">
                        <a:latin typeface="Mia's Scribblings ~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100" dirty="0">
                        <a:latin typeface="Mia's Scribblings ~" panose="02000000000000000000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Phonologie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Ecriture / copie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Vocabulaire</a:t>
                      </a:r>
                      <a:r>
                        <a:rPr lang="fr-FR" sz="2000" baseline="0" dirty="0" smtClean="0">
                          <a:latin typeface="Comic Sans MS" panose="030F0702030302020204" pitchFamily="66" charset="0"/>
                        </a:rPr>
                        <a:t> / lecture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60987"/>
              </p:ext>
            </p:extLst>
          </p:nvPr>
        </p:nvGraphicFramePr>
        <p:xfrm>
          <a:off x="3906540" y="2468005"/>
          <a:ext cx="3500704" cy="2680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7062"/>
                <a:gridCol w="766821"/>
                <a:gridCol w="766821"/>
              </a:tblGrid>
              <a:tr h="670195">
                <a:tc gridSpan="3"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Mia's Scribblings ~" panose="02000000000000000000" pitchFamily="2" charset="0"/>
                        </a:rPr>
                        <a:t>MATHEMATIQUES</a:t>
                      </a:r>
                      <a:endParaRPr lang="fr-FR" sz="2600" dirty="0">
                        <a:latin typeface="Mia's Scribblings ~" panose="02000000000000000000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dirty="0">
                        <a:latin typeface="Mia's Scribblings ~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600" dirty="0">
                        <a:latin typeface="Mia's Scribblings ~" panose="02000000000000000000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FFFF00"/>
                    </a:solidFill>
                  </a:tcPr>
                </a:tc>
              </a:tr>
              <a:tr h="670195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Géométrie 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70195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Numération 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70195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Calcul 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sp>
        <p:nvSpPr>
          <p:cNvPr id="12" name="Rectangle à coins arrondis 11"/>
          <p:cNvSpPr/>
          <p:nvPr/>
        </p:nvSpPr>
        <p:spPr>
          <a:xfrm>
            <a:off x="7704562" y="4812730"/>
            <a:ext cx="2778909" cy="1746627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8041399" y="4892122"/>
            <a:ext cx="2021025" cy="751655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dirty="0" smtClean="0">
                <a:latin typeface="Comic Sans MS" panose="030F0702030302020204" pitchFamily="66" charset="0"/>
              </a:rPr>
              <a:t>Signature des parents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4" name="Arrondir un rectangle avec un coin diagonal 13"/>
          <p:cNvSpPr/>
          <p:nvPr/>
        </p:nvSpPr>
        <p:spPr>
          <a:xfrm>
            <a:off x="209929" y="1081298"/>
            <a:ext cx="2863119" cy="87331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78348" y="1240083"/>
            <a:ext cx="2610490" cy="382324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sz="1800" dirty="0">
                <a:latin typeface="Comic Sans MS" panose="030F0702030302020204" pitchFamily="66" charset="0"/>
              </a:rPr>
              <a:t>Du …../…… AU……/……</a:t>
            </a:r>
          </a:p>
        </p:txBody>
      </p:sp>
      <p:sp>
        <p:nvSpPr>
          <p:cNvPr id="16" name="Arrondir un rectangle avec un coin diagonal 15"/>
          <p:cNvSpPr/>
          <p:nvPr/>
        </p:nvSpPr>
        <p:spPr>
          <a:xfrm>
            <a:off x="7557493" y="2114439"/>
            <a:ext cx="2988838" cy="2540549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14245"/>
            <a:ext cx="210714" cy="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306" tIns="52153" rIns="104306" bIns="52153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518903"/>
              </p:ext>
            </p:extLst>
          </p:nvPr>
        </p:nvGraphicFramePr>
        <p:xfrm>
          <a:off x="7869587" y="2348373"/>
          <a:ext cx="592859" cy="558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Image bitmap" r:id="rId3" imgW="5811061" imgH="5733333" progId="Paint.Picture">
                  <p:embed/>
                </p:oleObj>
              </mc:Choice>
              <mc:Fallback>
                <p:oleObj name="Image bitmap" r:id="rId3" imgW="5811061" imgH="57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9587" y="2348373"/>
                        <a:ext cx="592859" cy="5589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-214245"/>
            <a:ext cx="210714" cy="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306" tIns="52153" rIns="104306" bIns="52153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999042"/>
              </p:ext>
            </p:extLst>
          </p:nvPr>
        </p:nvGraphicFramePr>
        <p:xfrm>
          <a:off x="7814772" y="3061299"/>
          <a:ext cx="643564" cy="60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Image bitmap" r:id="rId5" imgW="5810400" imgH="5734080" progId="Paint.Picture">
                  <p:embed/>
                </p:oleObj>
              </mc:Choice>
              <mc:Fallback>
                <p:oleObj name="Image bitmap" r:id="rId5" imgW="5810400" imgH="573408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4772" y="3061299"/>
                        <a:ext cx="643564" cy="6067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0" y="-214245"/>
            <a:ext cx="210714" cy="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306" tIns="52153" rIns="104306" bIns="52153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360066"/>
              </p:ext>
            </p:extLst>
          </p:nvPr>
        </p:nvGraphicFramePr>
        <p:xfrm>
          <a:off x="7816134" y="3911685"/>
          <a:ext cx="673908" cy="635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Image bitmap" r:id="rId7" imgW="5810400" imgH="5734080" progId="Paint.Picture">
                  <p:embed/>
                </p:oleObj>
              </mc:Choice>
              <mc:Fallback>
                <p:oleObj name="Image bitmap" r:id="rId7" imgW="5810400" imgH="573408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6134" y="3911685"/>
                        <a:ext cx="673908" cy="6353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ZoneTexte 20"/>
          <p:cNvSpPr txBox="1"/>
          <p:nvPr/>
        </p:nvSpPr>
        <p:spPr>
          <a:xfrm>
            <a:off x="8630865" y="2348373"/>
            <a:ext cx="1852606" cy="659322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sz="1800" dirty="0">
                <a:latin typeface="Comic Sans MS" panose="030F0702030302020204" pitchFamily="66" charset="0"/>
              </a:rPr>
              <a:t>Mon travail est tout juste.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8503957" y="3061300"/>
            <a:ext cx="2189443" cy="659322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sz="1800" dirty="0">
                <a:latin typeface="Comic Sans MS" panose="030F0702030302020204" pitchFamily="66" charset="0"/>
              </a:rPr>
              <a:t>Il y a quelques petites erreurs.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8209224" y="3930171"/>
            <a:ext cx="2778909" cy="659322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sz="1800" dirty="0">
                <a:latin typeface="Comic Sans MS" panose="030F0702030302020204" pitchFamily="66" charset="0"/>
              </a:rPr>
              <a:t>Je n’ai pas compris,</a:t>
            </a:r>
          </a:p>
          <a:p>
            <a:r>
              <a:rPr lang="fr-FR" sz="1800" dirty="0">
                <a:latin typeface="Comic Sans MS" panose="030F0702030302020204" pitchFamily="66" charset="0"/>
              </a:rPr>
              <a:t> on me réexplique.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37" y="6669347"/>
            <a:ext cx="3001538" cy="89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101" y="6681926"/>
            <a:ext cx="3001538" cy="89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793" y="6669347"/>
            <a:ext cx="3001538" cy="89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631" y="6669347"/>
            <a:ext cx="3001538" cy="89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http://www.art4apps.org/images/downloadable/squirre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015" y="1118976"/>
            <a:ext cx="973009" cy="97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Tableau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41975"/>
              </p:ext>
            </p:extLst>
          </p:nvPr>
        </p:nvGraphicFramePr>
        <p:xfrm>
          <a:off x="1739020" y="5364807"/>
          <a:ext cx="5479888" cy="13851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9944"/>
                <a:gridCol w="2739944"/>
              </a:tblGrid>
              <a:tr h="316204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Mia's Scribblings ~" panose="02000000000000000000" pitchFamily="2" charset="0"/>
                        </a:rPr>
                        <a:t>BONUS</a:t>
                      </a:r>
                      <a:endParaRPr lang="fr-FR" dirty="0">
                        <a:latin typeface="Mia's Scribblings ~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latin typeface="Mia's Scribblings ~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16204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Point</a:t>
                      </a:r>
                      <a:r>
                        <a:rPr lang="fr-FR" baseline="0" dirty="0" smtClean="0">
                          <a:latin typeface="Comic Sans MS" panose="030F0702030302020204" pitchFamily="66" charset="0"/>
                        </a:rPr>
                        <a:t> à relier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62141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Coloriage magique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53" name="Picture 9" descr="http://www.art4apps.org/images/downloadable/fox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44" y="5364807"/>
            <a:ext cx="1041768" cy="104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Pumpkin in Autumn Leave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595" y="129947"/>
            <a:ext cx="998549" cy="89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Autumn Apple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061" y="128592"/>
            <a:ext cx="1255261" cy="91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784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94139" y="207984"/>
            <a:ext cx="3031537" cy="7939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spcCol="0" rtlCol="0" anchor="ctr"/>
          <a:lstStyle/>
          <a:p>
            <a:pPr algn="ctr"/>
            <a:endParaRPr lang="fr-FR" dirty="0"/>
          </a:p>
        </p:txBody>
      </p:sp>
      <p:sp>
        <p:nvSpPr>
          <p:cNvPr id="5" name="Larme 4"/>
          <p:cNvSpPr/>
          <p:nvPr/>
        </p:nvSpPr>
        <p:spPr>
          <a:xfrm>
            <a:off x="330043" y="1271236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spcCol="0"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94138" y="1398867"/>
            <a:ext cx="842094" cy="459268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388860" y="1398867"/>
            <a:ext cx="2863118" cy="42849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Phonologie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5720" y="2113397"/>
            <a:ext cx="5052561" cy="751655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Je colorie </a:t>
            </a:r>
            <a:r>
              <a:rPr lang="fr-FR" dirty="0" smtClean="0">
                <a:latin typeface="Comic Sans MS" panose="030F0702030302020204" pitchFamily="66" charset="0"/>
              </a:rPr>
              <a:t>les cases lorsque je vois une image qui commence par le son R:</a:t>
            </a:r>
            <a:endParaRPr lang="fr-FR" dirty="0">
              <a:latin typeface="Comic Sans MS" panose="030F0702030302020204" pitchFamily="66" charset="0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469405"/>
              </p:ext>
            </p:extLst>
          </p:nvPr>
        </p:nvGraphicFramePr>
        <p:xfrm>
          <a:off x="286128" y="2988543"/>
          <a:ext cx="4772541" cy="3096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0847"/>
                <a:gridCol w="1590847"/>
                <a:gridCol w="1590847"/>
              </a:tblGrid>
              <a:tr h="103211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032115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032115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81" y="2988543"/>
            <a:ext cx="844500" cy="102251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657" y="3025739"/>
            <a:ext cx="740825" cy="98532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26" y="4030536"/>
            <a:ext cx="1252701" cy="92412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325" y="3035307"/>
            <a:ext cx="1177305" cy="96618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191" y="5068806"/>
            <a:ext cx="819263" cy="97673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325" y="5163034"/>
            <a:ext cx="920257" cy="78827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293" y="4037752"/>
            <a:ext cx="1201337" cy="91690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191" y="4114592"/>
            <a:ext cx="727330" cy="86073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62" y="5068806"/>
            <a:ext cx="509937" cy="882503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087386" y="6300911"/>
            <a:ext cx="54126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J’entoure</a:t>
            </a:r>
            <a:r>
              <a:rPr lang="fr-FR" dirty="0" smtClean="0">
                <a:latin typeface="Comic Sans MS" panose="030F0702030302020204" pitchFamily="66" charset="0"/>
              </a:rPr>
              <a:t> les lettres R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0" name="Larme 19"/>
          <p:cNvSpPr/>
          <p:nvPr/>
        </p:nvSpPr>
        <p:spPr>
          <a:xfrm>
            <a:off x="270204" y="6300911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spcCol="0" rtlCol="0" anchor="ctr"/>
          <a:lstStyle/>
          <a:p>
            <a:pPr algn="ctr"/>
            <a:endParaRPr lang="fr-FR"/>
          </a:p>
        </p:txBody>
      </p:sp>
      <p:sp>
        <p:nvSpPr>
          <p:cNvPr id="21" name="Larme 20"/>
          <p:cNvSpPr/>
          <p:nvPr/>
        </p:nvSpPr>
        <p:spPr>
          <a:xfrm>
            <a:off x="5706740" y="206541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spcCol="0"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170389" y="6428541"/>
            <a:ext cx="842094" cy="459268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2300" b="1" dirty="0" smtClean="0">
                <a:latin typeface="Home Mad Popsters" panose="03000600000000000000" pitchFamily="66" charset="0"/>
              </a:rPr>
              <a:t>2</a:t>
            </a:r>
            <a:endParaRPr lang="fr-FR" sz="2300" b="1" dirty="0">
              <a:latin typeface="Home Mad Popsters" panose="03000600000000000000" pitchFamily="66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687255" y="334171"/>
            <a:ext cx="842094" cy="459268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2300" b="1" dirty="0" smtClean="0">
                <a:latin typeface="Home Mad Popsters" panose="03000600000000000000" pitchFamily="66" charset="0"/>
              </a:rPr>
              <a:t>3</a:t>
            </a:r>
            <a:endParaRPr lang="fr-FR" sz="2300" b="1" dirty="0">
              <a:latin typeface="Home Mad Popsters" panose="03000600000000000000" pitchFamily="66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25720" y="6911355"/>
            <a:ext cx="6131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ursive standard" pitchFamily="2" charset="0"/>
              </a:rPr>
              <a:t>R</a:t>
            </a:r>
            <a:r>
              <a:rPr lang="fr-FR" sz="2800" dirty="0" smtClean="0">
                <a:latin typeface="Comic Sans MS" panose="030F0702030302020204" pitchFamily="66" charset="0"/>
              </a:rPr>
              <a:t>  </a:t>
            </a:r>
            <a:r>
              <a:rPr lang="fr-FR" sz="2800" dirty="0" err="1" smtClean="0">
                <a:latin typeface="Comic Sans MS" panose="030F0702030302020204" pitchFamily="66" charset="0"/>
              </a:rPr>
              <a:t>r</a:t>
            </a:r>
            <a:r>
              <a:rPr lang="fr-FR" sz="2800" dirty="0" smtClean="0">
                <a:latin typeface="Comic Sans MS" panose="030F0702030302020204" pitchFamily="66" charset="0"/>
              </a:rPr>
              <a:t>    </a:t>
            </a:r>
            <a:r>
              <a:rPr lang="fr-FR" sz="2800" dirty="0" err="1" smtClean="0">
                <a:latin typeface="Comic Sans MS" panose="030F0702030302020204" pitchFamily="66" charset="0"/>
              </a:rPr>
              <a:t>R</a:t>
            </a:r>
            <a:r>
              <a:rPr lang="fr-FR" sz="2800" dirty="0" smtClean="0">
                <a:latin typeface="Comic Sans MS" panose="030F0702030302020204" pitchFamily="66" charset="0"/>
              </a:rPr>
              <a:t>   p   N   </a:t>
            </a:r>
            <a:r>
              <a:rPr lang="fr-FR" sz="2800" dirty="0" smtClean="0">
                <a:latin typeface="Cursive standard" pitchFamily="2" charset="0"/>
              </a:rPr>
              <a:t>r</a:t>
            </a:r>
            <a:r>
              <a:rPr lang="fr-FR" sz="2800" dirty="0" smtClean="0">
                <a:latin typeface="Comic Sans MS" panose="030F0702030302020204" pitchFamily="66" charset="0"/>
              </a:rPr>
              <a:t>   n   m    v    </a:t>
            </a:r>
            <a:r>
              <a:rPr lang="fr-FR" sz="2800" dirty="0" smtClean="0">
                <a:latin typeface="Cursive standard" pitchFamily="2" charset="0"/>
              </a:rPr>
              <a:t>r</a:t>
            </a:r>
            <a:r>
              <a:rPr lang="fr-FR" sz="2800" dirty="0" smtClean="0">
                <a:latin typeface="Comic Sans MS" panose="030F0702030302020204" pitchFamily="66" charset="0"/>
              </a:rPr>
              <a:t>   </a:t>
            </a:r>
            <a:r>
              <a:rPr lang="fr-FR" sz="2800" dirty="0" err="1" smtClean="0">
                <a:latin typeface="Comic Sans MS" panose="030F0702030302020204" pitchFamily="66" charset="0"/>
              </a:rPr>
              <a:t>R</a:t>
            </a:r>
            <a:endParaRPr lang="fr-FR" sz="2800" dirty="0">
              <a:latin typeface="Comic Sans MS" panose="030F0702030302020204" pitchFamily="66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529349" y="206541"/>
            <a:ext cx="40019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J’écris les numéros qui vont avec le dessin.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040" y="1150938"/>
            <a:ext cx="1014413" cy="10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7" name="Tableau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526290"/>
              </p:ext>
            </p:extLst>
          </p:nvPr>
        </p:nvGraphicFramePr>
        <p:xfrm>
          <a:off x="6108302" y="1089229"/>
          <a:ext cx="4422976" cy="44208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5744"/>
                <a:gridCol w="1105744"/>
                <a:gridCol w="1105744"/>
                <a:gridCol w="1105744"/>
              </a:tblGrid>
              <a:tr h="147360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473609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1473609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Tableau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170637"/>
              </p:ext>
            </p:extLst>
          </p:nvPr>
        </p:nvGraphicFramePr>
        <p:xfrm>
          <a:off x="6135783" y="5951309"/>
          <a:ext cx="4481500" cy="11818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0375"/>
                <a:gridCol w="1120375"/>
                <a:gridCol w="1120375"/>
                <a:gridCol w="1120375"/>
              </a:tblGrid>
              <a:tr h="393939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Comic Sans MS" panose="030F0702030302020204" pitchFamily="66" charset="0"/>
                        </a:rPr>
                        <a:t>1.</a:t>
                      </a:r>
                      <a:r>
                        <a:rPr lang="fr-FR" sz="1200" baseline="0" dirty="0" smtClean="0">
                          <a:latin typeface="Comic Sans MS" panose="030F0702030302020204" pitchFamily="66" charset="0"/>
                        </a:rPr>
                        <a:t>une tarte</a:t>
                      </a:r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Comic Sans MS" panose="030F0702030302020204" pitchFamily="66" charset="0"/>
                        </a:rPr>
                        <a:t>2.la</a:t>
                      </a:r>
                      <a:r>
                        <a:rPr lang="fr-FR" sz="1200" baseline="0" dirty="0" smtClean="0">
                          <a:latin typeface="Comic Sans MS" panose="030F0702030302020204" pitchFamily="66" charset="0"/>
                        </a:rPr>
                        <a:t> rue</a:t>
                      </a:r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Comic Sans MS" panose="030F0702030302020204" pitchFamily="66" charset="0"/>
                        </a:rPr>
                        <a:t>3.</a:t>
                      </a:r>
                      <a:r>
                        <a:rPr lang="fr-FR" sz="1200" baseline="0" dirty="0" smtClean="0">
                          <a:latin typeface="Comic Sans MS" panose="030F0702030302020204" pitchFamily="66" charset="0"/>
                        </a:rPr>
                        <a:t> une porte</a:t>
                      </a:r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Comic Sans MS" panose="030F0702030302020204" pitchFamily="66" charset="0"/>
                        </a:rPr>
                        <a:t>4. un pirate</a:t>
                      </a:r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93939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Comic Sans MS" panose="030F0702030302020204" pitchFamily="66" charset="0"/>
                        </a:rPr>
                        <a:t>5. une tortue</a:t>
                      </a:r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Comic Sans MS" panose="030F0702030302020204" pitchFamily="66" charset="0"/>
                        </a:rPr>
                        <a:t>6. une rose</a:t>
                      </a:r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Comic Sans MS" panose="030F0702030302020204" pitchFamily="66" charset="0"/>
                        </a:rPr>
                        <a:t>7. Paris</a:t>
                      </a:r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Comic Sans MS" panose="030F0702030302020204" pitchFamily="66" charset="0"/>
                        </a:rPr>
                        <a:t>8. une rame</a:t>
                      </a:r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93939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Comic Sans MS" panose="030F0702030302020204" pitchFamily="66" charset="0"/>
                        </a:rPr>
                        <a:t>9. lire</a:t>
                      </a:r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Comic Sans MS" panose="030F0702030302020204" pitchFamily="66" charset="0"/>
                        </a:rPr>
                        <a:t>10. un</a:t>
                      </a:r>
                      <a:r>
                        <a:rPr lang="fr-FR" sz="1200" baseline="0" dirty="0" smtClean="0">
                          <a:latin typeface="Comic Sans MS" panose="030F0702030302020204" pitchFamily="66" charset="0"/>
                        </a:rPr>
                        <a:t> rat</a:t>
                      </a:r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Comic Sans MS" panose="030F0702030302020204" pitchFamily="66" charset="0"/>
                        </a:rPr>
                        <a:t>11. un rôti</a:t>
                      </a:r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Comic Sans MS" panose="030F0702030302020204" pitchFamily="66" charset="0"/>
                        </a:rPr>
                        <a:t>12. un repas</a:t>
                      </a:r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9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162" y="1555026"/>
            <a:ext cx="96659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181" y="2920509"/>
            <a:ext cx="805484" cy="108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712" y="1641775"/>
            <a:ext cx="956423" cy="78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636" y="1555142"/>
            <a:ext cx="844989" cy="81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180" y="1465512"/>
            <a:ext cx="588534" cy="9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243" y="2824097"/>
            <a:ext cx="932834" cy="107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636" y="3140756"/>
            <a:ext cx="844988" cy="76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570" y="3035307"/>
            <a:ext cx="859498" cy="85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162" y="4351965"/>
            <a:ext cx="913882" cy="93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712" y="4489753"/>
            <a:ext cx="95062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948" y="4441869"/>
            <a:ext cx="764676" cy="706636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874" y="4353440"/>
            <a:ext cx="627887" cy="819275"/>
          </a:xfrm>
          <a:prstGeom prst="rect">
            <a:avLst/>
          </a:prstGeom>
        </p:spPr>
      </p:pic>
      <p:sp>
        <p:nvSpPr>
          <p:cNvPr id="42" name="Nuage 41"/>
          <p:cNvSpPr/>
          <p:nvPr/>
        </p:nvSpPr>
        <p:spPr>
          <a:xfrm>
            <a:off x="6210162" y="1150938"/>
            <a:ext cx="319187" cy="31457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Nuage 42"/>
          <p:cNvSpPr/>
          <p:nvPr/>
        </p:nvSpPr>
        <p:spPr>
          <a:xfrm>
            <a:off x="7274949" y="1150938"/>
            <a:ext cx="319187" cy="31457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Nuage 43"/>
          <p:cNvSpPr/>
          <p:nvPr/>
        </p:nvSpPr>
        <p:spPr>
          <a:xfrm>
            <a:off x="8384354" y="1150938"/>
            <a:ext cx="319187" cy="31457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Nuage 44"/>
          <p:cNvSpPr/>
          <p:nvPr/>
        </p:nvSpPr>
        <p:spPr>
          <a:xfrm>
            <a:off x="9475550" y="1113949"/>
            <a:ext cx="319187" cy="31457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Nuage 45"/>
          <p:cNvSpPr/>
          <p:nvPr/>
        </p:nvSpPr>
        <p:spPr>
          <a:xfrm>
            <a:off x="6179781" y="2666810"/>
            <a:ext cx="319187" cy="31457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Nuage 46"/>
          <p:cNvSpPr/>
          <p:nvPr/>
        </p:nvSpPr>
        <p:spPr>
          <a:xfrm>
            <a:off x="6178761" y="4114592"/>
            <a:ext cx="319187" cy="31457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Nuage 47"/>
          <p:cNvSpPr/>
          <p:nvPr/>
        </p:nvSpPr>
        <p:spPr>
          <a:xfrm>
            <a:off x="7283570" y="2666810"/>
            <a:ext cx="319187" cy="31457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Nuage 48"/>
          <p:cNvSpPr/>
          <p:nvPr/>
        </p:nvSpPr>
        <p:spPr>
          <a:xfrm>
            <a:off x="8384353" y="2605935"/>
            <a:ext cx="319187" cy="31457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Nuage 49"/>
          <p:cNvSpPr/>
          <p:nvPr/>
        </p:nvSpPr>
        <p:spPr>
          <a:xfrm>
            <a:off x="9476570" y="2654840"/>
            <a:ext cx="319187" cy="31457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Nuage 50"/>
          <p:cNvSpPr/>
          <p:nvPr/>
        </p:nvSpPr>
        <p:spPr>
          <a:xfrm>
            <a:off x="7265712" y="4102033"/>
            <a:ext cx="319187" cy="31457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Nuage 51"/>
          <p:cNvSpPr/>
          <p:nvPr/>
        </p:nvSpPr>
        <p:spPr>
          <a:xfrm>
            <a:off x="8384354" y="4114592"/>
            <a:ext cx="319187" cy="31457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Nuage 52"/>
          <p:cNvSpPr/>
          <p:nvPr/>
        </p:nvSpPr>
        <p:spPr>
          <a:xfrm>
            <a:off x="9520280" y="4109639"/>
            <a:ext cx="319187" cy="31457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Boy Playing in Autumn Leaves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205" y="5211193"/>
            <a:ext cx="1130573" cy="129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eaves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354" y="321691"/>
            <a:ext cx="1798137" cy="59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utumn Apples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020" y="5299770"/>
            <a:ext cx="780668" cy="57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114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arme 1"/>
          <p:cNvSpPr/>
          <p:nvPr/>
        </p:nvSpPr>
        <p:spPr>
          <a:xfrm>
            <a:off x="251562" y="324247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spcCol="0" rtlCol="0" anchor="ctr"/>
          <a:lstStyle/>
          <a:p>
            <a:pPr algn="ctr"/>
            <a:endParaRPr lang="fr-FR"/>
          </a:p>
        </p:txBody>
      </p:sp>
      <p:sp>
        <p:nvSpPr>
          <p:cNvPr id="3" name="Larme 2"/>
          <p:cNvSpPr/>
          <p:nvPr/>
        </p:nvSpPr>
        <p:spPr>
          <a:xfrm>
            <a:off x="222882" y="3965214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spcCol="0"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73553" y="451877"/>
            <a:ext cx="842094" cy="459268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2300" b="1" dirty="0" smtClean="0">
                <a:latin typeface="Home Mad Popsters" panose="03000600000000000000" pitchFamily="66" charset="0"/>
              </a:rPr>
              <a:t>4</a:t>
            </a:r>
            <a:endParaRPr lang="fr-FR" sz="2300" b="1" dirty="0">
              <a:latin typeface="Home Mad Popsters" panose="03000600000000000000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15647" y="324247"/>
            <a:ext cx="31789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Ecriture/copie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787" y="1042786"/>
            <a:ext cx="5455177" cy="265061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29689" y="1233557"/>
            <a:ext cx="4950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omic Sans MS" panose="030F0702030302020204" pitchFamily="66" charset="0"/>
              </a:rPr>
              <a:t>L</a:t>
            </a:r>
            <a:r>
              <a:rPr lang="fr-FR" sz="2800" dirty="0" smtClean="0">
                <a:latin typeface="Cursive standard" pitchFamily="2" charset="0"/>
              </a:rPr>
              <a:t>e rat est noir mais sa queue est </a:t>
            </a:r>
            <a:endParaRPr lang="fr-FR" sz="2800" dirty="0">
              <a:latin typeface="Cursive standard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9689" y="1637450"/>
            <a:ext cx="1242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ursive standard" pitchFamily="2" charset="0"/>
              </a:rPr>
              <a:t>rose.</a:t>
            </a:r>
            <a:endParaRPr lang="fr-FR" sz="2800" dirty="0">
              <a:latin typeface="Cursive standard" pitchFamily="2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0" y="2670348"/>
            <a:ext cx="4501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199644" y="4185459"/>
            <a:ext cx="842094" cy="459268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5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683524" y="3999595"/>
            <a:ext cx="34408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Lecture / Vocabulaire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29689" y="4644727"/>
            <a:ext cx="47849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Je colorie </a:t>
            </a:r>
            <a:r>
              <a:rPr lang="fr-FR" dirty="0" smtClean="0">
                <a:latin typeface="Comic Sans MS" panose="030F0702030302020204" pitchFamily="66" charset="0"/>
              </a:rPr>
              <a:t>les mêmes mots dans les différentes écritures:</a:t>
            </a:r>
            <a:endParaRPr lang="fr-FR" dirty="0">
              <a:latin typeface="Comic Sans MS" panose="030F0702030302020204" pitchFamily="66" charset="0"/>
            </a:endParaRP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042980"/>
              </p:ext>
            </p:extLst>
          </p:nvPr>
        </p:nvGraphicFramePr>
        <p:xfrm>
          <a:off x="173553" y="5375465"/>
          <a:ext cx="4950837" cy="20775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0279"/>
                <a:gridCol w="1650279"/>
                <a:gridCol w="1650279"/>
              </a:tblGrid>
              <a:tr h="415515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chaperon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 standard" pitchFamily="2" charset="0"/>
                        </a:rPr>
                        <a:t>gants</a:t>
                      </a:r>
                      <a:endParaRPr lang="fr-FR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MANTEAU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15515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bleu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 standard" pitchFamily="2" charset="0"/>
                        </a:rPr>
                        <a:t>manteau</a:t>
                      </a:r>
                      <a:endParaRPr lang="fr-FR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GANTS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15515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chapka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 standard" pitchFamily="2" charset="0"/>
                        </a:rPr>
                        <a:t>chaperon</a:t>
                      </a:r>
                      <a:endParaRPr lang="fr-FR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CHAPERON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15515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manteau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 standard" pitchFamily="2" charset="0"/>
                        </a:rPr>
                        <a:t>chapka</a:t>
                      </a:r>
                      <a:endParaRPr lang="fr-FR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BLEU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15515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gants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 standard" pitchFamily="2" charset="0"/>
                        </a:rPr>
                        <a:t>bleu</a:t>
                      </a:r>
                      <a:endParaRPr lang="fr-FR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CHAPKA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Larme 15"/>
          <p:cNvSpPr/>
          <p:nvPr/>
        </p:nvSpPr>
        <p:spPr>
          <a:xfrm>
            <a:off x="5778748" y="174731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spcCol="0"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5700739" y="270979"/>
            <a:ext cx="842094" cy="459268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6</a:t>
            </a:r>
          </a:p>
        </p:txBody>
      </p:sp>
      <p:pic>
        <p:nvPicPr>
          <p:cNvPr id="1026" name="Picture 2" descr="Acorn and Leav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218" y="163204"/>
            <a:ext cx="1030707" cy="93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Yellow Acor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43" y="3781994"/>
            <a:ext cx="662900" cy="80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Leaves and Rak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335" y="531996"/>
            <a:ext cx="1408646" cy="99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6464824" y="110172"/>
            <a:ext cx="4464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LA FORET EN AUTOMNE: Je cherche et je colorie </a:t>
            </a:r>
            <a:r>
              <a:rPr lang="fr-FR" dirty="0" smtClean="0">
                <a:latin typeface="Comic Sans MS" panose="030F0702030302020204" pitchFamily="66" charset="0"/>
              </a:rPr>
              <a:t>les mots DEUX FOIS dans la grille d’une couleur différente.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1033" name="Picture 9" descr="http://www.art4apps.org/images/downloadable/fo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942" y="5637723"/>
            <a:ext cx="697431" cy="69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www.art4apps.org/images/downloadable/do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23" y="5637723"/>
            <a:ext cx="741533" cy="74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art4apps.org/images/downloadable/ow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377" y="6300572"/>
            <a:ext cx="565796" cy="56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www.art4apps.org/images/downloadable/bea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4" y="6273470"/>
            <a:ext cx="656913" cy="65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www.art4apps.org/images/downloadable/hedgeho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794" y="6885327"/>
            <a:ext cx="605726" cy="60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://www.art4apps.org/images/downloadable/wolf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129" y="6913529"/>
            <a:ext cx="549321" cy="54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" name="Tableau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615454"/>
              </p:ext>
            </p:extLst>
          </p:nvPr>
        </p:nvGraphicFramePr>
        <p:xfrm>
          <a:off x="5776368" y="1632541"/>
          <a:ext cx="4470952" cy="34524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8869"/>
                <a:gridCol w="558869"/>
                <a:gridCol w="558869"/>
                <a:gridCol w="558869"/>
                <a:gridCol w="558869"/>
                <a:gridCol w="558869"/>
                <a:gridCol w="558869"/>
                <a:gridCol w="558869"/>
              </a:tblGrid>
              <a:tr h="431551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H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R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I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S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S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O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N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31551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H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R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B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I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C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H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R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31551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I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O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L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O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H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B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31551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B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N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U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O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U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I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I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N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31551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O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A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R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U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R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B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C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A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31551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U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R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S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P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S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O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H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R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31551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T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D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R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U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N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U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D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31551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H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R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I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S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S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O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N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ZoneTexte 23"/>
          <p:cNvSpPr txBox="1"/>
          <p:nvPr/>
        </p:nvSpPr>
        <p:spPr>
          <a:xfrm>
            <a:off x="6358498" y="5928797"/>
            <a:ext cx="1042116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renard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252173" y="6334155"/>
            <a:ext cx="12547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hibou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321373" y="6930383"/>
            <a:ext cx="14015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hérisson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8713074" y="5841422"/>
            <a:ext cx="1476164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biche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8875092" y="6334155"/>
            <a:ext cx="11521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ours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8875092" y="7020991"/>
            <a:ext cx="11521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loup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717466" y="5014059"/>
            <a:ext cx="48858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Entoure</a:t>
            </a:r>
            <a:r>
              <a:rPr lang="fr-FR" dirty="0" smtClean="0">
                <a:latin typeface="Comic Sans MS" panose="030F0702030302020204" pitchFamily="66" charset="0"/>
              </a:rPr>
              <a:t> l’animal qui n’est qu’une seule fois dans la grille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171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arme 1"/>
          <p:cNvSpPr/>
          <p:nvPr/>
        </p:nvSpPr>
        <p:spPr>
          <a:xfrm>
            <a:off x="162124" y="174731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spcCol="0"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51965" y="302361"/>
            <a:ext cx="842094" cy="459268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2300" b="1" dirty="0" smtClean="0">
                <a:latin typeface="Home Mad Popsters" panose="03000600000000000000" pitchFamily="66" charset="0"/>
              </a:rPr>
              <a:t>7</a:t>
            </a:r>
            <a:endParaRPr lang="fr-FR" sz="2300" b="1" dirty="0">
              <a:latin typeface="Home Mad Popsters" panose="03000600000000000000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02" y="1328893"/>
            <a:ext cx="5415221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994059" y="174731"/>
            <a:ext cx="28404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Géométrie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94059" y="590229"/>
            <a:ext cx="4208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Je continue </a:t>
            </a:r>
            <a:r>
              <a:rPr lang="fr-FR" dirty="0" smtClean="0">
                <a:latin typeface="Comic Sans MS" panose="030F0702030302020204" pitchFamily="66" charset="0"/>
              </a:rPr>
              <a:t>à tracer et </a:t>
            </a:r>
            <a:r>
              <a:rPr lang="fr-FR" b="1" u="sng" dirty="0" smtClean="0">
                <a:latin typeface="Comic Sans MS" panose="030F0702030302020204" pitchFamily="66" charset="0"/>
              </a:rPr>
              <a:t>je colorie</a:t>
            </a:r>
            <a:r>
              <a:rPr lang="fr-FR" dirty="0" smtClean="0">
                <a:latin typeface="Comic Sans MS" panose="030F0702030302020204" pitchFamily="66" charset="0"/>
              </a:rPr>
              <a:t> de deux couleurs: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4" y="2744127"/>
            <a:ext cx="5400599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96" y="3779837"/>
            <a:ext cx="5305320" cy="105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http://www.art4apps.org/images/downloadable/squirrel.png"/>
          <p:cNvPicPr>
            <a:picLocks noChangeAspect="1" noChangeArrowheads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1" y="5580831"/>
            <a:ext cx="1868364" cy="186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art4apps.org/images/downloadable/squirrel.png"/>
          <p:cNvPicPr>
            <a:picLocks noChangeAspect="1" noChangeArrowheads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20" y="5580831"/>
            <a:ext cx="1868364" cy="186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art4apps.org/images/downloadable/squirrel.png"/>
          <p:cNvPicPr>
            <a:picLocks noChangeAspect="1" noChangeArrowheads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532" y="5619222"/>
            <a:ext cx="1868364" cy="186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arme 11"/>
          <p:cNvSpPr/>
          <p:nvPr/>
        </p:nvSpPr>
        <p:spPr>
          <a:xfrm>
            <a:off x="5662133" y="157668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spcCol="0"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5629856" y="285298"/>
            <a:ext cx="842094" cy="459268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8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471950" y="157668"/>
            <a:ext cx="36272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Numération 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005171" y="744566"/>
            <a:ext cx="45981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Je complète </a:t>
            </a:r>
            <a:r>
              <a:rPr lang="fr-FR" dirty="0" smtClean="0">
                <a:latin typeface="Comic Sans MS" panose="030F0702030302020204" pitchFamily="66" charset="0"/>
              </a:rPr>
              <a:t>les suites numériques avec les nombres manquants:</a:t>
            </a:r>
            <a:endParaRPr lang="fr-FR" dirty="0">
              <a:latin typeface="Comic Sans MS" panose="030F0702030302020204" pitchFamily="66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813579"/>
              </p:ext>
            </p:extLst>
          </p:nvPr>
        </p:nvGraphicFramePr>
        <p:xfrm>
          <a:off x="5824304" y="1560402"/>
          <a:ext cx="4778980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7898"/>
                <a:gridCol w="477898"/>
                <a:gridCol w="477898"/>
                <a:gridCol w="477898"/>
                <a:gridCol w="477898"/>
                <a:gridCol w="477898"/>
                <a:gridCol w="477898"/>
                <a:gridCol w="477898"/>
                <a:gridCol w="477898"/>
                <a:gridCol w="477898"/>
              </a:tblGrid>
              <a:tr h="432048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11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12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16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57571"/>
              </p:ext>
            </p:extLst>
          </p:nvPr>
        </p:nvGraphicFramePr>
        <p:xfrm>
          <a:off x="5824304" y="2759754"/>
          <a:ext cx="4778980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7898"/>
                <a:gridCol w="477898"/>
                <a:gridCol w="477898"/>
                <a:gridCol w="477898"/>
                <a:gridCol w="477898"/>
                <a:gridCol w="477898"/>
                <a:gridCol w="477898"/>
                <a:gridCol w="477898"/>
                <a:gridCol w="477898"/>
                <a:gridCol w="477898"/>
              </a:tblGrid>
              <a:tr h="432048">
                <a:tc>
                  <a:txBody>
                    <a:bodyPr/>
                    <a:lstStyle/>
                    <a:p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20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22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27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781846"/>
              </p:ext>
            </p:extLst>
          </p:nvPr>
        </p:nvGraphicFramePr>
        <p:xfrm>
          <a:off x="5834517" y="3884494"/>
          <a:ext cx="4778980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7898"/>
                <a:gridCol w="477898"/>
                <a:gridCol w="477898"/>
                <a:gridCol w="477898"/>
                <a:gridCol w="477898"/>
                <a:gridCol w="477898"/>
                <a:gridCol w="477898"/>
                <a:gridCol w="477898"/>
                <a:gridCol w="477898"/>
                <a:gridCol w="477898"/>
              </a:tblGrid>
              <a:tr h="432048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30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31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80" name="Picture 8" descr="http://www.art4apps.org/images/downloadable/de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919" y="2035457"/>
            <a:ext cx="708670" cy="70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art4apps.org/images/downloadable/do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950" y="3214117"/>
            <a:ext cx="572649" cy="57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art4apps.org/images/downloadable/fall_seas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596" y="481652"/>
            <a:ext cx="1001578" cy="100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art4apps.org/images/downloadable/forest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295" y="4834242"/>
            <a:ext cx="913284" cy="9132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5778748" y="4572647"/>
            <a:ext cx="45981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Je complète </a:t>
            </a:r>
            <a:r>
              <a:rPr lang="fr-FR" dirty="0" smtClean="0">
                <a:latin typeface="Comic Sans MS" panose="030F0702030302020204" pitchFamily="66" charset="0"/>
              </a:rPr>
              <a:t>les suites numériques en comptant de 2 en 2:</a:t>
            </a:r>
            <a:endParaRPr lang="fr-FR" dirty="0">
              <a:latin typeface="Comic Sans MS" panose="030F0702030302020204" pitchFamily="66" charset="0"/>
            </a:endParaRPr>
          </a:p>
        </p:txBody>
      </p:sp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357545"/>
              </p:ext>
            </p:extLst>
          </p:nvPr>
        </p:nvGraphicFramePr>
        <p:xfrm>
          <a:off x="5824304" y="5531502"/>
          <a:ext cx="4778980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7898"/>
                <a:gridCol w="477898"/>
                <a:gridCol w="477898"/>
                <a:gridCol w="477898"/>
                <a:gridCol w="477898"/>
                <a:gridCol w="477898"/>
                <a:gridCol w="477898"/>
                <a:gridCol w="477898"/>
                <a:gridCol w="477898"/>
                <a:gridCol w="477898"/>
              </a:tblGrid>
              <a:tr h="432048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0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Tableau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328073"/>
              </p:ext>
            </p:extLst>
          </p:nvPr>
        </p:nvGraphicFramePr>
        <p:xfrm>
          <a:off x="5871615" y="6732959"/>
          <a:ext cx="4778980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7898"/>
                <a:gridCol w="477898"/>
                <a:gridCol w="477898"/>
                <a:gridCol w="477898"/>
                <a:gridCol w="477898"/>
                <a:gridCol w="477898"/>
                <a:gridCol w="477898"/>
                <a:gridCol w="477898"/>
                <a:gridCol w="477898"/>
                <a:gridCol w="477898"/>
              </a:tblGrid>
              <a:tr h="432048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11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88" name="Picture 16" descr="http://www.art4apps.org/images/downloadable/shrik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842" y="6018119"/>
            <a:ext cx="581263" cy="5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399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arme 1"/>
          <p:cNvSpPr/>
          <p:nvPr/>
        </p:nvSpPr>
        <p:spPr>
          <a:xfrm>
            <a:off x="162124" y="174731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spcCol="0"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51965" y="302361"/>
            <a:ext cx="842094" cy="459268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9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994059" y="174731"/>
            <a:ext cx="26964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Calcul 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51965" y="761629"/>
            <a:ext cx="49067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Je colorie </a:t>
            </a:r>
            <a:r>
              <a:rPr lang="fr-FR" dirty="0" smtClean="0">
                <a:latin typeface="Comic Sans MS" panose="030F0702030302020204" pitchFamily="66" charset="0"/>
              </a:rPr>
              <a:t>les feuilles qui font 10: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http://www.creafamille.be/assets/images/Coloriages/Automne/Dessin_coloriage_feuil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03" y="1177127"/>
            <a:ext cx="1883282" cy="155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creafamille.be/assets/images/Coloriages/Automne/Dessin_coloriage_feuil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7183">
            <a:off x="1623429" y="2617029"/>
            <a:ext cx="1174065" cy="97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creafamille.be/assets/images/Coloriages/Automne/Dessin_coloriage_feuil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6011">
            <a:off x="287724" y="5141658"/>
            <a:ext cx="1609654" cy="133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urbulus.com/images/stories/coloriages_imprimer/automne1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60" y="3473286"/>
            <a:ext cx="1968917" cy="135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turbulus.com/images/stories/coloriages_imprimer/automne1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45992">
            <a:off x="1691496" y="4605891"/>
            <a:ext cx="1827639" cy="125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urbulus.com/images/stories/coloriages_imprimer/automne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717" y="3276873"/>
            <a:ext cx="1875180" cy="124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turbulus.com/images/stories/coloriages_imprimer/automne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28645">
            <a:off x="2445094" y="1489527"/>
            <a:ext cx="1961878" cy="130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creafamille.be/assets/images/Coloriages/Automne/Dessin_coloriage_feuil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6011">
            <a:off x="3219577" y="4809305"/>
            <a:ext cx="1609654" cy="133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turbulus.com/images/stories/coloriages_imprimer/automne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28645">
            <a:off x="1202844" y="6267189"/>
            <a:ext cx="2023965" cy="134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turbulus.com/images/stories/coloriages_imprimer/automne1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331" y="6209377"/>
            <a:ext cx="1968917" cy="135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0030" y="1905381"/>
            <a:ext cx="786232" cy="37744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910818" y="1869059"/>
            <a:ext cx="1030429" cy="37744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478844" y="3960507"/>
            <a:ext cx="1030429" cy="37744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3352142" y="3722382"/>
            <a:ext cx="1030429" cy="37744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3448389" y="5347403"/>
            <a:ext cx="1030429" cy="37744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699611" y="6649788"/>
            <a:ext cx="1030429" cy="37744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573012" y="5724747"/>
            <a:ext cx="1030429" cy="37744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3337102" y="6649788"/>
            <a:ext cx="1030429" cy="37744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955167" y="2971834"/>
            <a:ext cx="519318" cy="34804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2281487" y="5000686"/>
            <a:ext cx="788230" cy="37744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66181" y="1956416"/>
            <a:ext cx="7200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5+5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998331" y="1905381"/>
            <a:ext cx="8539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7+2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955167" y="2971834"/>
            <a:ext cx="5699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3+3</a:t>
            </a:r>
            <a:endParaRPr lang="fr-FR" sz="2000" dirty="0"/>
          </a:p>
        </p:txBody>
      </p:sp>
      <p:sp>
        <p:nvSpPr>
          <p:cNvPr id="16" name="ZoneTexte 15"/>
          <p:cNvSpPr txBox="1"/>
          <p:nvPr/>
        </p:nvSpPr>
        <p:spPr>
          <a:xfrm>
            <a:off x="600030" y="3960507"/>
            <a:ext cx="7862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8+2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448389" y="3722382"/>
            <a:ext cx="8181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6+4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66181" y="5724847"/>
            <a:ext cx="8430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9+3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342287" y="5000686"/>
            <a:ext cx="6560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2+9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3533995" y="5347403"/>
            <a:ext cx="8335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10+0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818308" y="6649788"/>
            <a:ext cx="7067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7+3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425323" y="6649788"/>
            <a:ext cx="7692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6+5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304" y="943310"/>
            <a:ext cx="5306738" cy="654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ZoneTexte 31"/>
          <p:cNvSpPr txBox="1"/>
          <p:nvPr/>
        </p:nvSpPr>
        <p:spPr>
          <a:xfrm>
            <a:off x="5562724" y="174731"/>
            <a:ext cx="4968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Aide le lion à trouver le bon chemin. </a:t>
            </a:r>
            <a:r>
              <a:rPr lang="fr-FR" b="1" u="sng" dirty="0" smtClean="0">
                <a:latin typeface="Comic Sans MS" panose="030F0702030302020204" pitchFamily="66" charset="0"/>
              </a:rPr>
              <a:t>Colorie</a:t>
            </a:r>
            <a:r>
              <a:rPr lang="fr-FR" dirty="0" smtClean="0">
                <a:latin typeface="Comic Sans MS" panose="030F0702030302020204" pitchFamily="66" charset="0"/>
              </a:rPr>
              <a:t>: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55330" y="3216007"/>
            <a:ext cx="216024" cy="20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6930876" y="3155202"/>
            <a:ext cx="34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7</a:t>
            </a:r>
            <a:endParaRPr lang="fr-FR" sz="1800" dirty="0"/>
          </a:p>
        </p:txBody>
      </p:sp>
      <p:sp>
        <p:nvSpPr>
          <p:cNvPr id="35" name="Arc 34"/>
          <p:cNvSpPr/>
          <p:nvPr/>
        </p:nvSpPr>
        <p:spPr>
          <a:xfrm>
            <a:off x="7055330" y="3216007"/>
            <a:ext cx="216024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Arc 35"/>
          <p:cNvSpPr/>
          <p:nvPr/>
        </p:nvSpPr>
        <p:spPr>
          <a:xfrm>
            <a:off x="7055330" y="3216007"/>
            <a:ext cx="216024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07" name="Picture 11" descr="Leaves Falling from Tre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681" y="92393"/>
            <a:ext cx="1200431" cy="186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Gold Oak Autumn Lea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885" y="1564669"/>
            <a:ext cx="694645" cy="74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Orange Autumn Lea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28" y="2738356"/>
            <a:ext cx="583572" cy="115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Green Autumn Lea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908" y="4483186"/>
            <a:ext cx="583572" cy="68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3" descr="Gold Oak Autumn Lea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29" y="4244390"/>
            <a:ext cx="694645" cy="74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5" descr="Orange Autumn Lea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27" y="6470812"/>
            <a:ext cx="476018" cy="93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742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flodoigtsdefee.e-monsite.com/medias/album/points-a-relier-d-ecureuil.jpg?fx=r_630_6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13" y="768425"/>
            <a:ext cx="4841245" cy="679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07699" y="207749"/>
            <a:ext cx="45365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Je relie </a:t>
            </a:r>
            <a:r>
              <a:rPr lang="fr-FR" dirty="0" smtClean="0">
                <a:latin typeface="Comic Sans MS" panose="030F0702030302020204" pitchFamily="66" charset="0"/>
              </a:rPr>
              <a:t>les points de 1 à 46: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540" y="1133393"/>
            <a:ext cx="5262860" cy="588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706740" y="163204"/>
            <a:ext cx="4986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Je colorie </a:t>
            </a:r>
            <a:r>
              <a:rPr lang="fr-FR" dirty="0" smtClean="0">
                <a:latin typeface="Comic Sans MS" panose="030F0702030302020204" pitchFamily="66" charset="0"/>
              </a:rPr>
              <a:t>en respectant les couleurs de l’Automne: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4117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387</Words>
  <Application>Microsoft Office PowerPoint</Application>
  <PresentationFormat>Personnalisé</PresentationFormat>
  <Paragraphs>173</Paragraphs>
  <Slides>6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8" baseType="lpstr">
      <vt:lpstr>Thème Office</vt:lpstr>
      <vt:lpstr>Image bitmap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corinne</dc:creator>
  <cp:lastModifiedBy>corinne</cp:lastModifiedBy>
  <cp:revision>11</cp:revision>
  <dcterms:created xsi:type="dcterms:W3CDTF">2014-10-24T07:16:35Z</dcterms:created>
  <dcterms:modified xsi:type="dcterms:W3CDTF">2014-10-24T09:12:07Z</dcterms:modified>
</cp:coreProperties>
</file>