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6" r:id="rId4"/>
    <p:sldId id="257" r:id="rId5"/>
    <p:sldId id="258" r:id="rId6"/>
    <p:sldId id="272"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4" r:id="rId22"/>
    <p:sldId id="275"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70" d="100"/>
          <a:sy n="70" d="100"/>
        </p:scale>
        <p:origin x="-52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267792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332741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150992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94990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395772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5E01083-D8D3-4C43-81C5-FEC972D7C807}" type="datetimeFigureOut">
              <a:rPr lang="fr-FR" smtClean="0"/>
              <a:t>19/12/2010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352815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5E01083-D8D3-4C43-81C5-FEC972D7C807}" type="datetimeFigureOut">
              <a:rPr lang="fr-FR" smtClean="0"/>
              <a:t>19/12/2010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700620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95E01083-D8D3-4C43-81C5-FEC972D7C807}" type="datetimeFigureOut">
              <a:rPr lang="fr-FR" smtClean="0"/>
              <a:t>19/12/2010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112383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5E01083-D8D3-4C43-81C5-FEC972D7C807}" type="datetimeFigureOut">
              <a:rPr lang="fr-FR" smtClean="0"/>
              <a:t>19/12/2010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383858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E01083-D8D3-4C43-81C5-FEC972D7C807}" type="datetimeFigureOut">
              <a:rPr lang="fr-FR" smtClean="0"/>
              <a:t>19/12/2010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30551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5E01083-D8D3-4C43-81C5-FEC972D7C807}" type="datetimeFigureOut">
              <a:rPr lang="fr-FR" smtClean="0"/>
              <a:t>19/12/2010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0DA8361-4561-4E39-9CE0-98C7CB9C1B6E}" type="slidenum">
              <a:rPr lang="fr-FR" smtClean="0"/>
              <a:t>‹N°›</a:t>
            </a:fld>
            <a:endParaRPr lang="fr-FR"/>
          </a:p>
        </p:txBody>
      </p:sp>
    </p:spTree>
    <p:extLst>
      <p:ext uri="{BB962C8B-B14F-4D97-AF65-F5344CB8AC3E}">
        <p14:creationId xmlns:p14="http://schemas.microsoft.com/office/powerpoint/2010/main" val="64696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01083-D8D3-4C43-81C5-FEC972D7C807}" type="datetimeFigureOut">
              <a:rPr lang="fr-FR" smtClean="0"/>
              <a:t>19/12/2010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A8361-4561-4E39-9CE0-98C7CB9C1B6E}" type="slidenum">
              <a:rPr lang="fr-FR" smtClean="0"/>
              <a:t>‹N°›</a:t>
            </a:fld>
            <a:endParaRPr lang="fr-FR"/>
          </a:p>
        </p:txBody>
      </p:sp>
    </p:spTree>
    <p:extLst>
      <p:ext uri="{BB962C8B-B14F-4D97-AF65-F5344CB8AC3E}">
        <p14:creationId xmlns:p14="http://schemas.microsoft.com/office/powerpoint/2010/main" val="2309332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à coins arrondis 28"/>
          <p:cNvSpPr/>
          <p:nvPr/>
        </p:nvSpPr>
        <p:spPr>
          <a:xfrm>
            <a:off x="899592" y="404664"/>
            <a:ext cx="7200800" cy="12241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1115616" y="548680"/>
            <a:ext cx="6768752" cy="923330"/>
          </a:xfrm>
          <a:prstGeom prst="rect">
            <a:avLst/>
          </a:prstGeom>
          <a:noFill/>
        </p:spPr>
        <p:txBody>
          <a:bodyPr wrap="square" rtlCol="0">
            <a:spAutoFit/>
          </a:bodyPr>
          <a:lstStyle/>
          <a:p>
            <a:pPr algn="ctr"/>
            <a:r>
              <a:rPr lang="fr-FR" sz="5400" b="1" dirty="0" smtClean="0"/>
              <a:t>UNO Conjugaison</a:t>
            </a:r>
            <a:endParaRPr lang="fr-FR" sz="5400" b="1" dirty="0"/>
          </a:p>
        </p:txBody>
      </p:sp>
      <p:sp>
        <p:nvSpPr>
          <p:cNvPr id="32" name="Rectangle à coins arrondis 31"/>
          <p:cNvSpPr/>
          <p:nvPr/>
        </p:nvSpPr>
        <p:spPr>
          <a:xfrm>
            <a:off x="929228" y="2084016"/>
            <a:ext cx="7200800" cy="45841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p:cNvSpPr txBox="1"/>
          <p:nvPr/>
        </p:nvSpPr>
        <p:spPr>
          <a:xfrm>
            <a:off x="1259632" y="2420888"/>
            <a:ext cx="6480720" cy="4462760"/>
          </a:xfrm>
          <a:prstGeom prst="rect">
            <a:avLst/>
          </a:prstGeom>
          <a:noFill/>
        </p:spPr>
        <p:txBody>
          <a:bodyPr wrap="square" rtlCol="0">
            <a:spAutoFit/>
          </a:bodyPr>
          <a:lstStyle/>
          <a:p>
            <a:r>
              <a:rPr lang="fr-FR" sz="1400" b="1" dirty="0" smtClean="0"/>
              <a:t>Règle du jeu </a:t>
            </a:r>
            <a:r>
              <a:rPr lang="fr-FR" sz="1200" dirty="0" smtClean="0"/>
              <a:t>: de 2 à … joueurs (en évitant d’en mettre trop, question de niveau sonore)</a:t>
            </a:r>
          </a:p>
          <a:p>
            <a:r>
              <a:rPr lang="fr-FR" sz="1200" dirty="0" smtClean="0">
                <a:sym typeface="Wingdings" pitchFamily="2" charset="2"/>
              </a:rPr>
              <a:t> </a:t>
            </a:r>
            <a:r>
              <a:rPr lang="fr-FR" sz="1200" dirty="0" smtClean="0"/>
              <a:t>On distribue une bonne dizaine de cartes par élève jouant (plus, c’est encore mieux). On laisse au moins une carte qui sert de sabot : retournée, c’est le point de départ du jeu, et une dizaine de cartes comme pioche,</a:t>
            </a:r>
            <a:endParaRPr lang="fr-FR" sz="1200" dirty="0"/>
          </a:p>
          <a:p>
            <a:r>
              <a:rPr lang="fr-FR" sz="1200" dirty="0" smtClean="0">
                <a:sym typeface="Wingdings" pitchFamily="2" charset="2"/>
              </a:rPr>
              <a:t> </a:t>
            </a:r>
            <a:r>
              <a:rPr lang="fr-FR" sz="1200" dirty="0" smtClean="0"/>
              <a:t>Chaque élève doit se défausser chacun son tour d’une carte. Pour cela, il ne peut poser sur la carte de départ qu’une carte qui correspond. Si c’est un pronom, on ne peut poser que le même pronom ou bien la conjugaison qui lui correspond.</a:t>
            </a:r>
          </a:p>
          <a:p>
            <a:r>
              <a:rPr lang="fr-FR" sz="1200" dirty="0" smtClean="0"/>
              <a:t>Ex : la carte « tu » est posée sur la table, on ne peut poser dessus que des « tu » et des conjugaisons dont la terminaison est celle correspondante (vois, peux, manges, etc…).</a:t>
            </a:r>
          </a:p>
          <a:p>
            <a:r>
              <a:rPr lang="fr-FR" sz="1200" dirty="0" smtClean="0"/>
              <a:t>Si l’élève a plusieurs cartes correspondant, il peut en poser plusieurs.</a:t>
            </a:r>
          </a:p>
          <a:p>
            <a:r>
              <a:rPr lang="fr-FR" sz="1200" dirty="0" smtClean="0"/>
              <a:t>Si l’élève n’a pas de carte à poser, il pioche (mais ne joue pas ensuite !!!).</a:t>
            </a:r>
          </a:p>
          <a:p>
            <a:r>
              <a:rPr lang="fr-FR" sz="1200" dirty="0" smtClean="0">
                <a:sym typeface="Wingdings" pitchFamily="2" charset="2"/>
              </a:rPr>
              <a:t>La carte « pose la carte de ton choix » permet de changer de pronom ou de terminaison.</a:t>
            </a:r>
          </a:p>
          <a:p>
            <a:r>
              <a:rPr lang="fr-FR" sz="1200" dirty="0" smtClean="0">
                <a:sym typeface="Wingdings" pitchFamily="2" charset="2"/>
              </a:rPr>
              <a:t>La carte « ton voisin passe un tour » permet au voisin suivant celui qui passe son tour, de poser la carte de son choix</a:t>
            </a:r>
          </a:p>
          <a:p>
            <a:endParaRPr lang="fr-FR" sz="1200" dirty="0">
              <a:sym typeface="Wingdings" pitchFamily="2" charset="2"/>
            </a:endParaRPr>
          </a:p>
          <a:p>
            <a:r>
              <a:rPr lang="fr-FR" sz="1200" dirty="0" smtClean="0">
                <a:sym typeface="Wingdings" pitchFamily="2" charset="2"/>
              </a:rPr>
              <a:t>Le gagnant est l’élève qui n’a plus de cartes (soit parce qu’il est parfaitement au point en conjugaison, soit parce qu’il met en avant des qualités de stratèges ;-) ! )</a:t>
            </a:r>
          </a:p>
          <a:p>
            <a:endParaRPr lang="fr-FR" sz="1200" dirty="0">
              <a:sym typeface="Wingdings" pitchFamily="2" charset="2"/>
            </a:endParaRPr>
          </a:p>
          <a:p>
            <a:r>
              <a:rPr lang="fr-FR" sz="1400" b="1" dirty="0" smtClean="0">
                <a:sym typeface="Wingdings" pitchFamily="2" charset="2"/>
              </a:rPr>
              <a:t>Variante</a:t>
            </a:r>
            <a:r>
              <a:rPr lang="fr-FR" sz="1200" dirty="0" smtClean="0">
                <a:sym typeface="Wingdings" pitchFamily="2" charset="2"/>
              </a:rPr>
              <a:t> : </a:t>
            </a:r>
          </a:p>
          <a:p>
            <a:r>
              <a:rPr lang="fr-FR" sz="1200" dirty="0" smtClean="0">
                <a:sym typeface="Wingdings" pitchFamily="2" charset="2"/>
              </a:rPr>
              <a:t>Les verbes proposés sont au présent de l’indicatif. Dès que les élèves maîtrisent plus d’un temps, on peut recréer des cartes avec les mêmes verbes aux temps étudiés.</a:t>
            </a:r>
            <a:endParaRPr lang="fr-FR" sz="1200" dirty="0" smtClean="0"/>
          </a:p>
          <a:p>
            <a:endParaRPr lang="fr-FR" sz="1400" dirty="0" smtClean="0"/>
          </a:p>
          <a:p>
            <a:endParaRPr lang="fr-FR" sz="1400" dirty="0"/>
          </a:p>
        </p:txBody>
      </p:sp>
      <p:sp>
        <p:nvSpPr>
          <p:cNvPr id="6" name="ZoneTexte 5"/>
          <p:cNvSpPr txBox="1"/>
          <p:nvPr/>
        </p:nvSpPr>
        <p:spPr>
          <a:xfrm>
            <a:off x="7791474" y="2780928"/>
            <a:ext cx="338554" cy="5475668"/>
          </a:xfrm>
          <a:prstGeom prst="rect">
            <a:avLst/>
          </a:prstGeom>
          <a:noFill/>
        </p:spPr>
        <p:txBody>
          <a:bodyPr vert="vert"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126222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rêve</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rêves</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a:solidFill>
                  <a:schemeClr val="accent3"/>
                </a:solidFill>
              </a:rPr>
              <a:t>e</a:t>
            </a:r>
            <a:r>
              <a:rPr lang="fr-FR" sz="4000" b="1" dirty="0" smtClean="0">
                <a:solidFill>
                  <a:schemeClr val="accent3"/>
                </a:solidFill>
              </a:rPr>
              <a:t>s</a:t>
            </a:r>
            <a:endParaRPr lang="fr-FR" sz="32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40131" y="1027728"/>
            <a:ext cx="1447708" cy="707886"/>
          </a:xfrm>
          <a:prstGeom prst="rect">
            <a:avLst/>
          </a:prstGeom>
          <a:noFill/>
        </p:spPr>
        <p:txBody>
          <a:bodyPr wrap="square" rtlCol="0">
            <a:spAutoFit/>
          </a:bodyPr>
          <a:lstStyle/>
          <a:p>
            <a:pPr algn="ctr"/>
            <a:r>
              <a:rPr lang="fr-FR" sz="4000" b="1" dirty="0" smtClean="0">
                <a:solidFill>
                  <a:schemeClr val="accent3"/>
                </a:solidFill>
              </a:rPr>
              <a:t>a</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a:solidFill>
                  <a:schemeClr val="accent3"/>
                </a:solidFill>
              </a:rPr>
              <a:t>a</a:t>
            </a:r>
            <a:r>
              <a:rPr lang="fr-FR" sz="4000" b="1" dirty="0" smtClean="0">
                <a:solidFill>
                  <a:schemeClr val="accent3"/>
                </a:solidFill>
              </a:rPr>
              <a:t>s</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est</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avons</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940131" y="4368070"/>
            <a:ext cx="1592309" cy="584775"/>
          </a:xfrm>
          <a:prstGeom prst="rect">
            <a:avLst/>
          </a:prstGeom>
          <a:noFill/>
        </p:spPr>
        <p:txBody>
          <a:bodyPr wrap="square" rtlCol="0">
            <a:spAutoFit/>
          </a:bodyPr>
          <a:lstStyle/>
          <a:p>
            <a:pPr algn="ctr"/>
            <a:r>
              <a:rPr lang="fr-FR" sz="3200" b="1" dirty="0" smtClean="0">
                <a:solidFill>
                  <a:schemeClr val="accent3"/>
                </a:solidFill>
              </a:rPr>
              <a:t>sommes</a:t>
            </a:r>
            <a:endParaRPr lang="fr-FR" sz="24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805136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a:solidFill>
                  <a:schemeClr val="accent3"/>
                </a:solidFill>
              </a:rPr>
              <a:t>s</a:t>
            </a:r>
            <a:r>
              <a:rPr lang="fr-FR" sz="4000" b="1" dirty="0" smtClean="0">
                <a:solidFill>
                  <a:schemeClr val="accent3"/>
                </a:solidFill>
              </a:rPr>
              <a:t>ais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sait</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644009" y="1013651"/>
            <a:ext cx="1559690" cy="646331"/>
          </a:xfrm>
          <a:prstGeom prst="rect">
            <a:avLst/>
          </a:prstGeom>
          <a:noFill/>
        </p:spPr>
        <p:txBody>
          <a:bodyPr wrap="square" rtlCol="0">
            <a:spAutoFit/>
          </a:bodyPr>
          <a:lstStyle/>
          <a:p>
            <a:pPr algn="ctr"/>
            <a:r>
              <a:rPr lang="fr-FR" sz="3600" b="1" dirty="0" smtClean="0">
                <a:solidFill>
                  <a:schemeClr val="accent3"/>
                </a:solidFill>
              </a:rPr>
              <a:t>savons</a:t>
            </a:r>
            <a:endParaRPr lang="fr-FR" sz="28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646331"/>
          </a:xfrm>
          <a:prstGeom prst="rect">
            <a:avLst/>
          </a:prstGeom>
          <a:noFill/>
        </p:spPr>
        <p:txBody>
          <a:bodyPr wrap="square" rtlCol="0">
            <a:spAutoFit/>
          </a:bodyPr>
          <a:lstStyle/>
          <a:p>
            <a:pPr algn="ctr"/>
            <a:r>
              <a:rPr lang="fr-FR" sz="3600" b="1" dirty="0" smtClean="0">
                <a:solidFill>
                  <a:schemeClr val="accent3"/>
                </a:solidFill>
              </a:rPr>
              <a:t>savent</a:t>
            </a:r>
            <a:endParaRPr lang="fr-FR" sz="28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savez</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a:solidFill>
                  <a:schemeClr val="accent3"/>
                </a:solidFill>
              </a:rPr>
              <a:t>d</a:t>
            </a:r>
            <a:r>
              <a:rPr lang="fr-FR" sz="4000" b="1" dirty="0" smtClean="0">
                <a:solidFill>
                  <a:schemeClr val="accent3"/>
                </a:solidFill>
              </a:rPr>
              <a:t>is</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dit</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76256" y="4368070"/>
            <a:ext cx="1537718" cy="707886"/>
          </a:xfrm>
          <a:prstGeom prst="rect">
            <a:avLst/>
          </a:prstGeom>
          <a:noFill/>
        </p:spPr>
        <p:txBody>
          <a:bodyPr wrap="square" rtlCol="0">
            <a:spAutoFit/>
          </a:bodyPr>
          <a:lstStyle/>
          <a:p>
            <a:pPr algn="ctr"/>
            <a:r>
              <a:rPr lang="fr-FR" sz="4000" b="1" dirty="0" smtClean="0">
                <a:solidFill>
                  <a:schemeClr val="accent3"/>
                </a:solidFill>
              </a:rPr>
              <a:t>disons</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894507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dites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83768" y="1013651"/>
            <a:ext cx="1546102" cy="707886"/>
          </a:xfrm>
          <a:prstGeom prst="rect">
            <a:avLst/>
          </a:prstGeom>
          <a:noFill/>
        </p:spPr>
        <p:txBody>
          <a:bodyPr wrap="square" rtlCol="0">
            <a:spAutoFit/>
          </a:bodyPr>
          <a:lstStyle/>
          <a:p>
            <a:pPr algn="ctr"/>
            <a:r>
              <a:rPr lang="fr-FR" sz="4000" b="1" dirty="0" smtClean="0">
                <a:solidFill>
                  <a:schemeClr val="accent3"/>
                </a:solidFill>
              </a:rPr>
              <a:t>disent</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644007" y="1013651"/>
            <a:ext cx="1656185" cy="584775"/>
          </a:xfrm>
          <a:prstGeom prst="rect">
            <a:avLst/>
          </a:prstGeom>
          <a:noFill/>
        </p:spPr>
        <p:txBody>
          <a:bodyPr wrap="square" rtlCol="0">
            <a:spAutoFit/>
          </a:bodyPr>
          <a:lstStyle/>
          <a:p>
            <a:pPr algn="ctr"/>
            <a:r>
              <a:rPr lang="fr-FR" sz="3200" b="1" dirty="0" smtClean="0">
                <a:solidFill>
                  <a:schemeClr val="accent3"/>
                </a:solidFill>
              </a:rPr>
              <a:t>pouvons</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584775"/>
          </a:xfrm>
          <a:prstGeom prst="rect">
            <a:avLst/>
          </a:prstGeom>
          <a:noFill/>
        </p:spPr>
        <p:txBody>
          <a:bodyPr wrap="square" rtlCol="0">
            <a:spAutoFit/>
          </a:bodyPr>
          <a:lstStyle/>
          <a:p>
            <a:pPr algn="ctr"/>
            <a:r>
              <a:rPr lang="fr-FR" sz="3200" b="1" dirty="0" smtClean="0">
                <a:solidFill>
                  <a:schemeClr val="accent3"/>
                </a:solidFill>
              </a:rPr>
              <a:t>pouvez</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656184" cy="584775"/>
          </a:xfrm>
          <a:prstGeom prst="rect">
            <a:avLst/>
          </a:prstGeom>
          <a:noFill/>
        </p:spPr>
        <p:txBody>
          <a:bodyPr wrap="square" rtlCol="0">
            <a:spAutoFit/>
          </a:bodyPr>
          <a:lstStyle/>
          <a:p>
            <a:pPr algn="ctr"/>
            <a:r>
              <a:rPr lang="fr-FR" sz="3200" b="1" dirty="0" smtClean="0">
                <a:solidFill>
                  <a:schemeClr val="accent3"/>
                </a:solidFill>
              </a:rPr>
              <a:t>peuvent</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483768" y="4361407"/>
            <a:ext cx="1656184" cy="584775"/>
          </a:xfrm>
          <a:prstGeom prst="rect">
            <a:avLst/>
          </a:prstGeom>
          <a:noFill/>
        </p:spPr>
        <p:txBody>
          <a:bodyPr wrap="square" rtlCol="0">
            <a:spAutoFit/>
          </a:bodyPr>
          <a:lstStyle/>
          <a:p>
            <a:pPr algn="ctr"/>
            <a:r>
              <a:rPr lang="fr-FR" sz="3200" b="1" dirty="0" smtClean="0">
                <a:solidFill>
                  <a:schemeClr val="accent3"/>
                </a:solidFill>
              </a:rPr>
              <a:t>voulons</a:t>
            </a:r>
            <a:endParaRPr lang="fr-FR" sz="24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644007" y="4368070"/>
            <a:ext cx="1559692" cy="707886"/>
          </a:xfrm>
          <a:prstGeom prst="rect">
            <a:avLst/>
          </a:prstGeom>
          <a:noFill/>
        </p:spPr>
        <p:txBody>
          <a:bodyPr wrap="square" rtlCol="0">
            <a:spAutoFit/>
          </a:bodyPr>
          <a:lstStyle/>
          <a:p>
            <a:pPr algn="ctr"/>
            <a:r>
              <a:rPr lang="fr-FR" sz="4000" b="1" dirty="0" smtClean="0">
                <a:solidFill>
                  <a:schemeClr val="accent3"/>
                </a:solidFill>
              </a:rPr>
              <a:t>voulez</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76256" y="4368070"/>
            <a:ext cx="1537718" cy="584775"/>
          </a:xfrm>
          <a:prstGeom prst="rect">
            <a:avLst/>
          </a:prstGeom>
          <a:noFill/>
        </p:spPr>
        <p:txBody>
          <a:bodyPr wrap="square" rtlCol="0">
            <a:spAutoFit/>
          </a:bodyPr>
          <a:lstStyle/>
          <a:p>
            <a:pPr algn="ctr"/>
            <a:r>
              <a:rPr lang="fr-FR" sz="3200" b="1" dirty="0" smtClean="0">
                <a:solidFill>
                  <a:schemeClr val="accent3"/>
                </a:solidFill>
              </a:rPr>
              <a:t>veulent</a:t>
            </a:r>
            <a:endParaRPr lang="fr-FR" sz="24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4248680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vais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dors</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3"/>
                </a:solidFill>
              </a:rPr>
              <a:t>suis</a:t>
            </a:r>
            <a:endParaRPr lang="fr-FR" sz="32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523220"/>
          </a:xfrm>
          <a:prstGeom prst="rect">
            <a:avLst/>
          </a:prstGeom>
          <a:noFill/>
        </p:spPr>
        <p:txBody>
          <a:bodyPr wrap="square" rtlCol="0">
            <a:spAutoFit/>
          </a:bodyPr>
          <a:lstStyle/>
          <a:p>
            <a:pPr algn="ctr"/>
            <a:r>
              <a:rPr lang="fr-FR" sz="2800" b="1" dirty="0" smtClean="0">
                <a:solidFill>
                  <a:schemeClr val="accent3"/>
                </a:solidFill>
              </a:rPr>
              <a:t>manges</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finis</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crois</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danse</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3"/>
                </a:solidFill>
              </a:rPr>
              <a:t>peut</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309468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vois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voit</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572000" y="1013651"/>
            <a:ext cx="1728192" cy="707886"/>
          </a:xfrm>
          <a:prstGeom prst="rect">
            <a:avLst/>
          </a:prstGeom>
          <a:noFill/>
        </p:spPr>
        <p:txBody>
          <a:bodyPr wrap="square" rtlCol="0">
            <a:spAutoFit/>
          </a:bodyPr>
          <a:lstStyle/>
          <a:p>
            <a:pPr algn="ctr"/>
            <a:r>
              <a:rPr lang="fr-FR" sz="4000" b="1" dirty="0" smtClean="0">
                <a:solidFill>
                  <a:schemeClr val="accent3"/>
                </a:solidFill>
              </a:rPr>
              <a:t>voyons</a:t>
            </a:r>
            <a:endParaRPr lang="fr-FR" sz="32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646331"/>
          </a:xfrm>
          <a:prstGeom prst="rect">
            <a:avLst/>
          </a:prstGeom>
          <a:noFill/>
        </p:spPr>
        <p:txBody>
          <a:bodyPr wrap="square" rtlCol="0">
            <a:spAutoFit/>
          </a:bodyPr>
          <a:lstStyle/>
          <a:p>
            <a:pPr algn="ctr"/>
            <a:r>
              <a:rPr lang="fr-FR" sz="3600" b="1" dirty="0" smtClean="0">
                <a:solidFill>
                  <a:schemeClr val="accent3"/>
                </a:solidFill>
              </a:rPr>
              <a:t>voient</a:t>
            </a:r>
            <a:endParaRPr lang="fr-FR" sz="28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voyez</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viens</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vient</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04248" y="4368070"/>
            <a:ext cx="1728192" cy="707886"/>
          </a:xfrm>
          <a:prstGeom prst="rect">
            <a:avLst/>
          </a:prstGeom>
          <a:noFill/>
        </p:spPr>
        <p:txBody>
          <a:bodyPr wrap="square" rtlCol="0">
            <a:spAutoFit/>
          </a:bodyPr>
          <a:lstStyle/>
          <a:p>
            <a:pPr algn="ctr"/>
            <a:r>
              <a:rPr lang="fr-FR" sz="4000" b="1" dirty="0" smtClean="0">
                <a:solidFill>
                  <a:schemeClr val="accent3"/>
                </a:solidFill>
              </a:rPr>
              <a:t>venons</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80361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allons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allez</a:t>
            </a:r>
            <a:endParaRPr lang="fr-FR" sz="40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3"/>
                </a:solidFill>
              </a:rPr>
              <a:t>vont</a:t>
            </a:r>
            <a:endParaRPr lang="fr-FR" sz="40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76256" y="1027728"/>
            <a:ext cx="1537718" cy="646331"/>
          </a:xfrm>
          <a:prstGeom prst="rect">
            <a:avLst/>
          </a:prstGeom>
          <a:noFill/>
        </p:spPr>
        <p:txBody>
          <a:bodyPr wrap="square" rtlCol="0">
            <a:spAutoFit/>
          </a:bodyPr>
          <a:lstStyle/>
          <a:p>
            <a:pPr algn="ctr"/>
            <a:r>
              <a:rPr lang="fr-FR" sz="3600" b="1" dirty="0" smtClean="0">
                <a:solidFill>
                  <a:schemeClr val="accent3"/>
                </a:solidFill>
              </a:rPr>
              <a:t>faisons</a:t>
            </a:r>
            <a:endParaRPr lang="fr-FR" sz="28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fais</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fait</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faîtes</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3"/>
                </a:solidFill>
              </a:rPr>
              <a:t>font</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3698369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finis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83768" y="1013651"/>
            <a:ext cx="1728192" cy="584775"/>
          </a:xfrm>
          <a:prstGeom prst="rect">
            <a:avLst/>
          </a:prstGeom>
          <a:noFill/>
        </p:spPr>
        <p:txBody>
          <a:bodyPr wrap="square" rtlCol="0">
            <a:spAutoFit/>
          </a:bodyPr>
          <a:lstStyle/>
          <a:p>
            <a:pPr algn="ctr"/>
            <a:r>
              <a:rPr lang="fr-FR" sz="3200" b="1" dirty="0" smtClean="0">
                <a:solidFill>
                  <a:schemeClr val="accent3"/>
                </a:solidFill>
              </a:rPr>
              <a:t>finissent</a:t>
            </a:r>
            <a:endParaRPr lang="fr-FR" sz="24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584775"/>
          </a:xfrm>
          <a:prstGeom prst="rect">
            <a:avLst/>
          </a:prstGeom>
          <a:noFill/>
        </p:spPr>
        <p:txBody>
          <a:bodyPr wrap="square" rtlCol="0">
            <a:spAutoFit/>
          </a:bodyPr>
          <a:lstStyle/>
          <a:p>
            <a:pPr algn="ctr"/>
            <a:r>
              <a:rPr lang="fr-FR" sz="3200" b="1" dirty="0" smtClean="0">
                <a:solidFill>
                  <a:schemeClr val="accent3"/>
                </a:solidFill>
              </a:rPr>
              <a:t>finissez</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76256" y="1027728"/>
            <a:ext cx="1537718" cy="707886"/>
          </a:xfrm>
          <a:prstGeom prst="rect">
            <a:avLst/>
          </a:prstGeom>
          <a:noFill/>
        </p:spPr>
        <p:txBody>
          <a:bodyPr wrap="square" rtlCol="0">
            <a:spAutoFit/>
          </a:bodyPr>
          <a:lstStyle/>
          <a:p>
            <a:pPr algn="ctr"/>
            <a:r>
              <a:rPr lang="fr-FR" sz="4000" b="1" dirty="0" smtClean="0">
                <a:solidFill>
                  <a:schemeClr val="accent3"/>
                </a:solidFill>
              </a:rPr>
              <a:t>lavent</a:t>
            </a:r>
            <a:endParaRPr lang="fr-FR" sz="32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lavez</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483768" y="4361407"/>
            <a:ext cx="1728192" cy="646331"/>
          </a:xfrm>
          <a:prstGeom prst="rect">
            <a:avLst/>
          </a:prstGeom>
          <a:noFill/>
        </p:spPr>
        <p:txBody>
          <a:bodyPr wrap="square" rtlCol="0">
            <a:spAutoFit/>
          </a:bodyPr>
          <a:lstStyle/>
          <a:p>
            <a:pPr algn="ctr"/>
            <a:r>
              <a:rPr lang="fr-FR" sz="3600" b="1" dirty="0" smtClean="0">
                <a:solidFill>
                  <a:schemeClr val="accent3"/>
                </a:solidFill>
              </a:rPr>
              <a:t>trouvez</a:t>
            </a:r>
            <a:endParaRPr lang="fr-FR" sz="28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644008" y="4368070"/>
            <a:ext cx="1559691" cy="584775"/>
          </a:xfrm>
          <a:prstGeom prst="rect">
            <a:avLst/>
          </a:prstGeom>
          <a:noFill/>
        </p:spPr>
        <p:txBody>
          <a:bodyPr wrap="square" rtlCol="0">
            <a:spAutoFit/>
          </a:bodyPr>
          <a:lstStyle/>
          <a:p>
            <a:pPr algn="ctr"/>
            <a:r>
              <a:rPr lang="fr-FR" sz="3200" b="1" dirty="0" smtClean="0">
                <a:solidFill>
                  <a:schemeClr val="accent3"/>
                </a:solidFill>
              </a:rPr>
              <a:t>dansent</a:t>
            </a:r>
            <a:endParaRPr lang="fr-FR" sz="24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76256" y="4368070"/>
            <a:ext cx="1656184" cy="584775"/>
          </a:xfrm>
          <a:prstGeom prst="rect">
            <a:avLst/>
          </a:prstGeom>
          <a:noFill/>
        </p:spPr>
        <p:txBody>
          <a:bodyPr wrap="square" rtlCol="0">
            <a:spAutoFit/>
          </a:bodyPr>
          <a:lstStyle/>
          <a:p>
            <a:pPr algn="ctr"/>
            <a:r>
              <a:rPr lang="fr-FR" sz="3200" b="1" dirty="0" smtClean="0">
                <a:solidFill>
                  <a:schemeClr val="accent3"/>
                </a:solidFill>
              </a:rPr>
              <a:t>donnent</a:t>
            </a:r>
            <a:endParaRPr lang="fr-FR" sz="24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2452372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609726" cy="646331"/>
          </a:xfrm>
          <a:prstGeom prst="rect">
            <a:avLst/>
          </a:prstGeom>
          <a:noFill/>
        </p:spPr>
        <p:txBody>
          <a:bodyPr wrap="square" rtlCol="0">
            <a:spAutoFit/>
          </a:bodyPr>
          <a:lstStyle/>
          <a:p>
            <a:pPr algn="ctr"/>
            <a:r>
              <a:rPr lang="fr-FR" sz="3600" b="1" dirty="0" smtClean="0">
                <a:solidFill>
                  <a:schemeClr val="accent3"/>
                </a:solidFill>
              </a:rPr>
              <a:t>pouvez</a:t>
            </a:r>
            <a:endParaRPr lang="fr-FR" sz="28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11760" y="1013651"/>
            <a:ext cx="1728192" cy="707886"/>
          </a:xfrm>
          <a:prstGeom prst="rect">
            <a:avLst/>
          </a:prstGeom>
          <a:noFill/>
        </p:spPr>
        <p:txBody>
          <a:bodyPr wrap="square" rtlCol="0">
            <a:spAutoFit/>
          </a:bodyPr>
          <a:lstStyle/>
          <a:p>
            <a:pPr algn="ctr"/>
            <a:r>
              <a:rPr lang="fr-FR" sz="4000" b="1" dirty="0" smtClean="0">
                <a:solidFill>
                  <a:schemeClr val="accent3"/>
                </a:solidFill>
              </a:rPr>
              <a:t>donnez</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644008" y="1013651"/>
            <a:ext cx="1656184" cy="584775"/>
          </a:xfrm>
          <a:prstGeom prst="rect">
            <a:avLst/>
          </a:prstGeom>
          <a:noFill/>
        </p:spPr>
        <p:txBody>
          <a:bodyPr wrap="square" rtlCol="0">
            <a:spAutoFit/>
          </a:bodyPr>
          <a:lstStyle/>
          <a:p>
            <a:pPr algn="ctr"/>
            <a:r>
              <a:rPr lang="fr-FR" sz="3200" b="1" dirty="0" smtClean="0">
                <a:solidFill>
                  <a:schemeClr val="accent3"/>
                </a:solidFill>
              </a:rPr>
              <a:t>donnent</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76256" y="1027728"/>
            <a:ext cx="1537718" cy="523220"/>
          </a:xfrm>
          <a:prstGeom prst="rect">
            <a:avLst/>
          </a:prstGeom>
          <a:noFill/>
        </p:spPr>
        <p:txBody>
          <a:bodyPr wrap="square" rtlCol="0">
            <a:spAutoFit/>
          </a:bodyPr>
          <a:lstStyle/>
          <a:p>
            <a:pPr algn="ctr"/>
            <a:r>
              <a:rPr lang="fr-FR" sz="2800" b="1" dirty="0" smtClean="0">
                <a:solidFill>
                  <a:schemeClr val="accent3"/>
                </a:solidFill>
              </a:rPr>
              <a:t>trouvent</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728192" cy="707886"/>
          </a:xfrm>
          <a:prstGeom prst="rect">
            <a:avLst/>
          </a:prstGeom>
          <a:noFill/>
        </p:spPr>
        <p:txBody>
          <a:bodyPr wrap="square" rtlCol="0">
            <a:spAutoFit/>
          </a:bodyPr>
          <a:lstStyle/>
          <a:p>
            <a:pPr algn="ctr"/>
            <a:r>
              <a:rPr lang="fr-FR" sz="4000" b="1" dirty="0" smtClean="0">
                <a:solidFill>
                  <a:schemeClr val="accent3"/>
                </a:solidFill>
              </a:rPr>
              <a:t>prends</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411760" y="4361407"/>
            <a:ext cx="1728192" cy="584775"/>
          </a:xfrm>
          <a:prstGeom prst="rect">
            <a:avLst/>
          </a:prstGeom>
          <a:noFill/>
        </p:spPr>
        <p:txBody>
          <a:bodyPr wrap="square" rtlCol="0">
            <a:spAutoFit/>
          </a:bodyPr>
          <a:lstStyle/>
          <a:p>
            <a:pPr algn="ctr"/>
            <a:r>
              <a:rPr lang="fr-FR" sz="3200" b="1" dirty="0" smtClean="0">
                <a:solidFill>
                  <a:schemeClr val="accent3"/>
                </a:solidFill>
              </a:rPr>
              <a:t>prenons</a:t>
            </a:r>
            <a:endParaRPr lang="fr-FR" sz="24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644008" y="4368070"/>
            <a:ext cx="1656184" cy="707886"/>
          </a:xfrm>
          <a:prstGeom prst="rect">
            <a:avLst/>
          </a:prstGeom>
          <a:noFill/>
        </p:spPr>
        <p:txBody>
          <a:bodyPr wrap="square" rtlCol="0">
            <a:spAutoFit/>
          </a:bodyPr>
          <a:lstStyle/>
          <a:p>
            <a:pPr algn="ctr"/>
            <a:r>
              <a:rPr lang="fr-FR" sz="4000" b="1" dirty="0" smtClean="0">
                <a:solidFill>
                  <a:schemeClr val="accent3"/>
                </a:solidFill>
              </a:rPr>
              <a:t>prenez</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04248" y="4368070"/>
            <a:ext cx="1728192" cy="523220"/>
          </a:xfrm>
          <a:prstGeom prst="rect">
            <a:avLst/>
          </a:prstGeom>
          <a:noFill/>
        </p:spPr>
        <p:txBody>
          <a:bodyPr wrap="square" rtlCol="0">
            <a:spAutoFit/>
          </a:bodyPr>
          <a:lstStyle/>
          <a:p>
            <a:pPr algn="ctr"/>
            <a:r>
              <a:rPr lang="fr-FR" sz="2800" b="1" dirty="0" smtClean="0">
                <a:solidFill>
                  <a:schemeClr val="accent3"/>
                </a:solidFill>
              </a:rPr>
              <a:t>prennent</a:t>
            </a:r>
            <a:endParaRPr lang="fr-FR" sz="20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813663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mets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met</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644008" y="1013651"/>
            <a:ext cx="1656184" cy="584775"/>
          </a:xfrm>
          <a:prstGeom prst="rect">
            <a:avLst/>
          </a:prstGeom>
          <a:noFill/>
        </p:spPr>
        <p:txBody>
          <a:bodyPr wrap="square" rtlCol="0">
            <a:spAutoFit/>
          </a:bodyPr>
          <a:lstStyle/>
          <a:p>
            <a:pPr algn="ctr"/>
            <a:r>
              <a:rPr lang="fr-FR" sz="3200" b="1" dirty="0" smtClean="0">
                <a:solidFill>
                  <a:schemeClr val="accent3"/>
                </a:solidFill>
              </a:rPr>
              <a:t>mettons</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523220"/>
          </a:xfrm>
          <a:prstGeom prst="rect">
            <a:avLst/>
          </a:prstGeom>
          <a:noFill/>
        </p:spPr>
        <p:txBody>
          <a:bodyPr wrap="square" rtlCol="0">
            <a:spAutoFit/>
          </a:bodyPr>
          <a:lstStyle/>
          <a:p>
            <a:pPr algn="ctr"/>
            <a:r>
              <a:rPr lang="fr-FR" sz="2800" b="1" dirty="0" smtClean="0">
                <a:solidFill>
                  <a:schemeClr val="accent3"/>
                </a:solidFill>
              </a:rPr>
              <a:t>mettent</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656184" cy="707886"/>
          </a:xfrm>
          <a:prstGeom prst="rect">
            <a:avLst/>
          </a:prstGeom>
          <a:noFill/>
        </p:spPr>
        <p:txBody>
          <a:bodyPr wrap="square" rtlCol="0">
            <a:spAutoFit/>
          </a:bodyPr>
          <a:lstStyle/>
          <a:p>
            <a:pPr algn="ctr"/>
            <a:r>
              <a:rPr lang="fr-FR" sz="4000" b="1" dirty="0" smtClean="0">
                <a:solidFill>
                  <a:schemeClr val="accent3"/>
                </a:solidFill>
              </a:rPr>
              <a:t>mettez</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tiens</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tient</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76256" y="4368070"/>
            <a:ext cx="1656184" cy="707886"/>
          </a:xfrm>
          <a:prstGeom prst="rect">
            <a:avLst/>
          </a:prstGeom>
          <a:noFill/>
        </p:spPr>
        <p:txBody>
          <a:bodyPr wrap="square" rtlCol="0">
            <a:spAutoFit/>
          </a:bodyPr>
          <a:lstStyle/>
          <a:p>
            <a:pPr algn="ctr"/>
            <a:r>
              <a:rPr lang="fr-FR" sz="4000" b="1" dirty="0" smtClean="0">
                <a:solidFill>
                  <a:schemeClr val="accent3"/>
                </a:solidFill>
              </a:rPr>
              <a:t>tenons</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28728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tenez</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11760" y="1013651"/>
            <a:ext cx="1728192" cy="584775"/>
          </a:xfrm>
          <a:prstGeom prst="rect">
            <a:avLst/>
          </a:prstGeom>
          <a:noFill/>
        </p:spPr>
        <p:txBody>
          <a:bodyPr wrap="square" rtlCol="0">
            <a:spAutoFit/>
          </a:bodyPr>
          <a:lstStyle/>
          <a:p>
            <a:pPr algn="ctr"/>
            <a:r>
              <a:rPr lang="fr-FR" sz="3200" b="1" dirty="0" smtClean="0">
                <a:solidFill>
                  <a:schemeClr val="accent3"/>
                </a:solidFill>
              </a:rPr>
              <a:t>tiennent</a:t>
            </a:r>
            <a:endParaRPr lang="fr-FR" sz="24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3"/>
                </a:solidFill>
              </a:rPr>
              <a:t>crie</a:t>
            </a:r>
            <a:endParaRPr lang="fr-FR" sz="32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04248" y="1027728"/>
            <a:ext cx="1728192" cy="584775"/>
          </a:xfrm>
          <a:prstGeom prst="rect">
            <a:avLst/>
          </a:prstGeom>
          <a:noFill/>
        </p:spPr>
        <p:txBody>
          <a:bodyPr wrap="square" rtlCol="0">
            <a:spAutoFit/>
          </a:bodyPr>
          <a:lstStyle/>
          <a:p>
            <a:pPr algn="ctr"/>
            <a:r>
              <a:rPr lang="fr-FR" sz="3200" b="1" dirty="0" smtClean="0">
                <a:solidFill>
                  <a:schemeClr val="accent3"/>
                </a:solidFill>
              </a:rPr>
              <a:t>portons</a:t>
            </a:r>
            <a:endParaRPr lang="fr-FR" sz="24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656184" cy="707886"/>
          </a:xfrm>
          <a:prstGeom prst="rect">
            <a:avLst/>
          </a:prstGeom>
          <a:noFill/>
        </p:spPr>
        <p:txBody>
          <a:bodyPr wrap="square" rtlCol="0">
            <a:spAutoFit/>
          </a:bodyPr>
          <a:lstStyle/>
          <a:p>
            <a:pPr algn="ctr"/>
            <a:r>
              <a:rPr lang="fr-FR" sz="4000" b="1" dirty="0" smtClean="0">
                <a:solidFill>
                  <a:schemeClr val="accent3"/>
                </a:solidFill>
              </a:rPr>
              <a:t>réussis</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582162" y="4368070"/>
            <a:ext cx="1447708" cy="707886"/>
          </a:xfrm>
          <a:prstGeom prst="rect">
            <a:avLst/>
          </a:prstGeom>
          <a:noFill/>
        </p:spPr>
        <p:txBody>
          <a:bodyPr wrap="square" rtlCol="0">
            <a:spAutoFit/>
          </a:bodyPr>
          <a:lstStyle/>
          <a:p>
            <a:pPr algn="ctr"/>
            <a:r>
              <a:rPr lang="fr-FR" sz="4000" b="1" dirty="0" smtClean="0">
                <a:solidFill>
                  <a:schemeClr val="accent3"/>
                </a:solidFill>
              </a:rPr>
              <a:t>croise</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plaît</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04248" y="4368070"/>
            <a:ext cx="1728192" cy="584775"/>
          </a:xfrm>
          <a:prstGeom prst="rect">
            <a:avLst/>
          </a:prstGeom>
          <a:noFill/>
        </p:spPr>
        <p:txBody>
          <a:bodyPr wrap="square" rtlCol="0">
            <a:spAutoFit/>
          </a:bodyPr>
          <a:lstStyle/>
          <a:p>
            <a:pPr algn="ctr"/>
            <a:r>
              <a:rPr lang="fr-FR" sz="3200" b="1" dirty="0" smtClean="0">
                <a:solidFill>
                  <a:schemeClr val="accent3"/>
                </a:solidFill>
              </a:rPr>
              <a:t>rangeons</a:t>
            </a:r>
            <a:endParaRPr lang="fr-FR" sz="24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2243976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915456" y="764704"/>
            <a:ext cx="7200800" cy="50405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1259632" y="1124744"/>
            <a:ext cx="6408712" cy="4431983"/>
          </a:xfrm>
          <a:prstGeom prst="rect">
            <a:avLst/>
          </a:prstGeom>
          <a:noFill/>
        </p:spPr>
        <p:txBody>
          <a:bodyPr wrap="square" rtlCol="0">
            <a:spAutoFit/>
          </a:bodyPr>
          <a:lstStyle/>
          <a:p>
            <a:r>
              <a:rPr lang="fr-FR" sz="1400" b="1" dirty="0" smtClean="0"/>
              <a:t>Instructions</a:t>
            </a:r>
            <a:r>
              <a:rPr lang="fr-FR" sz="1400" dirty="0" smtClean="0"/>
              <a:t> </a:t>
            </a:r>
            <a:r>
              <a:rPr lang="fr-FR" dirty="0" smtClean="0"/>
              <a:t>: </a:t>
            </a:r>
          </a:p>
          <a:p>
            <a:endParaRPr lang="fr-FR" sz="1600" dirty="0" smtClean="0"/>
          </a:p>
          <a:p>
            <a:r>
              <a:rPr lang="fr-FR" sz="1200" dirty="0" smtClean="0"/>
              <a:t>Tout doit être bien sûr imprimé : au mieux, tout imprimer sur papier cartonné avant de plastifier (ce n’est pas écolo au départ, mais à terme, cela évite de recommencer tout trop souvent…). </a:t>
            </a:r>
          </a:p>
          <a:p>
            <a:endParaRPr lang="fr-FR" sz="1200" dirty="0"/>
          </a:p>
          <a:p>
            <a:r>
              <a:rPr lang="fr-FR" sz="1200" dirty="0" smtClean="0"/>
              <a:t>Les deux pages « P » et « V » sont destinées à servir de verso, mais les moins courageux, dont je suis, et ceux qui ont fabriqué mille et un jeux, savent bien qu’on peut s’en passer, et que multiplier les versos par le nombre de possibilités de verbes, </a:t>
            </a:r>
            <a:r>
              <a:rPr lang="fr-FR" sz="1200" dirty="0" err="1" smtClean="0"/>
              <a:t>pffff</a:t>
            </a:r>
            <a:r>
              <a:rPr lang="fr-FR" sz="1200" dirty="0" smtClean="0"/>
              <a:t>…. Couper, coller et recommencer éternellement ? Si nous n’avions que cela à faire de nos soirées ! ;-)</a:t>
            </a:r>
          </a:p>
          <a:p>
            <a:endParaRPr lang="fr-FR" sz="1200" dirty="0"/>
          </a:p>
          <a:p>
            <a:r>
              <a:rPr lang="fr-FR" sz="1200" dirty="0" smtClean="0"/>
              <a:t>On peut aussi choisir d’imprimer sur papier simple, de coller les versos avant de couper, et ensuite de plastifier. Il faut pour cela avoir une confiance aveugle dans la façon dont votre imprimante prend les feuilles. La mienne est capricieuse à deux ou trois millimètres près parfois d’une feuille à l’autre…</a:t>
            </a:r>
          </a:p>
          <a:p>
            <a:r>
              <a:rPr lang="fr-FR" sz="1200" dirty="0" smtClean="0"/>
              <a:t> même chose pour la découpe : je me méfie de mon regard perçant sur la zone de coupe du massicot… j’ai déjà perdu quelques cartes comme ça !</a:t>
            </a:r>
          </a:p>
          <a:p>
            <a:endParaRPr lang="fr-FR" sz="1400" dirty="0" smtClean="0"/>
          </a:p>
          <a:p>
            <a:r>
              <a:rPr lang="fr-FR" sz="1200" dirty="0" smtClean="0"/>
              <a:t>Concernant les cartes spéciales, pas de souci, si on ne s’occupe pas des versos. Par contre, si on choisit d’en mettre, mieux vaut alterner les versos derrière celles-ci, pour qu’elles ne soient pas directement reconnaissable dans le jeu de l’adversaire !</a:t>
            </a:r>
            <a:endParaRPr lang="fr-FR" sz="1200" dirty="0"/>
          </a:p>
          <a:p>
            <a:endParaRPr lang="fr-FR" sz="1400" dirty="0" smtClean="0"/>
          </a:p>
          <a:p>
            <a:r>
              <a:rPr lang="fr-FR" sz="1200" dirty="0" smtClean="0"/>
              <a:t>Les plus doués d’entre vous seront capables de créer une magnifique boîte, et je ne demande pas mieux que d’en recevoir le patron !!!</a:t>
            </a:r>
            <a:endParaRPr lang="fr-FR" sz="1200" dirty="0"/>
          </a:p>
        </p:txBody>
      </p:sp>
      <p:sp>
        <p:nvSpPr>
          <p:cNvPr id="4" name="ZoneTexte 3"/>
          <p:cNvSpPr txBox="1"/>
          <p:nvPr/>
        </p:nvSpPr>
        <p:spPr>
          <a:xfrm>
            <a:off x="7668344" y="1844824"/>
            <a:ext cx="338554" cy="7110947"/>
          </a:xfrm>
          <a:prstGeom prst="rect">
            <a:avLst/>
          </a:prstGeom>
          <a:noFill/>
        </p:spPr>
        <p:txBody>
          <a:bodyPr vert="vert"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154339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a:solidFill>
                  <a:schemeClr val="accent4"/>
                </a:solidFill>
              </a:rPr>
              <a:t>P</a:t>
            </a:r>
            <a:endParaRPr lang="fr-FR" sz="3200" b="1" dirty="0">
              <a:solidFill>
                <a:schemeClr val="accent4"/>
              </a:solidFill>
            </a:endParaRPr>
          </a:p>
        </p:txBody>
      </p:sp>
      <p:sp>
        <p:nvSpPr>
          <p:cNvPr id="4" name="Cadre 3"/>
          <p:cNvSpPr/>
          <p:nvPr/>
        </p:nvSpPr>
        <p:spPr>
          <a:xfrm>
            <a:off x="2276128"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6" name="Cadre 5"/>
          <p:cNvSpPr/>
          <p:nvPr/>
        </p:nvSpPr>
        <p:spPr>
          <a:xfrm>
            <a:off x="4427984"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8" name="Cadre 7"/>
          <p:cNvSpPr/>
          <p:nvPr/>
        </p:nvSpPr>
        <p:spPr>
          <a:xfrm>
            <a:off x="6660232" y="58701"/>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10" name="Cadre 9"/>
          <p:cNvSpPr/>
          <p:nvPr/>
        </p:nvSpPr>
        <p:spPr>
          <a:xfrm>
            <a:off x="63952" y="3356992"/>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40132"/>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12" name="Cadre 11"/>
          <p:cNvSpPr/>
          <p:nvPr/>
        </p:nvSpPr>
        <p:spPr>
          <a:xfrm>
            <a:off x="2298101" y="3392380"/>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14" name="Cadre 13"/>
          <p:cNvSpPr/>
          <p:nvPr/>
        </p:nvSpPr>
        <p:spPr>
          <a:xfrm>
            <a:off x="4449957"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4"/>
                </a:solidFill>
              </a:rPr>
              <a:t>P</a:t>
            </a:r>
            <a:endParaRPr lang="fr-FR" sz="3200" b="1" dirty="0">
              <a:solidFill>
                <a:schemeClr val="accent4"/>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926520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11760" y="1013651"/>
            <a:ext cx="1728192" cy="584775"/>
          </a:xfrm>
          <a:prstGeom prst="rect">
            <a:avLst/>
          </a:prstGeom>
          <a:noFill/>
        </p:spPr>
        <p:txBody>
          <a:bodyPr wrap="square" rtlCol="0">
            <a:spAutoFit/>
          </a:bodyPr>
          <a:lstStyle/>
          <a:p>
            <a:pPr algn="ctr"/>
            <a:r>
              <a:rPr lang="fr-FR" sz="3200" b="1" dirty="0" smtClean="0">
                <a:solidFill>
                  <a:schemeClr val="accent3"/>
                </a:solidFill>
              </a:rPr>
              <a:t>V</a:t>
            </a:r>
            <a:endParaRPr lang="fr-FR" sz="24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04248" y="1027728"/>
            <a:ext cx="1728192"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656184"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582162" y="4368070"/>
            <a:ext cx="1447708"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04248" y="4368070"/>
            <a:ext cx="1728192" cy="707886"/>
          </a:xfrm>
          <a:prstGeom prst="rect">
            <a:avLst/>
          </a:prstGeom>
          <a:noFill/>
        </p:spPr>
        <p:txBody>
          <a:bodyPr wrap="square" rtlCol="0">
            <a:spAutoFit/>
          </a:bodyPr>
          <a:lstStyle/>
          <a:p>
            <a:pPr algn="ctr"/>
            <a:r>
              <a:rPr lang="fr-FR" sz="4000" b="1" dirty="0" smtClean="0">
                <a:solidFill>
                  <a:schemeClr val="accent3"/>
                </a:solidFill>
              </a:rPr>
              <a:t>V</a:t>
            </a:r>
            <a:endParaRPr lang="fr-FR" sz="32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96765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920623"/>
            <a:ext cx="1447708" cy="1200329"/>
          </a:xfrm>
          <a:prstGeom prst="rect">
            <a:avLst/>
          </a:prstGeom>
          <a:noFill/>
        </p:spPr>
        <p:txBody>
          <a:bodyPr wrap="square" rtlCol="0">
            <a:spAutoFit/>
          </a:bodyPr>
          <a:lstStyle/>
          <a:p>
            <a:pPr algn="ctr"/>
            <a:r>
              <a:rPr lang="fr-FR" sz="2400" b="1" dirty="0" smtClean="0">
                <a:solidFill>
                  <a:schemeClr val="accent3"/>
                </a:solidFill>
              </a:rPr>
              <a:t>Pose la carte de ton choix</a:t>
            </a:r>
            <a:endParaRPr lang="fr-FR"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96961" y="875150"/>
            <a:ext cx="1618110" cy="1200329"/>
          </a:xfrm>
          <a:prstGeom prst="rect">
            <a:avLst/>
          </a:prstGeom>
          <a:noFill/>
        </p:spPr>
        <p:txBody>
          <a:bodyPr wrap="square" rtlCol="0">
            <a:spAutoFit/>
          </a:bodyPr>
          <a:lstStyle/>
          <a:p>
            <a:pPr algn="ctr"/>
            <a:r>
              <a:rPr lang="fr-FR" sz="2400" b="1" dirty="0" smtClean="0">
                <a:solidFill>
                  <a:schemeClr val="accent3"/>
                </a:solidFill>
              </a:rPr>
              <a:t>Pose la carte de ton choix</a:t>
            </a:r>
            <a:endParaRPr lang="fr-FR"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26997" y="911121"/>
            <a:ext cx="1447708" cy="1200329"/>
          </a:xfrm>
          <a:prstGeom prst="rect">
            <a:avLst/>
          </a:prstGeom>
          <a:noFill/>
        </p:spPr>
        <p:txBody>
          <a:bodyPr wrap="square" rtlCol="0">
            <a:spAutoFit/>
          </a:bodyPr>
          <a:lstStyle/>
          <a:p>
            <a:pPr algn="ctr"/>
            <a:r>
              <a:rPr lang="fr-FR" sz="2400" b="1" dirty="0" smtClean="0">
                <a:solidFill>
                  <a:schemeClr val="accent3"/>
                </a:solidFill>
              </a:rPr>
              <a:t>Pose la carte de ton choix</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04248" y="1027728"/>
            <a:ext cx="1728192" cy="1200329"/>
          </a:xfrm>
          <a:prstGeom prst="rect">
            <a:avLst/>
          </a:prstGeom>
          <a:noFill/>
        </p:spPr>
        <p:txBody>
          <a:bodyPr wrap="square" rtlCol="0">
            <a:spAutoFit/>
          </a:bodyPr>
          <a:lstStyle/>
          <a:p>
            <a:pPr algn="ctr"/>
            <a:r>
              <a:rPr lang="fr-FR" sz="2400" b="1" dirty="0" smtClean="0">
                <a:solidFill>
                  <a:schemeClr val="accent3"/>
                </a:solidFill>
              </a:rPr>
              <a:t>Ton voisin passe un tour</a:t>
            </a:r>
            <a:endParaRPr lang="fr-FR"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ZoneTexte 17"/>
          <p:cNvSpPr txBox="1"/>
          <p:nvPr/>
        </p:nvSpPr>
        <p:spPr>
          <a:xfrm>
            <a:off x="229744" y="4121848"/>
            <a:ext cx="1728192" cy="1200329"/>
          </a:xfrm>
          <a:prstGeom prst="rect">
            <a:avLst/>
          </a:prstGeom>
          <a:noFill/>
        </p:spPr>
        <p:txBody>
          <a:bodyPr wrap="square" rtlCol="0">
            <a:spAutoFit/>
          </a:bodyPr>
          <a:lstStyle/>
          <a:p>
            <a:pPr algn="ctr"/>
            <a:r>
              <a:rPr lang="fr-FR" sz="2400" b="1" dirty="0" smtClean="0">
                <a:solidFill>
                  <a:schemeClr val="accent3"/>
                </a:solidFill>
              </a:rPr>
              <a:t>Ton voisin passe un tour</a:t>
            </a:r>
            <a:endParaRPr lang="fr-FR" b="1" dirty="0">
              <a:solidFill>
                <a:schemeClr val="accent3"/>
              </a:solidFill>
            </a:endParaRPr>
          </a:p>
        </p:txBody>
      </p:sp>
      <p:sp>
        <p:nvSpPr>
          <p:cNvPr id="19" name="ZoneTexte 18"/>
          <p:cNvSpPr txBox="1"/>
          <p:nvPr/>
        </p:nvSpPr>
        <p:spPr>
          <a:xfrm>
            <a:off x="2463893" y="4232991"/>
            <a:ext cx="1728192" cy="1200329"/>
          </a:xfrm>
          <a:prstGeom prst="rect">
            <a:avLst/>
          </a:prstGeom>
          <a:noFill/>
        </p:spPr>
        <p:txBody>
          <a:bodyPr wrap="square" rtlCol="0">
            <a:spAutoFit/>
          </a:bodyPr>
          <a:lstStyle/>
          <a:p>
            <a:pPr algn="ctr"/>
            <a:r>
              <a:rPr lang="fr-FR" sz="2400" b="1" dirty="0" smtClean="0">
                <a:solidFill>
                  <a:schemeClr val="accent3"/>
                </a:solidFill>
              </a:rPr>
              <a:t>Ton voisin passe un tour</a:t>
            </a:r>
            <a:endParaRPr lang="fr-FR" b="1" dirty="0">
              <a:solidFill>
                <a:schemeClr val="accent3"/>
              </a:solidFill>
            </a:endParaRPr>
          </a:p>
        </p:txBody>
      </p:sp>
      <p:sp>
        <p:nvSpPr>
          <p:cNvPr id="20" name="ZoneTexte 19"/>
          <p:cNvSpPr txBox="1"/>
          <p:nvPr/>
        </p:nvSpPr>
        <p:spPr>
          <a:xfrm>
            <a:off x="4615749" y="4275042"/>
            <a:ext cx="1728192" cy="1200329"/>
          </a:xfrm>
          <a:prstGeom prst="rect">
            <a:avLst/>
          </a:prstGeom>
          <a:noFill/>
        </p:spPr>
        <p:txBody>
          <a:bodyPr wrap="square" rtlCol="0">
            <a:spAutoFit/>
          </a:bodyPr>
          <a:lstStyle/>
          <a:p>
            <a:pPr algn="ctr"/>
            <a:r>
              <a:rPr lang="fr-FR" sz="2400" b="1" dirty="0" smtClean="0">
                <a:solidFill>
                  <a:schemeClr val="accent3"/>
                </a:solidFill>
              </a:rPr>
              <a:t>Ton voisin passe un tour</a:t>
            </a:r>
            <a:endParaRPr lang="fr-FR" b="1" dirty="0">
              <a:solidFill>
                <a:schemeClr val="accent3"/>
              </a:solidFill>
            </a:endParaRPr>
          </a:p>
        </p:txBody>
      </p:sp>
      <p:sp>
        <p:nvSpPr>
          <p:cNvPr id="21" name="ZoneTexte 20"/>
          <p:cNvSpPr txBox="1"/>
          <p:nvPr/>
        </p:nvSpPr>
        <p:spPr>
          <a:xfrm>
            <a:off x="6944490" y="4268379"/>
            <a:ext cx="1447708" cy="1200329"/>
          </a:xfrm>
          <a:prstGeom prst="rect">
            <a:avLst/>
          </a:prstGeom>
          <a:noFill/>
        </p:spPr>
        <p:txBody>
          <a:bodyPr wrap="square" rtlCol="0">
            <a:spAutoFit/>
          </a:bodyPr>
          <a:lstStyle/>
          <a:p>
            <a:pPr algn="ctr"/>
            <a:r>
              <a:rPr lang="fr-FR" sz="2400" b="1" dirty="0" smtClean="0">
                <a:solidFill>
                  <a:schemeClr val="accent3"/>
                </a:solidFill>
              </a:rPr>
              <a:t>Pose la carte de ton choix</a:t>
            </a:r>
            <a:endParaRPr lang="fr-FR" sz="2400" b="1" dirty="0">
              <a:solidFill>
                <a:schemeClr val="accent3"/>
              </a:solidFill>
            </a:endParaRPr>
          </a:p>
        </p:txBody>
      </p:sp>
      <p:sp>
        <p:nvSpPr>
          <p:cNvPr id="22" name="ZoneTexte 21"/>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66588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dre 3"/>
          <p:cNvSpPr/>
          <p:nvPr/>
        </p:nvSpPr>
        <p:spPr>
          <a:xfrm>
            <a:off x="63952"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4"/>
                </a:solidFill>
              </a:rPr>
              <a:t>je</a:t>
            </a:r>
            <a:endParaRPr lang="fr-FR" sz="3200" b="1" dirty="0">
              <a:solidFill>
                <a:schemeClr val="accent4"/>
              </a:solidFill>
            </a:endParaRPr>
          </a:p>
        </p:txBody>
      </p:sp>
      <p:sp>
        <p:nvSpPr>
          <p:cNvPr id="6" name="Cadre 5"/>
          <p:cNvSpPr/>
          <p:nvPr/>
        </p:nvSpPr>
        <p:spPr>
          <a:xfrm>
            <a:off x="2276128"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4"/>
                </a:solidFill>
              </a:rPr>
              <a:t>je</a:t>
            </a:r>
            <a:endParaRPr lang="fr-FR" sz="3200" b="1" dirty="0">
              <a:solidFill>
                <a:schemeClr val="accent4"/>
              </a:solidFill>
            </a:endParaRPr>
          </a:p>
        </p:txBody>
      </p:sp>
      <p:sp>
        <p:nvSpPr>
          <p:cNvPr id="8" name="Cadre 7"/>
          <p:cNvSpPr/>
          <p:nvPr/>
        </p:nvSpPr>
        <p:spPr>
          <a:xfrm>
            <a:off x="4427984"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4"/>
                </a:solidFill>
              </a:rPr>
              <a:t>je</a:t>
            </a:r>
            <a:endParaRPr lang="fr-FR" sz="3200" b="1" dirty="0">
              <a:solidFill>
                <a:schemeClr val="accent4"/>
              </a:solidFill>
            </a:endParaRPr>
          </a:p>
        </p:txBody>
      </p:sp>
      <p:sp>
        <p:nvSpPr>
          <p:cNvPr id="10" name="Cadre 9"/>
          <p:cNvSpPr/>
          <p:nvPr/>
        </p:nvSpPr>
        <p:spPr>
          <a:xfrm>
            <a:off x="6660232" y="58701"/>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4"/>
                </a:solidFill>
              </a:rPr>
              <a:t>tu</a:t>
            </a:r>
            <a:endParaRPr lang="fr-FR" sz="3200" b="1" dirty="0">
              <a:solidFill>
                <a:schemeClr val="accent4"/>
              </a:solidFill>
            </a:endParaRPr>
          </a:p>
        </p:txBody>
      </p:sp>
      <p:sp>
        <p:nvSpPr>
          <p:cNvPr id="12" name="Cadre 11"/>
          <p:cNvSpPr/>
          <p:nvPr/>
        </p:nvSpPr>
        <p:spPr>
          <a:xfrm>
            <a:off x="63952" y="3356992"/>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369986" y="4326019"/>
            <a:ext cx="1447708" cy="707886"/>
          </a:xfrm>
          <a:prstGeom prst="rect">
            <a:avLst/>
          </a:prstGeom>
          <a:noFill/>
        </p:spPr>
        <p:txBody>
          <a:bodyPr wrap="square" rtlCol="0">
            <a:spAutoFit/>
          </a:bodyPr>
          <a:lstStyle/>
          <a:p>
            <a:pPr algn="ctr"/>
            <a:r>
              <a:rPr lang="fr-FR" sz="4000" b="1" dirty="0" smtClean="0">
                <a:solidFill>
                  <a:schemeClr val="accent4"/>
                </a:solidFill>
              </a:rPr>
              <a:t>tu</a:t>
            </a:r>
            <a:endParaRPr lang="fr-FR" sz="3200" b="1" dirty="0">
              <a:solidFill>
                <a:schemeClr val="accent4"/>
              </a:solidFill>
            </a:endParaRPr>
          </a:p>
        </p:txBody>
      </p:sp>
      <p:sp>
        <p:nvSpPr>
          <p:cNvPr id="14" name="Cadre 13"/>
          <p:cNvSpPr/>
          <p:nvPr/>
        </p:nvSpPr>
        <p:spPr>
          <a:xfrm>
            <a:off x="2298101" y="3392380"/>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4"/>
                </a:solidFill>
              </a:rPr>
              <a:t>tu</a:t>
            </a:r>
            <a:endParaRPr lang="fr-FR" sz="3200" b="1" dirty="0">
              <a:solidFill>
                <a:schemeClr val="accent4"/>
              </a:solidFill>
            </a:endParaRPr>
          </a:p>
        </p:txBody>
      </p:sp>
      <p:sp>
        <p:nvSpPr>
          <p:cNvPr id="16" name="Cadre 15"/>
          <p:cNvSpPr/>
          <p:nvPr/>
        </p:nvSpPr>
        <p:spPr>
          <a:xfrm>
            <a:off x="4449957"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4"/>
                </a:solidFill>
              </a:rPr>
              <a:t>il</a:t>
            </a:r>
            <a:endParaRPr lang="fr-FR" sz="3200" b="1" dirty="0">
              <a:solidFill>
                <a:schemeClr val="accent4"/>
              </a:solidFill>
            </a:endParaRPr>
          </a:p>
        </p:txBody>
      </p:sp>
      <p:sp>
        <p:nvSpPr>
          <p:cNvPr id="18" name="Cadre 17"/>
          <p:cNvSpPr/>
          <p:nvPr/>
        </p:nvSpPr>
        <p:spPr>
          <a:xfrm>
            <a:off x="6660232"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4"/>
                </a:solidFill>
              </a:rPr>
              <a:t>elle</a:t>
            </a:r>
            <a:endParaRPr lang="fr-FR" sz="3200" b="1" dirty="0">
              <a:solidFill>
                <a:schemeClr val="accent4"/>
              </a:solidFill>
            </a:endParaRPr>
          </a:p>
        </p:txBody>
      </p:sp>
      <p:sp>
        <p:nvSpPr>
          <p:cNvPr id="20" name="ZoneTexte 19"/>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68805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dre 3"/>
          <p:cNvSpPr/>
          <p:nvPr/>
        </p:nvSpPr>
        <p:spPr>
          <a:xfrm>
            <a:off x="63952"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4"/>
                </a:solidFill>
              </a:rPr>
              <a:t>on</a:t>
            </a:r>
            <a:endParaRPr lang="fr-FR" sz="3200" b="1" dirty="0">
              <a:solidFill>
                <a:schemeClr val="accent4"/>
              </a:solidFill>
            </a:endParaRPr>
          </a:p>
        </p:txBody>
      </p:sp>
      <p:sp>
        <p:nvSpPr>
          <p:cNvPr id="6" name="Cadre 5"/>
          <p:cNvSpPr/>
          <p:nvPr/>
        </p:nvSpPr>
        <p:spPr>
          <a:xfrm>
            <a:off x="2276128"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8" name="Cadre 7"/>
          <p:cNvSpPr/>
          <p:nvPr/>
        </p:nvSpPr>
        <p:spPr>
          <a:xfrm>
            <a:off x="4427984"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10" name="Cadre 9"/>
          <p:cNvSpPr/>
          <p:nvPr/>
        </p:nvSpPr>
        <p:spPr>
          <a:xfrm>
            <a:off x="6660232" y="58701"/>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12" name="Cadre 11"/>
          <p:cNvSpPr/>
          <p:nvPr/>
        </p:nvSpPr>
        <p:spPr>
          <a:xfrm>
            <a:off x="63952" y="3356992"/>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369986" y="4326019"/>
            <a:ext cx="1447708" cy="707886"/>
          </a:xfrm>
          <a:prstGeom prst="rect">
            <a:avLst/>
          </a:prstGeom>
          <a:noFill/>
        </p:spPr>
        <p:txBody>
          <a:bodyPr wrap="square" rtlCol="0">
            <a:spAutoFit/>
          </a:bodyPr>
          <a:lstStyle/>
          <a:p>
            <a:pPr algn="ctr"/>
            <a:r>
              <a:rPr lang="fr-FR" sz="4000" b="1" dirty="0" smtClean="0">
                <a:solidFill>
                  <a:schemeClr val="accent4"/>
                </a:solidFill>
              </a:rPr>
              <a:t>vous</a:t>
            </a:r>
            <a:endParaRPr lang="fr-FR" sz="3200" b="1" dirty="0">
              <a:solidFill>
                <a:schemeClr val="accent4"/>
              </a:solidFill>
            </a:endParaRPr>
          </a:p>
        </p:txBody>
      </p:sp>
      <p:sp>
        <p:nvSpPr>
          <p:cNvPr id="14" name="Cadre 13"/>
          <p:cNvSpPr/>
          <p:nvPr/>
        </p:nvSpPr>
        <p:spPr>
          <a:xfrm>
            <a:off x="2298101" y="3392380"/>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4"/>
                </a:solidFill>
              </a:rPr>
              <a:t>vous</a:t>
            </a:r>
            <a:endParaRPr lang="fr-FR" sz="3200" b="1" dirty="0">
              <a:solidFill>
                <a:schemeClr val="accent4"/>
              </a:solidFill>
            </a:endParaRPr>
          </a:p>
        </p:txBody>
      </p:sp>
      <p:sp>
        <p:nvSpPr>
          <p:cNvPr id="16" name="Cadre 15"/>
          <p:cNvSpPr/>
          <p:nvPr/>
        </p:nvSpPr>
        <p:spPr>
          <a:xfrm>
            <a:off x="4449957"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4"/>
                </a:solidFill>
              </a:rPr>
              <a:t>vous</a:t>
            </a:r>
            <a:endParaRPr lang="fr-FR" sz="3200" b="1" dirty="0">
              <a:solidFill>
                <a:schemeClr val="accent4"/>
              </a:solidFill>
            </a:endParaRPr>
          </a:p>
        </p:txBody>
      </p:sp>
      <p:sp>
        <p:nvSpPr>
          <p:cNvPr id="18" name="Cadre 17"/>
          <p:cNvSpPr/>
          <p:nvPr/>
        </p:nvSpPr>
        <p:spPr>
          <a:xfrm>
            <a:off x="6660232"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4"/>
                </a:solidFill>
              </a:rPr>
              <a:t>elles</a:t>
            </a:r>
            <a:endParaRPr lang="fr-FR" sz="3200" b="1" dirty="0">
              <a:solidFill>
                <a:schemeClr val="accent4"/>
              </a:solidFill>
            </a:endParaRPr>
          </a:p>
        </p:txBody>
      </p:sp>
      <p:sp>
        <p:nvSpPr>
          <p:cNvPr id="20" name="ZoneTexte 19"/>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39174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dre 3"/>
          <p:cNvSpPr/>
          <p:nvPr/>
        </p:nvSpPr>
        <p:spPr>
          <a:xfrm>
            <a:off x="63952"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4"/>
                </a:solidFill>
              </a:rPr>
              <a:t>ils</a:t>
            </a:r>
            <a:endParaRPr lang="fr-FR" sz="3200" b="1" dirty="0">
              <a:solidFill>
                <a:schemeClr val="accent4"/>
              </a:solidFill>
            </a:endParaRPr>
          </a:p>
        </p:txBody>
      </p:sp>
      <p:sp>
        <p:nvSpPr>
          <p:cNvPr id="6" name="Cadre 5"/>
          <p:cNvSpPr/>
          <p:nvPr/>
        </p:nvSpPr>
        <p:spPr>
          <a:xfrm>
            <a:off x="2276128"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4"/>
                </a:solidFill>
              </a:rPr>
              <a:t>elles</a:t>
            </a:r>
            <a:endParaRPr lang="fr-FR" sz="3200" b="1" dirty="0">
              <a:solidFill>
                <a:schemeClr val="accent4"/>
              </a:solidFill>
            </a:endParaRPr>
          </a:p>
        </p:txBody>
      </p:sp>
      <p:sp>
        <p:nvSpPr>
          <p:cNvPr id="8" name="Cadre 7"/>
          <p:cNvSpPr/>
          <p:nvPr/>
        </p:nvSpPr>
        <p:spPr>
          <a:xfrm>
            <a:off x="4427984"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4"/>
                </a:solidFill>
              </a:rPr>
              <a:t>je</a:t>
            </a:r>
            <a:endParaRPr lang="fr-FR" sz="3200" b="1" dirty="0">
              <a:solidFill>
                <a:schemeClr val="accent4"/>
              </a:solidFill>
            </a:endParaRPr>
          </a:p>
        </p:txBody>
      </p:sp>
      <p:sp>
        <p:nvSpPr>
          <p:cNvPr id="10" name="Cadre 9"/>
          <p:cNvSpPr/>
          <p:nvPr/>
        </p:nvSpPr>
        <p:spPr>
          <a:xfrm>
            <a:off x="6660232" y="58701"/>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4"/>
                </a:solidFill>
              </a:rPr>
              <a:t>tu</a:t>
            </a:r>
            <a:endParaRPr lang="fr-FR" sz="3200" b="1" dirty="0">
              <a:solidFill>
                <a:schemeClr val="accent4"/>
              </a:solidFill>
            </a:endParaRPr>
          </a:p>
        </p:txBody>
      </p:sp>
      <p:sp>
        <p:nvSpPr>
          <p:cNvPr id="12" name="Cadre 11"/>
          <p:cNvSpPr/>
          <p:nvPr/>
        </p:nvSpPr>
        <p:spPr>
          <a:xfrm>
            <a:off x="63952" y="3356992"/>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369986" y="4326019"/>
            <a:ext cx="1447708" cy="707886"/>
          </a:xfrm>
          <a:prstGeom prst="rect">
            <a:avLst/>
          </a:prstGeom>
          <a:noFill/>
        </p:spPr>
        <p:txBody>
          <a:bodyPr wrap="square" rtlCol="0">
            <a:spAutoFit/>
          </a:bodyPr>
          <a:lstStyle/>
          <a:p>
            <a:pPr algn="ctr"/>
            <a:r>
              <a:rPr lang="fr-FR" sz="4000" b="1" dirty="0" smtClean="0">
                <a:solidFill>
                  <a:schemeClr val="accent4"/>
                </a:solidFill>
              </a:rPr>
              <a:t>elle</a:t>
            </a:r>
            <a:endParaRPr lang="fr-FR" sz="3200" b="1" dirty="0">
              <a:solidFill>
                <a:schemeClr val="accent4"/>
              </a:solidFill>
            </a:endParaRPr>
          </a:p>
        </p:txBody>
      </p:sp>
      <p:sp>
        <p:nvSpPr>
          <p:cNvPr id="14" name="Cadre 13"/>
          <p:cNvSpPr/>
          <p:nvPr/>
        </p:nvSpPr>
        <p:spPr>
          <a:xfrm>
            <a:off x="2298101" y="3392380"/>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16" name="Cadre 15"/>
          <p:cNvSpPr/>
          <p:nvPr/>
        </p:nvSpPr>
        <p:spPr>
          <a:xfrm>
            <a:off x="4449957"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4"/>
                </a:solidFill>
              </a:rPr>
              <a:t>vous</a:t>
            </a:r>
            <a:endParaRPr lang="fr-FR" sz="3200" b="1" dirty="0">
              <a:solidFill>
                <a:schemeClr val="accent4"/>
              </a:solidFill>
            </a:endParaRPr>
          </a:p>
        </p:txBody>
      </p:sp>
      <p:sp>
        <p:nvSpPr>
          <p:cNvPr id="18" name="Cadre 17"/>
          <p:cNvSpPr/>
          <p:nvPr/>
        </p:nvSpPr>
        <p:spPr>
          <a:xfrm>
            <a:off x="6660232"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4"/>
                </a:solidFill>
              </a:rPr>
              <a:t>ils</a:t>
            </a:r>
            <a:endParaRPr lang="fr-FR" sz="3200" b="1" dirty="0">
              <a:solidFill>
                <a:schemeClr val="accent4"/>
              </a:solidFill>
            </a:endParaRPr>
          </a:p>
        </p:txBody>
      </p:sp>
      <p:sp>
        <p:nvSpPr>
          <p:cNvPr id="20" name="ZoneTexte 19"/>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040151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dre 3"/>
          <p:cNvSpPr/>
          <p:nvPr/>
        </p:nvSpPr>
        <p:spPr>
          <a:xfrm>
            <a:off x="63952"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4"/>
                </a:solidFill>
              </a:rPr>
              <a:t>ils</a:t>
            </a:r>
            <a:endParaRPr lang="fr-FR" sz="3200" b="1" dirty="0">
              <a:solidFill>
                <a:schemeClr val="accent4"/>
              </a:solidFill>
            </a:endParaRPr>
          </a:p>
        </p:txBody>
      </p:sp>
      <p:sp>
        <p:nvSpPr>
          <p:cNvPr id="6" name="Cadre 5"/>
          <p:cNvSpPr/>
          <p:nvPr/>
        </p:nvSpPr>
        <p:spPr>
          <a:xfrm>
            <a:off x="2276128"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4"/>
                </a:solidFill>
              </a:rPr>
              <a:t>elles</a:t>
            </a:r>
            <a:endParaRPr lang="fr-FR" sz="3200" b="1" dirty="0">
              <a:solidFill>
                <a:schemeClr val="accent4"/>
              </a:solidFill>
            </a:endParaRPr>
          </a:p>
        </p:txBody>
      </p:sp>
      <p:sp>
        <p:nvSpPr>
          <p:cNvPr id="8" name="Cadre 7"/>
          <p:cNvSpPr/>
          <p:nvPr/>
        </p:nvSpPr>
        <p:spPr>
          <a:xfrm>
            <a:off x="4427984" y="44624"/>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4"/>
                </a:solidFill>
              </a:rPr>
              <a:t>je</a:t>
            </a:r>
            <a:endParaRPr lang="fr-FR" sz="3200" b="1" dirty="0">
              <a:solidFill>
                <a:schemeClr val="accent4"/>
              </a:solidFill>
            </a:endParaRPr>
          </a:p>
        </p:txBody>
      </p:sp>
      <p:sp>
        <p:nvSpPr>
          <p:cNvPr id="10" name="Cadre 9"/>
          <p:cNvSpPr/>
          <p:nvPr/>
        </p:nvSpPr>
        <p:spPr>
          <a:xfrm>
            <a:off x="6660232" y="58701"/>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4"/>
                </a:solidFill>
              </a:rPr>
              <a:t>tu</a:t>
            </a:r>
            <a:endParaRPr lang="fr-FR" sz="3200" b="1" dirty="0">
              <a:solidFill>
                <a:schemeClr val="accent4"/>
              </a:solidFill>
            </a:endParaRPr>
          </a:p>
        </p:txBody>
      </p:sp>
      <p:sp>
        <p:nvSpPr>
          <p:cNvPr id="12" name="Cadre 11"/>
          <p:cNvSpPr/>
          <p:nvPr/>
        </p:nvSpPr>
        <p:spPr>
          <a:xfrm>
            <a:off x="63952" y="3356992"/>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369986" y="4326019"/>
            <a:ext cx="1447708" cy="707886"/>
          </a:xfrm>
          <a:prstGeom prst="rect">
            <a:avLst/>
          </a:prstGeom>
          <a:noFill/>
        </p:spPr>
        <p:txBody>
          <a:bodyPr wrap="square" rtlCol="0">
            <a:spAutoFit/>
          </a:bodyPr>
          <a:lstStyle/>
          <a:p>
            <a:pPr algn="ctr"/>
            <a:r>
              <a:rPr lang="fr-FR" sz="4000" b="1" dirty="0" smtClean="0">
                <a:solidFill>
                  <a:schemeClr val="accent4"/>
                </a:solidFill>
              </a:rPr>
              <a:t>on</a:t>
            </a:r>
            <a:endParaRPr lang="fr-FR" sz="3200" b="1" dirty="0">
              <a:solidFill>
                <a:schemeClr val="accent4"/>
              </a:solidFill>
            </a:endParaRPr>
          </a:p>
        </p:txBody>
      </p:sp>
      <p:sp>
        <p:nvSpPr>
          <p:cNvPr id="14" name="Cadre 13"/>
          <p:cNvSpPr/>
          <p:nvPr/>
        </p:nvSpPr>
        <p:spPr>
          <a:xfrm>
            <a:off x="2298101" y="3392380"/>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16" name="Cadre 15"/>
          <p:cNvSpPr/>
          <p:nvPr/>
        </p:nvSpPr>
        <p:spPr>
          <a:xfrm>
            <a:off x="4449957"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4"/>
                </a:solidFill>
              </a:rPr>
              <a:t>vous</a:t>
            </a:r>
            <a:endParaRPr lang="fr-FR" sz="3200" b="1" dirty="0">
              <a:solidFill>
                <a:schemeClr val="accent4"/>
              </a:solidFill>
            </a:endParaRPr>
          </a:p>
        </p:txBody>
      </p:sp>
      <p:sp>
        <p:nvSpPr>
          <p:cNvPr id="18" name="Cadre 17"/>
          <p:cNvSpPr/>
          <p:nvPr/>
        </p:nvSpPr>
        <p:spPr>
          <a:xfrm>
            <a:off x="6660232" y="3399043"/>
            <a:ext cx="2059776" cy="2952328"/>
          </a:xfrm>
          <a:prstGeom prst="frame">
            <a:avLst/>
          </a:prstGeom>
          <a:solidFill>
            <a:schemeClr val="accent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4"/>
                </a:solidFill>
              </a:rPr>
              <a:t>nous</a:t>
            </a:r>
            <a:endParaRPr lang="fr-FR" sz="3200" b="1" dirty="0">
              <a:solidFill>
                <a:schemeClr val="accent4"/>
              </a:solidFill>
            </a:endParaRPr>
          </a:p>
        </p:txBody>
      </p:sp>
      <p:sp>
        <p:nvSpPr>
          <p:cNvPr id="20" name="ZoneTexte 19"/>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732914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dre 3"/>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vais</a:t>
            </a:r>
            <a:endParaRPr lang="fr-FR" sz="3200" b="1" dirty="0">
              <a:solidFill>
                <a:schemeClr val="accent3"/>
              </a:solidFill>
            </a:endParaRPr>
          </a:p>
        </p:txBody>
      </p:sp>
      <p:sp>
        <p:nvSpPr>
          <p:cNvPr id="6" name="Cadre 5"/>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dors</a:t>
            </a:r>
            <a:endParaRPr lang="fr-FR" sz="3200" b="1" dirty="0">
              <a:solidFill>
                <a:schemeClr val="accent3"/>
              </a:solidFill>
            </a:endParaRPr>
          </a:p>
        </p:txBody>
      </p:sp>
      <p:sp>
        <p:nvSpPr>
          <p:cNvPr id="8" name="Cadre 7"/>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4734018" y="1013651"/>
            <a:ext cx="1447708" cy="707886"/>
          </a:xfrm>
          <a:prstGeom prst="rect">
            <a:avLst/>
          </a:prstGeom>
          <a:noFill/>
        </p:spPr>
        <p:txBody>
          <a:bodyPr wrap="square" rtlCol="0">
            <a:spAutoFit/>
          </a:bodyPr>
          <a:lstStyle/>
          <a:p>
            <a:pPr algn="ctr"/>
            <a:r>
              <a:rPr lang="fr-FR" sz="4000" b="1" dirty="0" smtClean="0">
                <a:solidFill>
                  <a:schemeClr val="accent3"/>
                </a:solidFill>
              </a:rPr>
              <a:t>suis</a:t>
            </a:r>
            <a:endParaRPr lang="fr-FR" sz="3200" b="1" dirty="0">
              <a:solidFill>
                <a:schemeClr val="accent3"/>
              </a:solidFill>
            </a:endParaRPr>
          </a:p>
        </p:txBody>
      </p:sp>
      <p:sp>
        <p:nvSpPr>
          <p:cNvPr id="10" name="Cadre 9"/>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6966266" y="1027728"/>
            <a:ext cx="1447708" cy="523220"/>
          </a:xfrm>
          <a:prstGeom prst="rect">
            <a:avLst/>
          </a:prstGeom>
          <a:noFill/>
        </p:spPr>
        <p:txBody>
          <a:bodyPr wrap="square" rtlCol="0">
            <a:spAutoFit/>
          </a:bodyPr>
          <a:lstStyle/>
          <a:p>
            <a:pPr algn="ctr"/>
            <a:r>
              <a:rPr lang="fr-FR" sz="2800" b="1" dirty="0" smtClean="0">
                <a:solidFill>
                  <a:schemeClr val="accent3"/>
                </a:solidFill>
              </a:rPr>
              <a:t>manges</a:t>
            </a:r>
            <a:endParaRPr lang="fr-FR" sz="2000" b="1" dirty="0">
              <a:solidFill>
                <a:schemeClr val="accent3"/>
              </a:solidFill>
            </a:endParaRPr>
          </a:p>
        </p:txBody>
      </p:sp>
      <p:sp>
        <p:nvSpPr>
          <p:cNvPr id="12" name="Cadre 11"/>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finis</a:t>
            </a:r>
            <a:endParaRPr lang="fr-FR" sz="3200" b="1" dirty="0">
              <a:solidFill>
                <a:schemeClr val="accent3"/>
              </a:solidFill>
            </a:endParaRPr>
          </a:p>
        </p:txBody>
      </p:sp>
      <p:sp>
        <p:nvSpPr>
          <p:cNvPr id="14" name="Cadre 13"/>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2604135" y="4361407"/>
            <a:ext cx="1447708" cy="707886"/>
          </a:xfrm>
          <a:prstGeom prst="rect">
            <a:avLst/>
          </a:prstGeom>
          <a:noFill/>
        </p:spPr>
        <p:txBody>
          <a:bodyPr wrap="square" rtlCol="0">
            <a:spAutoFit/>
          </a:bodyPr>
          <a:lstStyle/>
          <a:p>
            <a:pPr algn="ctr"/>
            <a:r>
              <a:rPr lang="fr-FR" sz="4000" b="1" dirty="0" smtClean="0">
                <a:solidFill>
                  <a:schemeClr val="accent3"/>
                </a:solidFill>
              </a:rPr>
              <a:t>crois</a:t>
            </a:r>
            <a:endParaRPr lang="fr-FR" sz="3200" b="1" dirty="0">
              <a:solidFill>
                <a:schemeClr val="accent3"/>
              </a:solidFill>
            </a:endParaRPr>
          </a:p>
        </p:txBody>
      </p:sp>
      <p:sp>
        <p:nvSpPr>
          <p:cNvPr id="16" name="Cadre 15"/>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danse</a:t>
            </a:r>
            <a:endParaRPr lang="fr-FR" sz="3200" b="1" dirty="0">
              <a:solidFill>
                <a:schemeClr val="accent4"/>
              </a:solidFill>
            </a:endParaRPr>
          </a:p>
        </p:txBody>
      </p:sp>
      <p:sp>
        <p:nvSpPr>
          <p:cNvPr id="18" name="Cadre 17"/>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3"/>
                </a:solidFill>
              </a:rPr>
              <a:t>peut</a:t>
            </a:r>
            <a:endParaRPr lang="fr-FR" sz="3200" b="1" dirty="0">
              <a:solidFill>
                <a:schemeClr val="accent3"/>
              </a:solidFill>
            </a:endParaRPr>
          </a:p>
        </p:txBody>
      </p:sp>
      <p:sp>
        <p:nvSpPr>
          <p:cNvPr id="20" name="ZoneTexte 19"/>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3220718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veut</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582162" y="1013651"/>
            <a:ext cx="1447708" cy="707886"/>
          </a:xfrm>
          <a:prstGeom prst="rect">
            <a:avLst/>
          </a:prstGeom>
          <a:noFill/>
        </p:spPr>
        <p:txBody>
          <a:bodyPr wrap="square" rtlCol="0">
            <a:spAutoFit/>
          </a:bodyPr>
          <a:lstStyle/>
          <a:p>
            <a:pPr algn="ctr"/>
            <a:r>
              <a:rPr lang="fr-FR" sz="4000" b="1" dirty="0" smtClean="0">
                <a:solidFill>
                  <a:schemeClr val="accent3"/>
                </a:solidFill>
              </a:rPr>
              <a:t>veux</a:t>
            </a:r>
            <a:endParaRPr lang="fr-FR" sz="40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734018" y="1013651"/>
            <a:ext cx="1447708" cy="584775"/>
          </a:xfrm>
          <a:prstGeom prst="rect">
            <a:avLst/>
          </a:prstGeom>
          <a:noFill/>
        </p:spPr>
        <p:txBody>
          <a:bodyPr wrap="square" rtlCol="0">
            <a:spAutoFit/>
          </a:bodyPr>
          <a:lstStyle/>
          <a:p>
            <a:pPr algn="ctr"/>
            <a:r>
              <a:rPr lang="fr-FR" sz="3200" b="1" dirty="0" smtClean="0">
                <a:solidFill>
                  <a:schemeClr val="accent3"/>
                </a:solidFill>
              </a:rPr>
              <a:t>grandit</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966266" y="1027728"/>
            <a:ext cx="1447708" cy="707886"/>
          </a:xfrm>
          <a:prstGeom prst="rect">
            <a:avLst/>
          </a:prstGeom>
          <a:noFill/>
        </p:spPr>
        <p:txBody>
          <a:bodyPr wrap="square" rtlCol="0">
            <a:spAutoFit/>
          </a:bodyPr>
          <a:lstStyle/>
          <a:p>
            <a:pPr algn="ctr"/>
            <a:r>
              <a:rPr lang="fr-FR" sz="4000" b="1" dirty="0" smtClean="0">
                <a:solidFill>
                  <a:schemeClr val="accent3"/>
                </a:solidFill>
              </a:rPr>
              <a:t>sourit</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369986" y="4312259"/>
            <a:ext cx="1447708" cy="707886"/>
          </a:xfrm>
          <a:prstGeom prst="rect">
            <a:avLst/>
          </a:prstGeom>
          <a:noFill/>
        </p:spPr>
        <p:txBody>
          <a:bodyPr wrap="square" rtlCol="0">
            <a:spAutoFit/>
          </a:bodyPr>
          <a:lstStyle/>
          <a:p>
            <a:pPr algn="ctr"/>
            <a:r>
              <a:rPr lang="fr-FR" sz="4000" b="1" dirty="0" smtClean="0">
                <a:solidFill>
                  <a:schemeClr val="accent3"/>
                </a:solidFill>
              </a:rPr>
              <a:t>finit</a:t>
            </a:r>
            <a:endParaRPr lang="fr-FR" sz="32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646331"/>
          </a:xfrm>
          <a:prstGeom prst="rect">
            <a:avLst/>
          </a:prstGeom>
          <a:noFill/>
        </p:spPr>
        <p:txBody>
          <a:bodyPr wrap="square" rtlCol="0">
            <a:spAutoFit/>
          </a:bodyPr>
          <a:lstStyle/>
          <a:p>
            <a:pPr algn="ctr"/>
            <a:r>
              <a:rPr lang="fr-FR" sz="3600" b="1" dirty="0" smtClean="0">
                <a:solidFill>
                  <a:schemeClr val="accent3"/>
                </a:solidFill>
              </a:rPr>
              <a:t>bouge</a:t>
            </a:r>
            <a:endParaRPr lang="fr-FR" sz="28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755991" y="4368070"/>
            <a:ext cx="1447708" cy="707886"/>
          </a:xfrm>
          <a:prstGeom prst="rect">
            <a:avLst/>
          </a:prstGeom>
          <a:noFill/>
        </p:spPr>
        <p:txBody>
          <a:bodyPr wrap="square" rtlCol="0">
            <a:spAutoFit/>
          </a:bodyPr>
          <a:lstStyle/>
          <a:p>
            <a:pPr algn="ctr"/>
            <a:r>
              <a:rPr lang="fr-FR" sz="4000" b="1" dirty="0" smtClean="0">
                <a:solidFill>
                  <a:schemeClr val="accent3"/>
                </a:solidFill>
              </a:rPr>
              <a:t>prend</a:t>
            </a:r>
            <a:endParaRPr lang="fr-FR" sz="32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966266" y="4368070"/>
            <a:ext cx="1447708" cy="707886"/>
          </a:xfrm>
          <a:prstGeom prst="rect">
            <a:avLst/>
          </a:prstGeom>
          <a:noFill/>
        </p:spPr>
        <p:txBody>
          <a:bodyPr wrap="square" rtlCol="0">
            <a:spAutoFit/>
          </a:bodyPr>
          <a:lstStyle/>
          <a:p>
            <a:pPr algn="ctr"/>
            <a:r>
              <a:rPr lang="fr-FR" sz="4000" b="1" dirty="0" smtClean="0">
                <a:solidFill>
                  <a:schemeClr val="accent3"/>
                </a:solidFill>
              </a:rPr>
              <a:t>vends</a:t>
            </a:r>
            <a:endParaRPr lang="fr-FR" sz="3200" b="1" dirty="0">
              <a:solidFill>
                <a:schemeClr val="accent3"/>
              </a:solidFill>
            </a:endParaRPr>
          </a:p>
        </p:txBody>
      </p:sp>
      <p:sp>
        <p:nvSpPr>
          <p:cNvPr id="18" name="ZoneTexte 17"/>
          <p:cNvSpPr txBox="1"/>
          <p:nvPr/>
        </p:nvSpPr>
        <p:spPr>
          <a:xfrm>
            <a:off x="123520" y="6453336"/>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913337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dre 1"/>
          <p:cNvSpPr/>
          <p:nvPr/>
        </p:nvSpPr>
        <p:spPr>
          <a:xfrm>
            <a:off x="63952"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ZoneTexte 2"/>
          <p:cNvSpPr txBox="1"/>
          <p:nvPr/>
        </p:nvSpPr>
        <p:spPr>
          <a:xfrm>
            <a:off x="369986" y="1013651"/>
            <a:ext cx="1447708" cy="707886"/>
          </a:xfrm>
          <a:prstGeom prst="rect">
            <a:avLst/>
          </a:prstGeom>
          <a:noFill/>
        </p:spPr>
        <p:txBody>
          <a:bodyPr wrap="square" rtlCol="0">
            <a:spAutoFit/>
          </a:bodyPr>
          <a:lstStyle/>
          <a:p>
            <a:pPr algn="ctr"/>
            <a:r>
              <a:rPr lang="fr-FR" sz="4000" b="1" dirty="0" smtClean="0">
                <a:solidFill>
                  <a:schemeClr val="accent3"/>
                </a:solidFill>
              </a:rPr>
              <a:t>allons</a:t>
            </a:r>
            <a:endParaRPr lang="fr-FR" sz="3200" b="1" dirty="0">
              <a:solidFill>
                <a:schemeClr val="accent3"/>
              </a:solidFill>
            </a:endParaRPr>
          </a:p>
        </p:txBody>
      </p:sp>
      <p:sp>
        <p:nvSpPr>
          <p:cNvPr id="4" name="Cadre 3"/>
          <p:cNvSpPr/>
          <p:nvPr/>
        </p:nvSpPr>
        <p:spPr>
          <a:xfrm>
            <a:off x="2276128"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ZoneTexte 4"/>
          <p:cNvSpPr txBox="1"/>
          <p:nvPr/>
        </p:nvSpPr>
        <p:spPr>
          <a:xfrm>
            <a:off x="2483769" y="1013651"/>
            <a:ext cx="1568074" cy="523220"/>
          </a:xfrm>
          <a:prstGeom prst="rect">
            <a:avLst/>
          </a:prstGeom>
          <a:noFill/>
        </p:spPr>
        <p:txBody>
          <a:bodyPr wrap="square" rtlCol="0">
            <a:spAutoFit/>
          </a:bodyPr>
          <a:lstStyle/>
          <a:p>
            <a:pPr algn="ctr"/>
            <a:r>
              <a:rPr lang="fr-FR" sz="2800" b="1" dirty="0" smtClean="0">
                <a:solidFill>
                  <a:schemeClr val="accent3"/>
                </a:solidFill>
              </a:rPr>
              <a:t>dormons</a:t>
            </a:r>
            <a:endParaRPr lang="fr-FR" sz="3200" b="1" dirty="0">
              <a:solidFill>
                <a:schemeClr val="accent3"/>
              </a:solidFill>
            </a:endParaRPr>
          </a:p>
        </p:txBody>
      </p:sp>
      <p:sp>
        <p:nvSpPr>
          <p:cNvPr id="6" name="Cadre 5"/>
          <p:cNvSpPr/>
          <p:nvPr/>
        </p:nvSpPr>
        <p:spPr>
          <a:xfrm>
            <a:off x="4427984" y="44624"/>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p:cNvSpPr txBox="1"/>
          <p:nvPr/>
        </p:nvSpPr>
        <p:spPr>
          <a:xfrm>
            <a:off x="4572001" y="1013651"/>
            <a:ext cx="1631698" cy="584775"/>
          </a:xfrm>
          <a:prstGeom prst="rect">
            <a:avLst/>
          </a:prstGeom>
          <a:noFill/>
        </p:spPr>
        <p:txBody>
          <a:bodyPr wrap="square" rtlCol="0">
            <a:spAutoFit/>
          </a:bodyPr>
          <a:lstStyle/>
          <a:p>
            <a:pPr algn="ctr"/>
            <a:r>
              <a:rPr lang="fr-FR" sz="3200" b="1" dirty="0" smtClean="0">
                <a:solidFill>
                  <a:schemeClr val="accent3"/>
                </a:solidFill>
              </a:rPr>
              <a:t>croyons</a:t>
            </a:r>
            <a:endParaRPr lang="fr-FR" sz="2400" b="1" dirty="0">
              <a:solidFill>
                <a:schemeClr val="accent3"/>
              </a:solidFill>
            </a:endParaRPr>
          </a:p>
        </p:txBody>
      </p:sp>
      <p:sp>
        <p:nvSpPr>
          <p:cNvPr id="8" name="Cadre 7"/>
          <p:cNvSpPr/>
          <p:nvPr/>
        </p:nvSpPr>
        <p:spPr>
          <a:xfrm>
            <a:off x="6660232" y="58701"/>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ZoneTexte 8"/>
          <p:cNvSpPr txBox="1"/>
          <p:nvPr/>
        </p:nvSpPr>
        <p:spPr>
          <a:xfrm>
            <a:off x="6804248" y="1027728"/>
            <a:ext cx="1728192" cy="523220"/>
          </a:xfrm>
          <a:prstGeom prst="rect">
            <a:avLst/>
          </a:prstGeom>
          <a:noFill/>
        </p:spPr>
        <p:txBody>
          <a:bodyPr wrap="square" rtlCol="0">
            <a:spAutoFit/>
          </a:bodyPr>
          <a:lstStyle/>
          <a:p>
            <a:pPr algn="ctr"/>
            <a:r>
              <a:rPr lang="fr-FR" sz="2800" b="1" dirty="0" smtClean="0">
                <a:solidFill>
                  <a:schemeClr val="accent3"/>
                </a:solidFill>
              </a:rPr>
              <a:t>mangeons</a:t>
            </a:r>
            <a:endParaRPr lang="fr-FR" sz="2000" b="1" dirty="0">
              <a:solidFill>
                <a:schemeClr val="accent3"/>
              </a:solidFill>
            </a:endParaRPr>
          </a:p>
        </p:txBody>
      </p:sp>
      <p:sp>
        <p:nvSpPr>
          <p:cNvPr id="10" name="Cadre 9"/>
          <p:cNvSpPr/>
          <p:nvPr/>
        </p:nvSpPr>
        <p:spPr>
          <a:xfrm>
            <a:off x="63952" y="3356992"/>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p:cNvSpPr txBox="1"/>
          <p:nvPr/>
        </p:nvSpPr>
        <p:spPr>
          <a:xfrm>
            <a:off x="251520" y="4312259"/>
            <a:ext cx="1656184" cy="584775"/>
          </a:xfrm>
          <a:prstGeom prst="rect">
            <a:avLst/>
          </a:prstGeom>
          <a:noFill/>
        </p:spPr>
        <p:txBody>
          <a:bodyPr wrap="square" rtlCol="0">
            <a:spAutoFit/>
          </a:bodyPr>
          <a:lstStyle/>
          <a:p>
            <a:pPr algn="ctr"/>
            <a:r>
              <a:rPr lang="fr-FR" sz="3200" b="1" dirty="0" smtClean="0">
                <a:solidFill>
                  <a:schemeClr val="accent3"/>
                </a:solidFill>
              </a:rPr>
              <a:t>finissons</a:t>
            </a:r>
            <a:endParaRPr lang="fr-FR" sz="2400" b="1" dirty="0">
              <a:solidFill>
                <a:schemeClr val="accent3"/>
              </a:solidFill>
            </a:endParaRPr>
          </a:p>
        </p:txBody>
      </p:sp>
      <p:sp>
        <p:nvSpPr>
          <p:cNvPr id="12" name="Cadre 11"/>
          <p:cNvSpPr/>
          <p:nvPr/>
        </p:nvSpPr>
        <p:spPr>
          <a:xfrm>
            <a:off x="2298101" y="3392380"/>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ZoneTexte 12"/>
          <p:cNvSpPr txBox="1"/>
          <p:nvPr/>
        </p:nvSpPr>
        <p:spPr>
          <a:xfrm>
            <a:off x="2604135" y="4361407"/>
            <a:ext cx="1447708" cy="584775"/>
          </a:xfrm>
          <a:prstGeom prst="rect">
            <a:avLst/>
          </a:prstGeom>
          <a:noFill/>
        </p:spPr>
        <p:txBody>
          <a:bodyPr wrap="square" rtlCol="0">
            <a:spAutoFit/>
          </a:bodyPr>
          <a:lstStyle/>
          <a:p>
            <a:pPr algn="ctr"/>
            <a:r>
              <a:rPr lang="fr-FR" sz="3200" b="1" dirty="0" smtClean="0">
                <a:solidFill>
                  <a:schemeClr val="accent3"/>
                </a:solidFill>
              </a:rPr>
              <a:t>aimons</a:t>
            </a:r>
            <a:endParaRPr lang="fr-FR" sz="3200" b="1" dirty="0">
              <a:solidFill>
                <a:schemeClr val="accent3"/>
              </a:solidFill>
            </a:endParaRPr>
          </a:p>
        </p:txBody>
      </p:sp>
      <p:sp>
        <p:nvSpPr>
          <p:cNvPr id="14" name="Cadre 13"/>
          <p:cNvSpPr/>
          <p:nvPr/>
        </p:nvSpPr>
        <p:spPr>
          <a:xfrm>
            <a:off x="4449957"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p:cNvSpPr txBox="1"/>
          <p:nvPr/>
        </p:nvSpPr>
        <p:spPr>
          <a:xfrm>
            <a:off x="4572000" y="4368070"/>
            <a:ext cx="1800199" cy="584775"/>
          </a:xfrm>
          <a:prstGeom prst="rect">
            <a:avLst/>
          </a:prstGeom>
          <a:noFill/>
        </p:spPr>
        <p:txBody>
          <a:bodyPr wrap="square" rtlCol="0">
            <a:spAutoFit/>
          </a:bodyPr>
          <a:lstStyle/>
          <a:p>
            <a:pPr algn="ctr"/>
            <a:r>
              <a:rPr lang="fr-FR" sz="3200" b="1" dirty="0" smtClean="0">
                <a:solidFill>
                  <a:schemeClr val="accent3"/>
                </a:solidFill>
              </a:rPr>
              <a:t>chantons</a:t>
            </a:r>
            <a:endParaRPr lang="fr-FR" sz="2400" b="1" dirty="0">
              <a:solidFill>
                <a:schemeClr val="accent4"/>
              </a:solidFill>
            </a:endParaRPr>
          </a:p>
        </p:txBody>
      </p:sp>
      <p:sp>
        <p:nvSpPr>
          <p:cNvPr id="16" name="Cadre 15"/>
          <p:cNvSpPr/>
          <p:nvPr/>
        </p:nvSpPr>
        <p:spPr>
          <a:xfrm>
            <a:off x="6660232" y="3399043"/>
            <a:ext cx="2059776" cy="2952328"/>
          </a:xfrm>
          <a:prstGeom prst="frame">
            <a:avLst/>
          </a:prstGeom>
          <a:solidFill>
            <a:schemeClr val="accent4"/>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6804248" y="4368070"/>
            <a:ext cx="1728192" cy="584775"/>
          </a:xfrm>
          <a:prstGeom prst="rect">
            <a:avLst/>
          </a:prstGeom>
          <a:noFill/>
        </p:spPr>
        <p:txBody>
          <a:bodyPr wrap="square" rtlCol="0">
            <a:spAutoFit/>
          </a:bodyPr>
          <a:lstStyle/>
          <a:p>
            <a:pPr algn="ctr"/>
            <a:r>
              <a:rPr lang="fr-FR" sz="3200" b="1" dirty="0" smtClean="0">
                <a:solidFill>
                  <a:schemeClr val="accent3"/>
                </a:solidFill>
              </a:rPr>
              <a:t>pouvons</a:t>
            </a:r>
            <a:endParaRPr lang="fr-FR" sz="2400" b="1" dirty="0">
              <a:solidFill>
                <a:schemeClr val="accent3"/>
              </a:solidFill>
            </a:endParaRPr>
          </a:p>
        </p:txBody>
      </p:sp>
      <p:sp>
        <p:nvSpPr>
          <p:cNvPr id="18" name="ZoneTexte 17"/>
          <p:cNvSpPr txBox="1"/>
          <p:nvPr/>
        </p:nvSpPr>
        <p:spPr>
          <a:xfrm>
            <a:off x="123520" y="6549310"/>
            <a:ext cx="4576479" cy="246221"/>
          </a:xfrm>
          <a:prstGeom prst="rect">
            <a:avLst/>
          </a:prstGeom>
          <a:noFill/>
        </p:spPr>
        <p:txBody>
          <a:bodyPr wrap="square" rtlCol="0">
            <a:spAutoFit/>
          </a:bodyPr>
          <a:lstStyle/>
          <a:p>
            <a:r>
              <a:rPr lang="fr-FR" sz="1000" dirty="0" smtClean="0"/>
              <a:t>http://sage.eklablog.com</a:t>
            </a:r>
            <a:endParaRPr lang="fr-FR" sz="1000" dirty="0"/>
          </a:p>
        </p:txBody>
      </p:sp>
    </p:spTree>
    <p:extLst>
      <p:ext uri="{BB962C8B-B14F-4D97-AF65-F5344CB8AC3E}">
        <p14:creationId xmlns:p14="http://schemas.microsoft.com/office/powerpoint/2010/main" val="14109610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431</Words>
  <Application>Microsoft Office PowerPoint</Application>
  <PresentationFormat>Affichage à l'écran (4:3)</PresentationFormat>
  <Paragraphs>208</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11</cp:revision>
  <dcterms:created xsi:type="dcterms:W3CDTF">2010-09-30T13:54:48Z</dcterms:created>
  <dcterms:modified xsi:type="dcterms:W3CDTF">2010-12-19T13:54:17Z</dcterms:modified>
</cp:coreProperties>
</file>