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368" r:id="rId3"/>
    <p:sldId id="351" r:id="rId4"/>
    <p:sldId id="257" r:id="rId5"/>
    <p:sldId id="258" r:id="rId6"/>
    <p:sldId id="260" r:id="rId7"/>
    <p:sldId id="261" r:id="rId8"/>
    <p:sldId id="262" r:id="rId9"/>
    <p:sldId id="364" r:id="rId10"/>
    <p:sldId id="365" r:id="rId11"/>
    <p:sldId id="369" r:id="rId12"/>
    <p:sldId id="352" r:id="rId13"/>
    <p:sldId id="370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341" r:id="rId24"/>
    <p:sldId id="371" r:id="rId25"/>
    <p:sldId id="345" r:id="rId26"/>
  </p:sldIdLst>
  <p:sldSz cx="9144000" cy="6858000" type="screen4x3"/>
  <p:notesSz cx="6858000" cy="9144000"/>
  <p:embeddedFontLst>
    <p:embeddedFont>
      <p:font typeface="Bradley Hand ITC" panose="03070402050302030203" pitchFamily="66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aiandra GD" panose="020E0502030308020204" pitchFamily="34" charset="0"/>
      <p:regular r:id="rId3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44" autoAdjust="0"/>
  </p:normalViewPr>
  <p:slideViewPr>
    <p:cSldViewPr>
      <p:cViewPr varScale="1">
        <p:scale>
          <a:sx n="100" d="100"/>
          <a:sy n="100" d="100"/>
        </p:scale>
        <p:origin x="103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D8EE3-4B51-4E4C-9739-93EA8BE4EAD9}" type="datetimeFigureOut">
              <a:rPr lang="fr-FR" smtClean="0"/>
              <a:t>20/10/2020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BB188-888D-44A5-8A60-0743048A6C0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5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3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8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0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8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1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20/10/2020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0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20/10/2020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20/10/2020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01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9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4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8FB8-747A-49CF-A8FB-B7E1F39D7961}" type="datetimeFigureOut">
              <a:rPr lang="fr-FR" smtClean="0"/>
              <a:t>20/10/2020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9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La circulation sanguine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Découverte du monde – </a:t>
            </a:r>
            <a:r>
              <a:rPr lang="fr-FR" i="1" dirty="0"/>
              <a:t>Sciences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32941" y="4707081"/>
            <a:ext cx="8392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Le trajet du sang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5" y="116632"/>
            <a:ext cx="1027566" cy="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200DFE-6141-4529-AE84-E58A05823533}"/>
              </a:ext>
            </a:extLst>
          </p:cNvPr>
          <p:cNvSpPr txBox="1"/>
          <p:nvPr/>
        </p:nvSpPr>
        <p:spPr>
          <a:xfrm>
            <a:off x="0" y="584775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Maiandra GD" panose="020E0502030308020204" pitchFamily="34" charset="0"/>
              </a:rPr>
              <a:t>a) Quand il va du cœur aux organes, le sang passe par [les veines / les artères].</a:t>
            </a:r>
          </a:p>
          <a:p>
            <a:r>
              <a:rPr lang="fr-FR" sz="3200" dirty="0">
                <a:latin typeface="Maiandra GD" panose="020E0502030308020204" pitchFamily="34" charset="0"/>
              </a:rPr>
              <a:t>b) Quand il va des organes au cœur, le sang passe par [les veines / les artères].</a:t>
            </a:r>
          </a:p>
          <a:p>
            <a:r>
              <a:rPr lang="fr-FR" sz="3200" dirty="0">
                <a:latin typeface="Maiandra GD" panose="020E0502030308020204" pitchFamily="34" charset="0"/>
              </a:rPr>
              <a:t>c) Quand le sang quitte le cœur chargé en dioxygène, il se dirige vers [les poumons / </a:t>
            </a:r>
          </a:p>
          <a:p>
            <a:r>
              <a:rPr lang="fr-FR" sz="3200" dirty="0">
                <a:latin typeface="Maiandra GD" panose="020E0502030308020204" pitchFamily="34" charset="0"/>
              </a:rPr>
              <a:t>les muscles].</a:t>
            </a:r>
          </a:p>
          <a:p>
            <a:r>
              <a:rPr lang="fr-FR" sz="3200" dirty="0">
                <a:latin typeface="Maiandra GD" panose="020E0502030308020204" pitchFamily="34" charset="0"/>
              </a:rPr>
              <a:t>d) Quand le sang quitte le cœur chargé en dioxyde de carbone, il se dirige vers [les poumons / les muscles].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A8E638-52EE-46F2-9037-A4BBBB9E7DBA}"/>
              </a:ext>
            </a:extLst>
          </p:cNvPr>
          <p:cNvSpPr/>
          <p:nvPr/>
        </p:nvSpPr>
        <p:spPr>
          <a:xfrm>
            <a:off x="2915816" y="1124744"/>
            <a:ext cx="1800200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CE9334-6120-43D6-8D1B-CFEC2CDE32A3}"/>
              </a:ext>
            </a:extLst>
          </p:cNvPr>
          <p:cNvSpPr/>
          <p:nvPr/>
        </p:nvSpPr>
        <p:spPr>
          <a:xfrm>
            <a:off x="899592" y="2132856"/>
            <a:ext cx="1800200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3B03D2-9975-4658-9B8F-2EAD222E2B0A}"/>
              </a:ext>
            </a:extLst>
          </p:cNvPr>
          <p:cNvSpPr/>
          <p:nvPr/>
        </p:nvSpPr>
        <p:spPr>
          <a:xfrm>
            <a:off x="107504" y="3615166"/>
            <a:ext cx="1944216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BDD2DA-3218-42FB-ADBF-6F1B2C13D265}"/>
              </a:ext>
            </a:extLst>
          </p:cNvPr>
          <p:cNvSpPr/>
          <p:nvPr/>
        </p:nvSpPr>
        <p:spPr>
          <a:xfrm>
            <a:off x="6732240" y="4581128"/>
            <a:ext cx="2304256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2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2" grpId="0" animBg="1"/>
      <p:bldP spid="2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200DFE-6141-4529-AE84-E58A05823533}"/>
              </a:ext>
            </a:extLst>
          </p:cNvPr>
          <p:cNvSpPr txBox="1"/>
          <p:nvPr/>
        </p:nvSpPr>
        <p:spPr>
          <a:xfrm>
            <a:off x="0" y="584775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Maiandra GD" panose="020E0502030308020204" pitchFamily="34" charset="0"/>
              </a:rPr>
              <a:t>e) Dans le schéma, le sang chargé en dioxygène est [en bleu / en rouge].</a:t>
            </a:r>
          </a:p>
          <a:p>
            <a:r>
              <a:rPr lang="fr-FR" sz="3200" dirty="0">
                <a:latin typeface="Maiandra GD" panose="020E0502030308020204" pitchFamily="34" charset="0"/>
              </a:rPr>
              <a:t>f) Dans le schéma, le sang chargé en dioxyde de carbone est [en bleu / en rouge].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A8E638-52EE-46F2-9037-A4BBBB9E7DBA}"/>
              </a:ext>
            </a:extLst>
          </p:cNvPr>
          <p:cNvSpPr/>
          <p:nvPr/>
        </p:nvSpPr>
        <p:spPr>
          <a:xfrm>
            <a:off x="1907704" y="1105321"/>
            <a:ext cx="1584176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CE9334-6120-43D6-8D1B-CFEC2CDE32A3}"/>
              </a:ext>
            </a:extLst>
          </p:cNvPr>
          <p:cNvSpPr/>
          <p:nvPr/>
        </p:nvSpPr>
        <p:spPr>
          <a:xfrm>
            <a:off x="2339752" y="2142822"/>
            <a:ext cx="1368152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0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2" grpId="0" animBg="1"/>
      <p:bldP spid="2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présent remplir un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schéma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pour bien comprendre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trajet du sang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le corps.</a:t>
            </a:r>
          </a:p>
        </p:txBody>
      </p:sp>
    </p:spTree>
    <p:extLst>
      <p:ext uri="{BB962C8B-B14F-4D97-AF65-F5344CB8AC3E}">
        <p14:creationId xmlns:p14="http://schemas.microsoft.com/office/powerpoint/2010/main" val="5241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AF6EBA4-4F83-41D5-9310-35E41FD8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47700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 sz="3600" b="1" u="sng" dirty="0">
                <a:solidFill>
                  <a:srgbClr val="FF0000"/>
                </a:solidFill>
              </a:rPr>
              <a:t>La circulation sanguine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16833-46E3-4265-8BF2-5286E91F518D}"/>
              </a:ext>
            </a:extLst>
          </p:cNvPr>
          <p:cNvCxnSpPr/>
          <p:nvPr/>
        </p:nvCxnSpPr>
        <p:spPr>
          <a:xfrm>
            <a:off x="0" y="836613"/>
            <a:ext cx="93964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BFC47ED-7C59-4B71-B759-F5845814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0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FF0000"/>
                </a:solidFill>
                <a:latin typeface="Maiandra GD" panose="020E0502030308020204" pitchFamily="34" charset="0"/>
              </a:rPr>
              <a:t>La circulation sanguine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3D3655-2958-4390-8C6A-02052D50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686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527A4E5-E302-4C22-809B-253A87B5A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74788"/>
            <a:ext cx="4686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3D58A396-47DE-43CA-8E4C-BE5EF073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47700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 sz="3600" b="1" u="sng">
                <a:solidFill>
                  <a:srgbClr val="FF0000"/>
                </a:solidFill>
              </a:rPr>
              <a:t>La circulation sanguine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06C51FC-0331-47C5-8F9A-DB1283E05E56}"/>
              </a:ext>
            </a:extLst>
          </p:cNvPr>
          <p:cNvCxnSpPr/>
          <p:nvPr/>
        </p:nvCxnSpPr>
        <p:spPr>
          <a:xfrm>
            <a:off x="0" y="836613"/>
            <a:ext cx="93964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D698DB59-BD01-4420-8CFE-F5ADC441D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0"/>
            <a:ext cx="71294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FF0000"/>
                </a:solidFill>
                <a:latin typeface="Maiandra GD" panose="020E0502030308020204" pitchFamily="34" charset="0"/>
              </a:rPr>
              <a:t>Sang chargé en dioxygène</a:t>
            </a:r>
          </a:p>
        </p:txBody>
      </p:sp>
      <p:pic>
        <p:nvPicPr>
          <p:cNvPr id="9221" name="Image 10">
            <a:extLst>
              <a:ext uri="{FF2B5EF4-FFF2-40B4-BE49-F238E27FC236}">
                <a16:creationId xmlns:a16="http://schemas.microsoft.com/office/drawing/2014/main" id="{89A6595F-1B8A-4022-99D3-B23280D6B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686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3F82038-E768-444F-8219-B0C3B9B60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686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F17B4FE-A828-485F-ADF6-6A4A6BCE9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464300"/>
            <a:ext cx="20875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  <a:latin typeface="Arial" panose="020B0604020202020204" pitchFamily="34" charset="0"/>
              </a:rPr>
              <a:t>Sang chargé en dioxygène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23E34F7A-D036-4FE2-A7B0-6CF38BE6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47700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 sz="3600" b="1" u="sng">
                <a:solidFill>
                  <a:srgbClr val="FF0000"/>
                </a:solidFill>
              </a:rPr>
              <a:t>La circulation sanguine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755278C-7AB1-43E8-801D-E2EC6F5F3F6A}"/>
              </a:ext>
            </a:extLst>
          </p:cNvPr>
          <p:cNvCxnSpPr/>
          <p:nvPr/>
        </p:nvCxnSpPr>
        <p:spPr>
          <a:xfrm>
            <a:off x="0" y="836613"/>
            <a:ext cx="93964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0BB10A6-BC56-46DF-B176-D38D97FF5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-26988"/>
            <a:ext cx="9756776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rgbClr val="0070C0"/>
                </a:solidFill>
                <a:latin typeface="Maiandra GD" panose="020E0502030308020204" pitchFamily="34" charset="0"/>
              </a:rPr>
              <a:t>Sang chargé en dioxyde de carbone</a:t>
            </a:r>
          </a:p>
        </p:txBody>
      </p:sp>
      <p:pic>
        <p:nvPicPr>
          <p:cNvPr id="10245" name="Image 11">
            <a:extLst>
              <a:ext uri="{FF2B5EF4-FFF2-40B4-BE49-F238E27FC236}">
                <a16:creationId xmlns:a16="http://schemas.microsoft.com/office/drawing/2014/main" id="{3B6485C4-5DDC-4CE4-ABAC-97C04D2D3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686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ZoneTexte 12">
            <a:extLst>
              <a:ext uri="{FF2B5EF4-FFF2-40B4-BE49-F238E27FC236}">
                <a16:creationId xmlns:a16="http://schemas.microsoft.com/office/drawing/2014/main" id="{FFFF2FD7-9011-4BDA-9D30-FEB577BB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464300"/>
            <a:ext cx="20875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  <a:latin typeface="Arial" panose="020B0604020202020204" pitchFamily="34" charset="0"/>
              </a:rPr>
              <a:t>Sang chargé en dioxygène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099820D-BF35-4867-92B0-513E835BC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237288"/>
            <a:ext cx="2771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002060"/>
                </a:solidFill>
                <a:latin typeface="Arial" panose="020B0604020202020204" pitchFamily="34" charset="0"/>
              </a:rPr>
              <a:t>Sang chargé en dioxyde de carbone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E70E818B-E19E-4634-AD66-872664E1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47700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 sz="3600" b="1" u="sng">
                <a:solidFill>
                  <a:srgbClr val="FF0000"/>
                </a:solidFill>
              </a:rPr>
              <a:t>La circulation sanguine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E08152-EB20-4B65-83AE-92B6155E12B7}"/>
              </a:ext>
            </a:extLst>
          </p:cNvPr>
          <p:cNvCxnSpPr/>
          <p:nvPr/>
        </p:nvCxnSpPr>
        <p:spPr>
          <a:xfrm>
            <a:off x="0" y="836613"/>
            <a:ext cx="93964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D8E77484-4298-4A56-A8B5-715DAA791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-26988"/>
            <a:ext cx="9756776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>
                <a:solidFill>
                  <a:srgbClr val="FF0000"/>
                </a:solidFill>
                <a:latin typeface="Maiandra GD" panose="020E0502030308020204" pitchFamily="34" charset="0"/>
              </a:rPr>
              <a:t>Artère aorte</a:t>
            </a:r>
          </a:p>
        </p:txBody>
      </p:sp>
      <p:pic>
        <p:nvPicPr>
          <p:cNvPr id="11269" name="Image 6">
            <a:extLst>
              <a:ext uri="{FF2B5EF4-FFF2-40B4-BE49-F238E27FC236}">
                <a16:creationId xmlns:a16="http://schemas.microsoft.com/office/drawing/2014/main" id="{DC74669C-7331-40BC-AA74-2C5D4F5A2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686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ZoneTexte 7">
            <a:extLst>
              <a:ext uri="{FF2B5EF4-FFF2-40B4-BE49-F238E27FC236}">
                <a16:creationId xmlns:a16="http://schemas.microsoft.com/office/drawing/2014/main" id="{D21060B0-0B03-4DBD-9BC6-06A906B0B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464300"/>
            <a:ext cx="20875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  <a:latin typeface="Arial" panose="020B0604020202020204" pitchFamily="34" charset="0"/>
              </a:rPr>
              <a:t>Sang chargé en dioxygène</a:t>
            </a:r>
          </a:p>
        </p:txBody>
      </p:sp>
      <p:sp>
        <p:nvSpPr>
          <p:cNvPr id="11271" name="ZoneTexte 8">
            <a:extLst>
              <a:ext uri="{FF2B5EF4-FFF2-40B4-BE49-F238E27FC236}">
                <a16:creationId xmlns:a16="http://schemas.microsoft.com/office/drawing/2014/main" id="{ACD458EA-9184-4D79-9271-149BFADF0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237288"/>
            <a:ext cx="2771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002060"/>
                </a:solidFill>
                <a:latin typeface="Arial" panose="020B0604020202020204" pitchFamily="34" charset="0"/>
              </a:rPr>
              <a:t>Sang chargé en dioxyde de carbone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65DE59-10E3-4063-A7B8-685F6AC84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152775"/>
            <a:ext cx="208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Arial" panose="020B0604020202020204" pitchFamily="34" charset="0"/>
              </a:rPr>
              <a:t>Artère aorte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9569CED3-73EE-41E9-BE35-9C17A131C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47700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 sz="3600" b="1" u="sng">
                <a:solidFill>
                  <a:srgbClr val="FF0000"/>
                </a:solidFill>
              </a:rPr>
              <a:t>La circulation sanguine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144969B-F501-4B55-81D9-EAA76FB40D10}"/>
              </a:ext>
            </a:extLst>
          </p:cNvPr>
          <p:cNvCxnSpPr/>
          <p:nvPr/>
        </p:nvCxnSpPr>
        <p:spPr>
          <a:xfrm>
            <a:off x="0" y="836613"/>
            <a:ext cx="93964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3E611D58-32A2-4BC8-9415-C806730CB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-26988"/>
            <a:ext cx="9756776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0070C0"/>
                </a:solidFill>
                <a:latin typeface="Maiandra GD" panose="020E0502030308020204" pitchFamily="34" charset="0"/>
              </a:rPr>
              <a:t>Veine cave</a:t>
            </a:r>
          </a:p>
        </p:txBody>
      </p:sp>
      <p:pic>
        <p:nvPicPr>
          <p:cNvPr id="12293" name="Image 6">
            <a:extLst>
              <a:ext uri="{FF2B5EF4-FFF2-40B4-BE49-F238E27FC236}">
                <a16:creationId xmlns:a16="http://schemas.microsoft.com/office/drawing/2014/main" id="{42CB45E8-7C07-4AF4-855C-6C1062CA0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686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ZoneTexte 7">
            <a:extLst>
              <a:ext uri="{FF2B5EF4-FFF2-40B4-BE49-F238E27FC236}">
                <a16:creationId xmlns:a16="http://schemas.microsoft.com/office/drawing/2014/main" id="{7E48625B-FBF9-4CD5-82A9-C582FF505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464300"/>
            <a:ext cx="20875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  <a:latin typeface="Arial" panose="020B0604020202020204" pitchFamily="34" charset="0"/>
              </a:rPr>
              <a:t>Sang chargé en dioxygène</a:t>
            </a:r>
          </a:p>
        </p:txBody>
      </p:sp>
      <p:sp>
        <p:nvSpPr>
          <p:cNvPr id="12295" name="ZoneTexte 8">
            <a:extLst>
              <a:ext uri="{FF2B5EF4-FFF2-40B4-BE49-F238E27FC236}">
                <a16:creationId xmlns:a16="http://schemas.microsoft.com/office/drawing/2014/main" id="{3CCA1112-1F14-402E-A752-4FEB81FB0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237288"/>
            <a:ext cx="2771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002060"/>
                </a:solidFill>
                <a:latin typeface="Arial" panose="020B0604020202020204" pitchFamily="34" charset="0"/>
              </a:rPr>
              <a:t>Sang chargé en dioxyde de carbone</a:t>
            </a:r>
          </a:p>
        </p:txBody>
      </p:sp>
      <p:sp>
        <p:nvSpPr>
          <p:cNvPr id="12296" name="ZoneTexte 9">
            <a:extLst>
              <a:ext uri="{FF2B5EF4-FFF2-40B4-BE49-F238E27FC236}">
                <a16:creationId xmlns:a16="http://schemas.microsoft.com/office/drawing/2014/main" id="{E8F589DF-4C15-48A6-B8CE-FEF07180D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152775"/>
            <a:ext cx="208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Arial" panose="020B0604020202020204" pitchFamily="34" charset="0"/>
              </a:rPr>
              <a:t>Artère aorte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4E2866-6E75-45F0-B6CD-F73655835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716338"/>
            <a:ext cx="1135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70C0"/>
                </a:solidFill>
                <a:latin typeface="Arial" panose="020B0604020202020204" pitchFamily="34" charset="0"/>
              </a:rPr>
              <a:t>Veine cave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4FCA13DC-A6DF-444F-A639-D593E130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47700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 sz="3600" b="1" u="sng">
                <a:solidFill>
                  <a:srgbClr val="FF0000"/>
                </a:solidFill>
              </a:rPr>
              <a:t>La circulation sanguine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632E954-262E-4BC4-B55C-B0EB4298042D}"/>
              </a:ext>
            </a:extLst>
          </p:cNvPr>
          <p:cNvCxnSpPr/>
          <p:nvPr/>
        </p:nvCxnSpPr>
        <p:spPr>
          <a:xfrm>
            <a:off x="0" y="836613"/>
            <a:ext cx="93964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D09CE006-D0BB-4407-8289-25F80830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-26988"/>
            <a:ext cx="9756776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0070C0"/>
                </a:solidFill>
                <a:latin typeface="Maiandra GD" panose="020E0502030308020204" pitchFamily="34" charset="0"/>
              </a:rPr>
              <a:t>Artère pulmonaire</a:t>
            </a:r>
          </a:p>
        </p:txBody>
      </p:sp>
      <p:pic>
        <p:nvPicPr>
          <p:cNvPr id="13317" name="Image 6">
            <a:extLst>
              <a:ext uri="{FF2B5EF4-FFF2-40B4-BE49-F238E27FC236}">
                <a16:creationId xmlns:a16="http://schemas.microsoft.com/office/drawing/2014/main" id="{8CEC289F-A67A-490E-9E11-D064A6F66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686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ZoneTexte 7">
            <a:extLst>
              <a:ext uri="{FF2B5EF4-FFF2-40B4-BE49-F238E27FC236}">
                <a16:creationId xmlns:a16="http://schemas.microsoft.com/office/drawing/2014/main" id="{5FF12EDC-24FC-4176-A8DA-D9274111F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464300"/>
            <a:ext cx="20875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  <a:latin typeface="Arial" panose="020B0604020202020204" pitchFamily="34" charset="0"/>
              </a:rPr>
              <a:t>Sang chargé en dioxygène</a:t>
            </a:r>
          </a:p>
        </p:txBody>
      </p:sp>
      <p:sp>
        <p:nvSpPr>
          <p:cNvPr id="13319" name="ZoneTexte 8">
            <a:extLst>
              <a:ext uri="{FF2B5EF4-FFF2-40B4-BE49-F238E27FC236}">
                <a16:creationId xmlns:a16="http://schemas.microsoft.com/office/drawing/2014/main" id="{C7B619AE-C1B3-40E4-B6FA-CD227B72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237288"/>
            <a:ext cx="2771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002060"/>
                </a:solidFill>
                <a:latin typeface="Arial" panose="020B0604020202020204" pitchFamily="34" charset="0"/>
              </a:rPr>
              <a:t>Sang chargé en dioxyde de carbone</a:t>
            </a:r>
          </a:p>
        </p:txBody>
      </p:sp>
      <p:sp>
        <p:nvSpPr>
          <p:cNvPr id="13320" name="ZoneTexte 9">
            <a:extLst>
              <a:ext uri="{FF2B5EF4-FFF2-40B4-BE49-F238E27FC236}">
                <a16:creationId xmlns:a16="http://schemas.microsoft.com/office/drawing/2014/main" id="{985E6939-9B04-41E5-A575-DCE905CC2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152775"/>
            <a:ext cx="208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Arial" panose="020B0604020202020204" pitchFamily="34" charset="0"/>
              </a:rPr>
              <a:t>Artère aorte</a:t>
            </a:r>
          </a:p>
        </p:txBody>
      </p:sp>
      <p:sp>
        <p:nvSpPr>
          <p:cNvPr id="13321" name="ZoneTexte 10">
            <a:extLst>
              <a:ext uri="{FF2B5EF4-FFF2-40B4-BE49-F238E27FC236}">
                <a16:creationId xmlns:a16="http://schemas.microsoft.com/office/drawing/2014/main" id="{9D081342-78B0-49F9-A77E-AAFA76BE7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716338"/>
            <a:ext cx="1135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70C0"/>
                </a:solidFill>
                <a:latin typeface="Arial" panose="020B0604020202020204" pitchFamily="34" charset="0"/>
              </a:rPr>
              <a:t>Veine cave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899CCBF-A3DA-465E-B34A-53397F4AD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276475"/>
            <a:ext cx="1511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70C0"/>
                </a:solidFill>
                <a:latin typeface="Arial" panose="020B0604020202020204" pitchFamily="34" charset="0"/>
              </a:rPr>
              <a:t>Artère pulmonaire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CB0A4FC1-7AF4-48D2-8807-6B53C2DC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47700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 sz="3600" b="1" u="sng">
                <a:solidFill>
                  <a:srgbClr val="FF0000"/>
                </a:solidFill>
              </a:rPr>
              <a:t>La circulation sanguine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242D172-945D-4D90-8510-F3204CCBA26F}"/>
              </a:ext>
            </a:extLst>
          </p:cNvPr>
          <p:cNvCxnSpPr/>
          <p:nvPr/>
        </p:nvCxnSpPr>
        <p:spPr>
          <a:xfrm>
            <a:off x="0" y="836613"/>
            <a:ext cx="93964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E1C9A305-FCC2-4C62-B24E-CEB4B227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-26988"/>
            <a:ext cx="9756776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FF0000"/>
                </a:solidFill>
                <a:latin typeface="Maiandra GD" panose="020E0502030308020204" pitchFamily="34" charset="0"/>
              </a:rPr>
              <a:t>Veine pulmonaire</a:t>
            </a:r>
          </a:p>
        </p:txBody>
      </p:sp>
      <p:pic>
        <p:nvPicPr>
          <p:cNvPr id="14341" name="Image 6">
            <a:extLst>
              <a:ext uri="{FF2B5EF4-FFF2-40B4-BE49-F238E27FC236}">
                <a16:creationId xmlns:a16="http://schemas.microsoft.com/office/drawing/2014/main" id="{058E090B-1090-4ECD-883D-8CF97939A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686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ZoneTexte 7">
            <a:extLst>
              <a:ext uri="{FF2B5EF4-FFF2-40B4-BE49-F238E27FC236}">
                <a16:creationId xmlns:a16="http://schemas.microsoft.com/office/drawing/2014/main" id="{B03E7E0A-5858-4AF2-BD90-8DE63B865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464300"/>
            <a:ext cx="20875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  <a:latin typeface="Arial" panose="020B0604020202020204" pitchFamily="34" charset="0"/>
              </a:rPr>
              <a:t>Sang chargé en dioxygène</a:t>
            </a:r>
          </a:p>
        </p:txBody>
      </p:sp>
      <p:sp>
        <p:nvSpPr>
          <p:cNvPr id="14343" name="ZoneTexte 8">
            <a:extLst>
              <a:ext uri="{FF2B5EF4-FFF2-40B4-BE49-F238E27FC236}">
                <a16:creationId xmlns:a16="http://schemas.microsoft.com/office/drawing/2014/main" id="{7A519CE0-0C0B-4E25-8E91-4F03C824E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237288"/>
            <a:ext cx="2771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002060"/>
                </a:solidFill>
                <a:latin typeface="Arial" panose="020B0604020202020204" pitchFamily="34" charset="0"/>
              </a:rPr>
              <a:t>Sang chargé en dioxyde de carbone</a:t>
            </a:r>
          </a:p>
        </p:txBody>
      </p:sp>
      <p:sp>
        <p:nvSpPr>
          <p:cNvPr id="14344" name="ZoneTexte 9">
            <a:extLst>
              <a:ext uri="{FF2B5EF4-FFF2-40B4-BE49-F238E27FC236}">
                <a16:creationId xmlns:a16="http://schemas.microsoft.com/office/drawing/2014/main" id="{D86B4924-85B5-4D0E-AFA3-0E8A04734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152775"/>
            <a:ext cx="208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Arial" panose="020B0604020202020204" pitchFamily="34" charset="0"/>
              </a:rPr>
              <a:t>Artère aorte</a:t>
            </a:r>
          </a:p>
        </p:txBody>
      </p:sp>
      <p:sp>
        <p:nvSpPr>
          <p:cNvPr id="14345" name="ZoneTexte 10">
            <a:extLst>
              <a:ext uri="{FF2B5EF4-FFF2-40B4-BE49-F238E27FC236}">
                <a16:creationId xmlns:a16="http://schemas.microsoft.com/office/drawing/2014/main" id="{24E2DBB3-9CAB-4743-BC62-1CDA7BE59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716338"/>
            <a:ext cx="1135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70C0"/>
                </a:solidFill>
                <a:latin typeface="Arial" panose="020B0604020202020204" pitchFamily="34" charset="0"/>
              </a:rPr>
              <a:t>Veine cave</a:t>
            </a:r>
          </a:p>
        </p:txBody>
      </p:sp>
      <p:sp>
        <p:nvSpPr>
          <p:cNvPr id="14346" name="ZoneTexte 11">
            <a:extLst>
              <a:ext uri="{FF2B5EF4-FFF2-40B4-BE49-F238E27FC236}">
                <a16:creationId xmlns:a16="http://schemas.microsoft.com/office/drawing/2014/main" id="{7A6D24E2-9CF9-4377-9438-ADCF27889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276475"/>
            <a:ext cx="1511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70C0"/>
                </a:solidFill>
                <a:latin typeface="Arial" panose="020B0604020202020204" pitchFamily="34" charset="0"/>
              </a:rPr>
              <a:t>Artère pulmonaire</a:t>
            </a:r>
          </a:p>
        </p:txBody>
      </p:sp>
      <p:sp>
        <p:nvSpPr>
          <p:cNvPr id="14347" name="ZoneTexte 12">
            <a:extLst>
              <a:ext uri="{FF2B5EF4-FFF2-40B4-BE49-F238E27FC236}">
                <a16:creationId xmlns:a16="http://schemas.microsoft.com/office/drawing/2014/main" id="{7A556A42-70FC-46E4-809D-353E00A82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2349500"/>
            <a:ext cx="1566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Arial" panose="020B0604020202020204" pitchFamily="34" charset="0"/>
              </a:rPr>
              <a:t>Veine pulmonaire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3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344EC6-D379-4E2C-94C8-AAED768A400D}"/>
              </a:ext>
            </a:extLst>
          </p:cNvPr>
          <p:cNvSpPr txBox="1"/>
          <p:nvPr/>
        </p:nvSpPr>
        <p:spPr>
          <a:xfrm>
            <a:off x="0" y="58477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sang sert à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transporter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gaz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(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dioxygène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dioxyde de carbone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), et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nutriments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  <a:p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sang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circule plus vite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quand on fait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 effort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car les muscles ont besoin de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de dioxygène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1EBF98-D97C-44C5-93DE-6D51251AC17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Souvenons-nous...</a:t>
            </a:r>
          </a:p>
        </p:txBody>
      </p:sp>
    </p:spTree>
    <p:extLst>
      <p:ext uri="{BB962C8B-B14F-4D97-AF65-F5344CB8AC3E}">
        <p14:creationId xmlns:p14="http://schemas.microsoft.com/office/powerpoint/2010/main" val="24458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34C13D22-0501-4B5B-8CCC-E843C543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47700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 sz="3600" b="1" u="sng">
                <a:solidFill>
                  <a:srgbClr val="FF0000"/>
                </a:solidFill>
              </a:rPr>
              <a:t>La circulation sanguine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524C92A-9655-4B5F-85A2-9972D0F65E98}"/>
              </a:ext>
            </a:extLst>
          </p:cNvPr>
          <p:cNvCxnSpPr/>
          <p:nvPr/>
        </p:nvCxnSpPr>
        <p:spPr>
          <a:xfrm>
            <a:off x="0" y="836613"/>
            <a:ext cx="93964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Image 6">
            <a:extLst>
              <a:ext uri="{FF2B5EF4-FFF2-40B4-BE49-F238E27FC236}">
                <a16:creationId xmlns:a16="http://schemas.microsoft.com/office/drawing/2014/main" id="{1F07AD94-6598-46C4-A0CA-89AA0DCC1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686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ZoneTexte 7">
            <a:extLst>
              <a:ext uri="{FF2B5EF4-FFF2-40B4-BE49-F238E27FC236}">
                <a16:creationId xmlns:a16="http://schemas.microsoft.com/office/drawing/2014/main" id="{CE0387D7-7E0F-4B5C-AC55-530791AB5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464300"/>
            <a:ext cx="20875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  <a:latin typeface="Arial" panose="020B0604020202020204" pitchFamily="34" charset="0"/>
              </a:rPr>
              <a:t>Sang chargé en dioxygène</a:t>
            </a:r>
          </a:p>
        </p:txBody>
      </p:sp>
      <p:sp>
        <p:nvSpPr>
          <p:cNvPr id="15366" name="ZoneTexte 8">
            <a:extLst>
              <a:ext uri="{FF2B5EF4-FFF2-40B4-BE49-F238E27FC236}">
                <a16:creationId xmlns:a16="http://schemas.microsoft.com/office/drawing/2014/main" id="{6DD9739C-C505-42C4-BADC-5C6C2BE9B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237288"/>
            <a:ext cx="2771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002060"/>
                </a:solidFill>
                <a:latin typeface="Arial" panose="020B0604020202020204" pitchFamily="34" charset="0"/>
              </a:rPr>
              <a:t>Sang chargé en dioxyde de carbone</a:t>
            </a:r>
          </a:p>
        </p:txBody>
      </p:sp>
      <p:sp>
        <p:nvSpPr>
          <p:cNvPr id="15367" name="ZoneTexte 9">
            <a:extLst>
              <a:ext uri="{FF2B5EF4-FFF2-40B4-BE49-F238E27FC236}">
                <a16:creationId xmlns:a16="http://schemas.microsoft.com/office/drawing/2014/main" id="{EEE8A312-DEED-4580-B39B-E808E958E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152775"/>
            <a:ext cx="208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Arial" panose="020B0604020202020204" pitchFamily="34" charset="0"/>
              </a:rPr>
              <a:t>Artère aorte</a:t>
            </a:r>
          </a:p>
        </p:txBody>
      </p:sp>
      <p:sp>
        <p:nvSpPr>
          <p:cNvPr id="15368" name="ZoneTexte 10">
            <a:extLst>
              <a:ext uri="{FF2B5EF4-FFF2-40B4-BE49-F238E27FC236}">
                <a16:creationId xmlns:a16="http://schemas.microsoft.com/office/drawing/2014/main" id="{959D115D-0B01-48FE-A8A4-8701A5280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716338"/>
            <a:ext cx="1135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70C0"/>
                </a:solidFill>
                <a:latin typeface="Arial" panose="020B0604020202020204" pitchFamily="34" charset="0"/>
              </a:rPr>
              <a:t>Veine cave</a:t>
            </a:r>
          </a:p>
        </p:txBody>
      </p:sp>
      <p:sp>
        <p:nvSpPr>
          <p:cNvPr id="15369" name="ZoneTexte 11">
            <a:extLst>
              <a:ext uri="{FF2B5EF4-FFF2-40B4-BE49-F238E27FC236}">
                <a16:creationId xmlns:a16="http://schemas.microsoft.com/office/drawing/2014/main" id="{29728FC3-A0D2-4386-A3E0-85743606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276475"/>
            <a:ext cx="1511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70C0"/>
                </a:solidFill>
                <a:latin typeface="Arial" panose="020B0604020202020204" pitchFamily="34" charset="0"/>
              </a:rPr>
              <a:t>Artère pulmonaire</a:t>
            </a:r>
          </a:p>
        </p:txBody>
      </p:sp>
      <p:sp>
        <p:nvSpPr>
          <p:cNvPr id="15370" name="ZoneTexte 12">
            <a:extLst>
              <a:ext uri="{FF2B5EF4-FFF2-40B4-BE49-F238E27FC236}">
                <a16:creationId xmlns:a16="http://schemas.microsoft.com/office/drawing/2014/main" id="{5DA1758D-99FC-4103-9508-AA8DB6409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2349500"/>
            <a:ext cx="1566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Arial" panose="020B0604020202020204" pitchFamily="34" charset="0"/>
              </a:rPr>
              <a:t>Veine pulmonaire</a:t>
            </a:r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2B506D3B-4EB5-449D-94D6-C600C29855EE}"/>
              </a:ext>
            </a:extLst>
          </p:cNvPr>
          <p:cNvSpPr/>
          <p:nvPr/>
        </p:nvSpPr>
        <p:spPr>
          <a:xfrm>
            <a:off x="6911975" y="1484313"/>
            <a:ext cx="468313" cy="151288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744AA1F0-D21D-4D05-9748-BE863F52EE17}"/>
              </a:ext>
            </a:extLst>
          </p:cNvPr>
          <p:cNvSpPr/>
          <p:nvPr/>
        </p:nvSpPr>
        <p:spPr>
          <a:xfrm>
            <a:off x="6911975" y="3033713"/>
            <a:ext cx="468313" cy="3708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9F223A63-CD7B-45C3-929B-8542887D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47700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 sz="3600" b="1" u="sng">
                <a:solidFill>
                  <a:srgbClr val="FF0000"/>
                </a:solidFill>
              </a:rPr>
              <a:t>La circulation sanguine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A225AD3-A50D-486A-8FBA-A30ABE616C15}"/>
              </a:ext>
            </a:extLst>
          </p:cNvPr>
          <p:cNvCxnSpPr/>
          <p:nvPr/>
        </p:nvCxnSpPr>
        <p:spPr>
          <a:xfrm>
            <a:off x="0" y="836613"/>
            <a:ext cx="93964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Image 16">
            <a:extLst>
              <a:ext uri="{FF2B5EF4-FFF2-40B4-BE49-F238E27FC236}">
                <a16:creationId xmlns:a16="http://schemas.microsoft.com/office/drawing/2014/main" id="{9A0BDA11-D3F4-44A0-9EE8-DE7376E5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686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ZoneTexte 17">
            <a:extLst>
              <a:ext uri="{FF2B5EF4-FFF2-40B4-BE49-F238E27FC236}">
                <a16:creationId xmlns:a16="http://schemas.microsoft.com/office/drawing/2014/main" id="{F823FBDB-64DF-4C69-BF1A-E957C5E59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464300"/>
            <a:ext cx="20875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  <a:latin typeface="Arial" panose="020B0604020202020204" pitchFamily="34" charset="0"/>
              </a:rPr>
              <a:t>Sang chargé en dioxygène</a:t>
            </a:r>
          </a:p>
        </p:txBody>
      </p:sp>
      <p:sp>
        <p:nvSpPr>
          <p:cNvPr id="16390" name="ZoneTexte 18">
            <a:extLst>
              <a:ext uri="{FF2B5EF4-FFF2-40B4-BE49-F238E27FC236}">
                <a16:creationId xmlns:a16="http://schemas.microsoft.com/office/drawing/2014/main" id="{CBF99C88-D04C-46A5-8CD3-43D07109B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237288"/>
            <a:ext cx="2771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002060"/>
                </a:solidFill>
                <a:latin typeface="Arial" panose="020B0604020202020204" pitchFamily="34" charset="0"/>
              </a:rPr>
              <a:t>Sang chargé en dioxyde de carbone</a:t>
            </a:r>
          </a:p>
        </p:txBody>
      </p:sp>
      <p:sp>
        <p:nvSpPr>
          <p:cNvPr id="16391" name="ZoneTexte 19">
            <a:extLst>
              <a:ext uri="{FF2B5EF4-FFF2-40B4-BE49-F238E27FC236}">
                <a16:creationId xmlns:a16="http://schemas.microsoft.com/office/drawing/2014/main" id="{75DA5135-3292-48DA-A1C4-E245D59BD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152775"/>
            <a:ext cx="208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Arial" panose="020B0604020202020204" pitchFamily="34" charset="0"/>
              </a:rPr>
              <a:t>Artère aorte</a:t>
            </a:r>
          </a:p>
        </p:txBody>
      </p:sp>
      <p:sp>
        <p:nvSpPr>
          <p:cNvPr id="16392" name="ZoneTexte 20">
            <a:extLst>
              <a:ext uri="{FF2B5EF4-FFF2-40B4-BE49-F238E27FC236}">
                <a16:creationId xmlns:a16="http://schemas.microsoft.com/office/drawing/2014/main" id="{0D2CF8E4-1188-4A21-AE37-7CE3A1D60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716338"/>
            <a:ext cx="1135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70C0"/>
                </a:solidFill>
                <a:latin typeface="Arial" panose="020B0604020202020204" pitchFamily="34" charset="0"/>
              </a:rPr>
              <a:t>Veine cave</a:t>
            </a:r>
          </a:p>
        </p:txBody>
      </p:sp>
      <p:sp>
        <p:nvSpPr>
          <p:cNvPr id="16393" name="ZoneTexte 21">
            <a:extLst>
              <a:ext uri="{FF2B5EF4-FFF2-40B4-BE49-F238E27FC236}">
                <a16:creationId xmlns:a16="http://schemas.microsoft.com/office/drawing/2014/main" id="{888C1758-79A9-4324-9504-55E90FAF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276475"/>
            <a:ext cx="1511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70C0"/>
                </a:solidFill>
                <a:latin typeface="Arial" panose="020B0604020202020204" pitchFamily="34" charset="0"/>
              </a:rPr>
              <a:t>Artère pulmonaire</a:t>
            </a:r>
          </a:p>
        </p:txBody>
      </p:sp>
      <p:sp>
        <p:nvSpPr>
          <p:cNvPr id="16394" name="ZoneTexte 22">
            <a:extLst>
              <a:ext uri="{FF2B5EF4-FFF2-40B4-BE49-F238E27FC236}">
                <a16:creationId xmlns:a16="http://schemas.microsoft.com/office/drawing/2014/main" id="{BD6ED97F-738B-4BAD-BA68-0A21DA17D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2349500"/>
            <a:ext cx="1566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Arial" panose="020B0604020202020204" pitchFamily="34" charset="0"/>
              </a:rPr>
              <a:t>Veine pulmonaire</a:t>
            </a:r>
          </a:p>
        </p:txBody>
      </p:sp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17460349-7B1E-4921-84EC-1C0924C41ACD}"/>
              </a:ext>
            </a:extLst>
          </p:cNvPr>
          <p:cNvSpPr/>
          <p:nvPr/>
        </p:nvSpPr>
        <p:spPr>
          <a:xfrm>
            <a:off x="6911975" y="1484313"/>
            <a:ext cx="468313" cy="151288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Accolade fermante 24">
            <a:extLst>
              <a:ext uri="{FF2B5EF4-FFF2-40B4-BE49-F238E27FC236}">
                <a16:creationId xmlns:a16="http://schemas.microsoft.com/office/drawing/2014/main" id="{9EFDFE11-5F5A-4723-84A6-1BC26D909E99}"/>
              </a:ext>
            </a:extLst>
          </p:cNvPr>
          <p:cNvSpPr/>
          <p:nvPr/>
        </p:nvSpPr>
        <p:spPr>
          <a:xfrm>
            <a:off x="6911975" y="3033713"/>
            <a:ext cx="468313" cy="3708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2799DCA-5E1C-4215-BAE3-8A5C3E50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1916113"/>
            <a:ext cx="15668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Arial" panose="020B0604020202020204" pitchFamily="34" charset="0"/>
              </a:rPr>
              <a:t>Circulation pulmonaire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3C8C1F-B6E5-430D-9E2D-F73CA5A6A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-26988"/>
            <a:ext cx="9756776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FF0000"/>
                </a:solidFill>
                <a:latin typeface="Maiandra GD" panose="020E0502030308020204" pitchFamily="34" charset="0"/>
              </a:rPr>
              <a:t>Circulation pulmonaire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07D546FB-47A2-43BB-A9ED-D8413BAB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47700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 sz="3600" b="1" u="sng">
                <a:solidFill>
                  <a:srgbClr val="FF0000"/>
                </a:solidFill>
              </a:rPr>
              <a:t>La circulation sanguine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099098C-38CD-42A6-857A-3400F6032966}"/>
              </a:ext>
            </a:extLst>
          </p:cNvPr>
          <p:cNvCxnSpPr/>
          <p:nvPr/>
        </p:nvCxnSpPr>
        <p:spPr>
          <a:xfrm>
            <a:off x="0" y="836613"/>
            <a:ext cx="93964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Image 5">
            <a:extLst>
              <a:ext uri="{FF2B5EF4-FFF2-40B4-BE49-F238E27FC236}">
                <a16:creationId xmlns:a16="http://schemas.microsoft.com/office/drawing/2014/main" id="{02C65CB7-F4D6-4A9C-9044-5AA9DF058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686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ZoneTexte 6">
            <a:extLst>
              <a:ext uri="{FF2B5EF4-FFF2-40B4-BE49-F238E27FC236}">
                <a16:creationId xmlns:a16="http://schemas.microsoft.com/office/drawing/2014/main" id="{21058E72-3738-413C-800F-577E9B6A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464300"/>
            <a:ext cx="20875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FF0000"/>
                </a:solidFill>
                <a:latin typeface="Arial" panose="020B0604020202020204" pitchFamily="34" charset="0"/>
              </a:rPr>
              <a:t>Sang chargé en dioxygène</a:t>
            </a:r>
          </a:p>
        </p:txBody>
      </p:sp>
      <p:sp>
        <p:nvSpPr>
          <p:cNvPr id="17414" name="ZoneTexte 7">
            <a:extLst>
              <a:ext uri="{FF2B5EF4-FFF2-40B4-BE49-F238E27FC236}">
                <a16:creationId xmlns:a16="http://schemas.microsoft.com/office/drawing/2014/main" id="{44F9F6F0-5680-45B7-9148-B34853CEB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237288"/>
            <a:ext cx="2771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002060"/>
                </a:solidFill>
                <a:latin typeface="Arial" panose="020B0604020202020204" pitchFamily="34" charset="0"/>
              </a:rPr>
              <a:t>Sang chargé en dioxyde de carbone</a:t>
            </a:r>
          </a:p>
        </p:txBody>
      </p:sp>
      <p:sp>
        <p:nvSpPr>
          <p:cNvPr id="17415" name="ZoneTexte 8">
            <a:extLst>
              <a:ext uri="{FF2B5EF4-FFF2-40B4-BE49-F238E27FC236}">
                <a16:creationId xmlns:a16="http://schemas.microsoft.com/office/drawing/2014/main" id="{6396302D-391F-49FA-896E-099109164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152775"/>
            <a:ext cx="208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Arial" panose="020B0604020202020204" pitchFamily="34" charset="0"/>
              </a:rPr>
              <a:t>Artère aorte</a:t>
            </a:r>
          </a:p>
        </p:txBody>
      </p:sp>
      <p:sp>
        <p:nvSpPr>
          <p:cNvPr id="17416" name="ZoneTexte 9">
            <a:extLst>
              <a:ext uri="{FF2B5EF4-FFF2-40B4-BE49-F238E27FC236}">
                <a16:creationId xmlns:a16="http://schemas.microsoft.com/office/drawing/2014/main" id="{D7DEC34F-4FF8-408D-B49C-98E0DE0AD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716338"/>
            <a:ext cx="1135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70C0"/>
                </a:solidFill>
                <a:latin typeface="Arial" panose="020B0604020202020204" pitchFamily="34" charset="0"/>
              </a:rPr>
              <a:t>Veine cave</a:t>
            </a:r>
          </a:p>
        </p:txBody>
      </p:sp>
      <p:sp>
        <p:nvSpPr>
          <p:cNvPr id="17417" name="ZoneTexte 10">
            <a:extLst>
              <a:ext uri="{FF2B5EF4-FFF2-40B4-BE49-F238E27FC236}">
                <a16:creationId xmlns:a16="http://schemas.microsoft.com/office/drawing/2014/main" id="{DBE0BDE0-6D4D-4665-BF15-2D2F7CE90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276475"/>
            <a:ext cx="1511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0070C0"/>
                </a:solidFill>
                <a:latin typeface="Arial" panose="020B0604020202020204" pitchFamily="34" charset="0"/>
              </a:rPr>
              <a:t>Artère pulmonaire</a:t>
            </a:r>
          </a:p>
        </p:txBody>
      </p:sp>
      <p:sp>
        <p:nvSpPr>
          <p:cNvPr id="17418" name="ZoneTexte 11">
            <a:extLst>
              <a:ext uri="{FF2B5EF4-FFF2-40B4-BE49-F238E27FC236}">
                <a16:creationId xmlns:a16="http://schemas.microsoft.com/office/drawing/2014/main" id="{FAE14A6D-1B03-411E-93B8-A20DA12C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2349500"/>
            <a:ext cx="1566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Arial" panose="020B0604020202020204" pitchFamily="34" charset="0"/>
              </a:rPr>
              <a:t>Veine pulmonaire</a:t>
            </a:r>
          </a:p>
        </p:txBody>
      </p: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A3949814-5B7A-4A8F-81F3-841A47EE7011}"/>
              </a:ext>
            </a:extLst>
          </p:cNvPr>
          <p:cNvSpPr/>
          <p:nvPr/>
        </p:nvSpPr>
        <p:spPr>
          <a:xfrm>
            <a:off x="6911975" y="1484313"/>
            <a:ext cx="468313" cy="151288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F129194E-B999-40D0-BD5E-F96A6BF195B5}"/>
              </a:ext>
            </a:extLst>
          </p:cNvPr>
          <p:cNvSpPr/>
          <p:nvPr/>
        </p:nvSpPr>
        <p:spPr>
          <a:xfrm>
            <a:off x="6911975" y="3033713"/>
            <a:ext cx="468313" cy="3708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21" name="ZoneTexte 14">
            <a:extLst>
              <a:ext uri="{FF2B5EF4-FFF2-40B4-BE49-F238E27FC236}">
                <a16:creationId xmlns:a16="http://schemas.microsoft.com/office/drawing/2014/main" id="{B89C6ABE-15E0-484A-8A35-5F11EE14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1916113"/>
            <a:ext cx="15668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Arial" panose="020B0604020202020204" pitchFamily="34" charset="0"/>
              </a:rPr>
              <a:t>Circulation pulmonaire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481F0CF-4DA4-4400-A61D-0A2017BE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-26988"/>
            <a:ext cx="9756776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>
                <a:solidFill>
                  <a:srgbClr val="FF0000"/>
                </a:solidFill>
                <a:latin typeface="Maiandra GD" panose="020E0502030308020204" pitchFamily="34" charset="0"/>
              </a:rPr>
              <a:t>Circulation générale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A17830E-9B9B-4F2F-A9A3-00D83A2A7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4595813"/>
            <a:ext cx="1566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Arial" panose="020B0604020202020204" pitchFamily="34" charset="0"/>
              </a:rPr>
              <a:t>Circulation générale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3" grpId="0"/>
      <p:bldP spid="17414" grpId="0"/>
      <p:bldP spid="17415" grpId="0"/>
      <p:bldP spid="17416" grpId="0"/>
      <p:bldP spid="17417" grpId="0"/>
      <p:bldP spid="17418" grpId="0"/>
      <p:bldP spid="13" grpId="0" animBg="1"/>
      <p:bldP spid="14" grpId="0" animBg="1"/>
      <p:bldP spid="17421" grpId="0"/>
      <p:bldP spid="16" grpId="0"/>
      <p:bldP spid="16" grpId="1"/>
      <p:bldP spid="17" grpId="0"/>
      <p:bldP spid="1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344EC6-D379-4E2C-94C8-AAED768A400D}"/>
              </a:ext>
            </a:extLst>
          </p:cNvPr>
          <p:cNvSpPr txBox="1"/>
          <p:nvPr/>
        </p:nvSpPr>
        <p:spPr>
          <a:xfrm>
            <a:off x="0" y="584775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sang circule dans tous le corps grâce au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cœur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qui le pousse dans les vaisseaux sanguins.</a:t>
            </a:r>
          </a:p>
          <a:p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va du cœur aux organes les artères, puis il revient jusqu’au cœur par les veines : c’est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circulation générale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1EBF98-D97C-44C5-93DE-6D51251AC17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En résumé...</a:t>
            </a:r>
          </a:p>
        </p:txBody>
      </p:sp>
    </p:spTree>
    <p:extLst>
      <p:ext uri="{BB962C8B-B14F-4D97-AF65-F5344CB8AC3E}">
        <p14:creationId xmlns:p14="http://schemas.microsoft.com/office/powerpoint/2010/main" val="24514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344EC6-D379-4E2C-94C8-AAED768A400D}"/>
              </a:ext>
            </a:extLst>
          </p:cNvPr>
          <p:cNvSpPr txBox="1"/>
          <p:nvPr/>
        </p:nvSpPr>
        <p:spPr>
          <a:xfrm>
            <a:off x="0" y="58477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va alors jusqu’aux poumons par les artères pulmonaires avant de revenir au cœur par les veines pulmonaires : c’est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circulation pulmonaire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 </a:t>
            </a:r>
          </a:p>
          <a:p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artères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transportent le sang du cœur vers les organes.</a:t>
            </a:r>
          </a:p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veines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transportent le sang des organes vers le cœur.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1EBF98-D97C-44C5-93DE-6D51251AC17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En résumé...</a:t>
            </a:r>
          </a:p>
        </p:txBody>
      </p:sp>
    </p:spTree>
    <p:extLst>
      <p:ext uri="{BB962C8B-B14F-4D97-AF65-F5344CB8AC3E}">
        <p14:creationId xmlns:p14="http://schemas.microsoft.com/office/powerpoint/2010/main" val="26390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prochaine fois, nous étudierons en détails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cœur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6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découvrir aujourd’hui quel est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trajet du sang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dans le corps.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8E4181-D7C4-422C-A373-F6977B8F5AF9}"/>
              </a:ext>
            </a:extLst>
          </p:cNvPr>
          <p:cNvSpPr txBox="1"/>
          <p:nvPr/>
        </p:nvSpPr>
        <p:spPr>
          <a:xfrm>
            <a:off x="0" y="10772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cela, nous allons repartir d’une question de la première séance...</a:t>
            </a:r>
          </a:p>
        </p:txBody>
      </p:sp>
    </p:spTree>
    <p:extLst>
      <p:ext uri="{BB962C8B-B14F-4D97-AF65-F5344CB8AC3E}">
        <p14:creationId xmlns:p14="http://schemas.microsoft.com/office/powerpoint/2010/main" val="10364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5E74D983-DE7C-48A6-9E75-AA00442AE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36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Y a-t-il des endroits du corps où il n’y a pas de sang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C106E2-7382-4930-8CDC-92843EFA8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06228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le ronde 4">
            <a:extLst>
              <a:ext uri="{FF2B5EF4-FFF2-40B4-BE49-F238E27FC236}">
                <a16:creationId xmlns:a16="http://schemas.microsoft.com/office/drawing/2014/main" id="{60D2F1C2-9C06-44E5-9EAA-3EBC7DD1280B}"/>
              </a:ext>
            </a:extLst>
          </p:cNvPr>
          <p:cNvSpPr/>
          <p:nvPr/>
        </p:nvSpPr>
        <p:spPr>
          <a:xfrm>
            <a:off x="3708400" y="1446213"/>
            <a:ext cx="3671888" cy="1119187"/>
          </a:xfrm>
          <a:prstGeom prst="wedgeEllipseCallout">
            <a:avLst>
              <a:gd name="adj1" fmla="val -89492"/>
              <a:gd name="adj2" fmla="val 3864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1E0F47-72C0-4C0F-9820-87953737B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773238"/>
            <a:ext cx="3527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Excellente question !!</a:t>
            </a:r>
          </a:p>
        </p:txBody>
      </p:sp>
      <p:sp>
        <p:nvSpPr>
          <p:cNvPr id="11" name="Bulle ronde 10">
            <a:extLst>
              <a:ext uri="{FF2B5EF4-FFF2-40B4-BE49-F238E27FC236}">
                <a16:creationId xmlns:a16="http://schemas.microsoft.com/office/drawing/2014/main" id="{51A57364-8163-4FE7-B4EB-3F4D3165F2E2}"/>
              </a:ext>
            </a:extLst>
          </p:cNvPr>
          <p:cNvSpPr/>
          <p:nvPr/>
        </p:nvSpPr>
        <p:spPr>
          <a:xfrm>
            <a:off x="3779838" y="2678113"/>
            <a:ext cx="3671887" cy="1119187"/>
          </a:xfrm>
          <a:prstGeom prst="wedgeEllipseCallout">
            <a:avLst>
              <a:gd name="adj1" fmla="val -91913"/>
              <a:gd name="adj2" fmla="val -5901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980904-917B-48A3-8C2C-844644456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997200"/>
            <a:ext cx="3527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On n’a qu’à vérifier !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E9659E13-AC0E-4A70-94C7-EF86127A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365625"/>
            <a:ext cx="2087563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Bulle ronde 14">
            <a:extLst>
              <a:ext uri="{FF2B5EF4-FFF2-40B4-BE49-F238E27FC236}">
                <a16:creationId xmlns:a16="http://schemas.microsoft.com/office/drawing/2014/main" id="{2AA646CA-25FD-426E-AF42-583953E6C79D}"/>
              </a:ext>
            </a:extLst>
          </p:cNvPr>
          <p:cNvSpPr/>
          <p:nvPr/>
        </p:nvSpPr>
        <p:spPr>
          <a:xfrm>
            <a:off x="3924300" y="4241800"/>
            <a:ext cx="2484438" cy="1117600"/>
          </a:xfrm>
          <a:prstGeom prst="wedgeEllipseCallout">
            <a:avLst>
              <a:gd name="adj1" fmla="val -116963"/>
              <a:gd name="adj2" fmla="val -1805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4F99EE-A025-460A-A4A1-0910EDD56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538663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Un </a:t>
            </a:r>
            <a:r>
              <a:rPr lang="fr-FR" altLang="fr-FR" sz="2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volontaire</a:t>
            </a:r>
            <a:r>
              <a:rPr lang="fr-FR" altLang="fr-FR" sz="2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5" grpId="1" animBg="1"/>
      <p:bldP spid="6" grpId="0"/>
      <p:bldP spid="6" grpId="1"/>
      <p:bldP spid="11" grpId="0" animBg="1"/>
      <p:bldP spid="11" grpId="1" animBg="1"/>
      <p:bldP spid="12" grpId="0"/>
      <p:bldP spid="12" grpId="1"/>
      <p:bldP spid="15" grpId="0" animBg="1"/>
      <p:bldP spid="15" grpId="1" animBg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 5">
            <a:extLst>
              <a:ext uri="{FF2B5EF4-FFF2-40B4-BE49-F238E27FC236}">
                <a16:creationId xmlns:a16="http://schemas.microsoft.com/office/drawing/2014/main" id="{9B9ABC15-8BBF-420B-ABB7-F08AA4E3A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06228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ulle ronde 6">
            <a:extLst>
              <a:ext uri="{FF2B5EF4-FFF2-40B4-BE49-F238E27FC236}">
                <a16:creationId xmlns:a16="http://schemas.microsoft.com/office/drawing/2014/main" id="{74302B0B-EA1E-4A5F-B63C-C2174EC5DA22}"/>
              </a:ext>
            </a:extLst>
          </p:cNvPr>
          <p:cNvSpPr/>
          <p:nvPr/>
        </p:nvSpPr>
        <p:spPr>
          <a:xfrm>
            <a:off x="3708400" y="1446213"/>
            <a:ext cx="4176713" cy="3135312"/>
          </a:xfrm>
          <a:prstGeom prst="wedgeEllipseCallout">
            <a:avLst>
              <a:gd name="adj1" fmla="val -84931"/>
              <a:gd name="adj2" fmla="val -16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5430E2-98CB-4F01-A4DC-717F7CD1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133600"/>
            <a:ext cx="3529012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Il n’y a que dans les </a:t>
            </a:r>
            <a:r>
              <a:rPr lang="fr-FR" altLang="fr-FR" sz="2800" b="1">
                <a:solidFill>
                  <a:srgbClr val="FF0000"/>
                </a:solidFill>
                <a:latin typeface="Bradley Hand ITC" panose="03070402050302030203" pitchFamily="66" charset="0"/>
              </a:rPr>
              <a:t>poils</a:t>
            </a: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, les </a:t>
            </a:r>
            <a:r>
              <a:rPr lang="fr-FR" altLang="fr-FR" sz="2800" b="1">
                <a:solidFill>
                  <a:srgbClr val="FF0000"/>
                </a:solidFill>
                <a:latin typeface="Bradley Hand ITC" panose="03070402050302030203" pitchFamily="66" charset="0"/>
              </a:rPr>
              <a:t>cheveux</a:t>
            </a: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 et les </a:t>
            </a:r>
            <a:r>
              <a:rPr lang="fr-FR" altLang="fr-FR" sz="2800" b="1">
                <a:solidFill>
                  <a:srgbClr val="FF0000"/>
                </a:solidFill>
                <a:latin typeface="Bradley Hand ITC" panose="03070402050302030203" pitchFamily="66" charset="0"/>
              </a:rPr>
              <a:t>ongles</a:t>
            </a: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 qu’on ne trouve pas de sang…</a:t>
            </a:r>
          </a:p>
        </p:txBody>
      </p:sp>
      <p:sp>
        <p:nvSpPr>
          <p:cNvPr id="9" name="Bulle ronde 8">
            <a:extLst>
              <a:ext uri="{FF2B5EF4-FFF2-40B4-BE49-F238E27FC236}">
                <a16:creationId xmlns:a16="http://schemas.microsoft.com/office/drawing/2014/main" id="{5CF3BCBE-D901-4C71-8945-B22CDB9D9C9C}"/>
              </a:ext>
            </a:extLst>
          </p:cNvPr>
          <p:cNvSpPr/>
          <p:nvPr/>
        </p:nvSpPr>
        <p:spPr>
          <a:xfrm>
            <a:off x="3308350" y="5013325"/>
            <a:ext cx="4071938" cy="1295400"/>
          </a:xfrm>
          <a:prstGeom prst="wedgeEllipseCallout">
            <a:avLst>
              <a:gd name="adj1" fmla="val -76769"/>
              <a:gd name="adj2" fmla="val -2278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2172A9B-126D-494C-85F7-1F7C5FF6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211763"/>
            <a:ext cx="360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À part ça, le sang est </a:t>
            </a:r>
            <a:r>
              <a:rPr lang="fr-FR" altLang="fr-FR" sz="2800" b="1">
                <a:solidFill>
                  <a:srgbClr val="FF0000"/>
                </a:solidFill>
                <a:latin typeface="Bradley Hand ITC" panose="03070402050302030203" pitchFamily="66" charset="0"/>
              </a:rPr>
              <a:t>partout</a:t>
            </a: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 !!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AABF2B-D71C-4896-91A4-FDFCF056B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36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Y a-t-il des endroits du corps où il n’y a pas de sang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">
            <a:extLst>
              <a:ext uri="{FF2B5EF4-FFF2-40B4-BE49-F238E27FC236}">
                <a16:creationId xmlns:a16="http://schemas.microsoft.com/office/drawing/2014/main" id="{D749A657-A800-401A-A7FC-83A039519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06228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3B27C7-9D26-4BE4-88FB-50A0FC6AA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8438"/>
            <a:ext cx="3049588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ulle ronde 5">
            <a:extLst>
              <a:ext uri="{FF2B5EF4-FFF2-40B4-BE49-F238E27FC236}">
                <a16:creationId xmlns:a16="http://schemas.microsoft.com/office/drawing/2014/main" id="{E1DC6285-8ECC-4268-ACC3-6551988B6946}"/>
              </a:ext>
            </a:extLst>
          </p:cNvPr>
          <p:cNvSpPr/>
          <p:nvPr/>
        </p:nvSpPr>
        <p:spPr>
          <a:xfrm>
            <a:off x="1855788" y="198438"/>
            <a:ext cx="2932112" cy="2438400"/>
          </a:xfrm>
          <a:prstGeom prst="wedgeEllipseCallout">
            <a:avLst>
              <a:gd name="adj1" fmla="val -45227"/>
              <a:gd name="adj2" fmla="val 501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6636C0-7F46-4884-A0C2-A8BAE87B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3400"/>
            <a:ext cx="32400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Il circule à l’intérieur des </a:t>
            </a:r>
            <a:r>
              <a:rPr lang="fr-FR" altLang="fr-FR" sz="2800" b="1">
                <a:solidFill>
                  <a:srgbClr val="FF0000"/>
                </a:solidFill>
                <a:latin typeface="Bradley Hand ITC" panose="03070402050302030203" pitchFamily="66" charset="0"/>
              </a:rPr>
              <a:t>vaisseaux sanguins</a:t>
            </a: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.</a:t>
            </a:r>
          </a:p>
        </p:txBody>
      </p:sp>
      <p:sp>
        <p:nvSpPr>
          <p:cNvPr id="8" name="Bulle ronde 7">
            <a:extLst>
              <a:ext uri="{FF2B5EF4-FFF2-40B4-BE49-F238E27FC236}">
                <a16:creationId xmlns:a16="http://schemas.microsoft.com/office/drawing/2014/main" id="{42592BEA-81D2-4A4E-A7EE-5DB253D7A2FC}"/>
              </a:ext>
            </a:extLst>
          </p:cNvPr>
          <p:cNvSpPr/>
          <p:nvPr/>
        </p:nvSpPr>
        <p:spPr>
          <a:xfrm>
            <a:off x="3243263" y="2760663"/>
            <a:ext cx="2265362" cy="2900362"/>
          </a:xfrm>
          <a:prstGeom prst="wedgeEllipseCallout">
            <a:avLst>
              <a:gd name="adj1" fmla="val -104841"/>
              <a:gd name="adj2" fmla="val -4941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822952-C0F1-4924-B49A-9DC9712C0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2908300"/>
            <a:ext cx="20494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Les vaisseaux sanguins sont comme des </a:t>
            </a:r>
            <a:r>
              <a:rPr lang="fr-FR" altLang="fr-FR" sz="2800" b="1">
                <a:solidFill>
                  <a:srgbClr val="FF0000"/>
                </a:solidFill>
                <a:latin typeface="Bradley Hand ITC" panose="03070402050302030203" pitchFamily="66" charset="0"/>
              </a:rPr>
              <a:t>tubes</a:t>
            </a: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4">
            <a:extLst>
              <a:ext uri="{FF2B5EF4-FFF2-40B4-BE49-F238E27FC236}">
                <a16:creationId xmlns:a16="http://schemas.microsoft.com/office/drawing/2014/main" id="{C54594C4-DD35-4694-A122-F6C36CD96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06228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ulle ronde 6">
            <a:extLst>
              <a:ext uri="{FF2B5EF4-FFF2-40B4-BE49-F238E27FC236}">
                <a16:creationId xmlns:a16="http://schemas.microsoft.com/office/drawing/2014/main" id="{1A26A694-20E6-4DE4-A546-3B3977446100}"/>
              </a:ext>
            </a:extLst>
          </p:cNvPr>
          <p:cNvSpPr/>
          <p:nvPr/>
        </p:nvSpPr>
        <p:spPr>
          <a:xfrm>
            <a:off x="1844675" y="536575"/>
            <a:ext cx="2933700" cy="1358900"/>
          </a:xfrm>
          <a:prstGeom prst="wedgeEllipseCallout">
            <a:avLst>
              <a:gd name="adj1" fmla="val -40030"/>
              <a:gd name="adj2" fmla="val 996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DC1CBE-C656-476C-8F8F-FD60F632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819150"/>
            <a:ext cx="3240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Il y a des </a:t>
            </a:r>
            <a:r>
              <a:rPr lang="fr-FR" altLang="fr-FR" sz="2800" b="1">
                <a:solidFill>
                  <a:srgbClr val="FF0000"/>
                </a:solidFill>
                <a:latin typeface="Bradley Hand ITC" panose="03070402050302030203" pitchFamily="66" charset="0"/>
              </a:rPr>
              <a:t>veines</a:t>
            </a: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 et des </a:t>
            </a:r>
            <a:r>
              <a:rPr lang="fr-FR" altLang="fr-FR" sz="2800" b="1">
                <a:solidFill>
                  <a:srgbClr val="FF0000"/>
                </a:solidFill>
                <a:latin typeface="Bradley Hand ITC" panose="03070402050302030203" pitchFamily="66" charset="0"/>
              </a:rPr>
              <a:t>artères</a:t>
            </a: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.</a:t>
            </a:r>
          </a:p>
        </p:txBody>
      </p:sp>
      <p:sp>
        <p:nvSpPr>
          <p:cNvPr id="9" name="Bulle ronde 8">
            <a:extLst>
              <a:ext uri="{FF2B5EF4-FFF2-40B4-BE49-F238E27FC236}">
                <a16:creationId xmlns:a16="http://schemas.microsoft.com/office/drawing/2014/main" id="{6CAADAE6-22E3-48CD-BFF1-E169115406B6}"/>
              </a:ext>
            </a:extLst>
          </p:cNvPr>
          <p:cNvSpPr/>
          <p:nvPr/>
        </p:nvSpPr>
        <p:spPr>
          <a:xfrm>
            <a:off x="2268538" y="2276475"/>
            <a:ext cx="3086100" cy="1358900"/>
          </a:xfrm>
          <a:prstGeom prst="wedgeEllipseCallout">
            <a:avLst>
              <a:gd name="adj1" fmla="val -54280"/>
              <a:gd name="adj2" fmla="val -162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4D0DCA-C4D9-43D8-99F5-4C92BCAF7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681288"/>
            <a:ext cx="3240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Nous verrons la différence tout à l’heure...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7F8F128-7B98-4743-ABC8-340544D18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4313"/>
            <a:ext cx="3070225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3">
            <a:extLst>
              <a:ext uri="{FF2B5EF4-FFF2-40B4-BE49-F238E27FC236}">
                <a16:creationId xmlns:a16="http://schemas.microsoft.com/office/drawing/2014/main" id="{E47CBB70-F610-4CD2-94FD-FE6EE08FE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06228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le ronde 4">
            <a:extLst>
              <a:ext uri="{FF2B5EF4-FFF2-40B4-BE49-F238E27FC236}">
                <a16:creationId xmlns:a16="http://schemas.microsoft.com/office/drawing/2014/main" id="{8FA06DAA-93BA-4380-BFF9-8AB5C0B88AA9}"/>
              </a:ext>
            </a:extLst>
          </p:cNvPr>
          <p:cNvSpPr/>
          <p:nvPr/>
        </p:nvSpPr>
        <p:spPr>
          <a:xfrm>
            <a:off x="1844675" y="536575"/>
            <a:ext cx="6183313" cy="1358900"/>
          </a:xfrm>
          <a:prstGeom prst="wedgeEllipseCallout">
            <a:avLst>
              <a:gd name="adj1" fmla="val -40030"/>
              <a:gd name="adj2" fmla="val 996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43FE5B8-C27B-41F2-8A0D-2C109924E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819150"/>
            <a:ext cx="6831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Les vaisseaux sanguins sont très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bien </a:t>
            </a:r>
            <a:r>
              <a:rPr lang="fr-FR" altLang="fr-FR" sz="2800" b="1">
                <a:solidFill>
                  <a:srgbClr val="FF0000"/>
                </a:solidFill>
                <a:latin typeface="Bradley Hand ITC" panose="03070402050302030203" pitchFamily="66" charset="0"/>
              </a:rPr>
              <a:t>organisés</a:t>
            </a: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 !</a:t>
            </a:r>
          </a:p>
        </p:txBody>
      </p:sp>
      <p:sp>
        <p:nvSpPr>
          <p:cNvPr id="7" name="Bulle ronde 6">
            <a:extLst>
              <a:ext uri="{FF2B5EF4-FFF2-40B4-BE49-F238E27FC236}">
                <a16:creationId xmlns:a16="http://schemas.microsoft.com/office/drawing/2014/main" id="{212C07C5-B9A1-4335-99F3-1AE20ED283D7}"/>
              </a:ext>
            </a:extLst>
          </p:cNvPr>
          <p:cNvSpPr/>
          <p:nvPr/>
        </p:nvSpPr>
        <p:spPr>
          <a:xfrm>
            <a:off x="3995738" y="2349500"/>
            <a:ext cx="4527550" cy="1357313"/>
          </a:xfrm>
          <a:prstGeom prst="wedgeEllipseCallout">
            <a:avLst>
              <a:gd name="adj1" fmla="val -84279"/>
              <a:gd name="adj2" fmla="val -219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59F2B2-3814-4E9D-9953-4627C0801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46350"/>
            <a:ext cx="3609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Le sang n’est pas envoyé n’importe où…</a:t>
            </a:r>
          </a:p>
        </p:txBody>
      </p:sp>
      <p:sp>
        <p:nvSpPr>
          <p:cNvPr id="9" name="Bulle ronde 8">
            <a:extLst>
              <a:ext uri="{FF2B5EF4-FFF2-40B4-BE49-F238E27FC236}">
                <a16:creationId xmlns:a16="http://schemas.microsoft.com/office/drawing/2014/main" id="{A922972E-F65D-40BA-AD8B-CCDCD56C7CB8}"/>
              </a:ext>
            </a:extLst>
          </p:cNvPr>
          <p:cNvSpPr/>
          <p:nvPr/>
        </p:nvSpPr>
        <p:spPr>
          <a:xfrm>
            <a:off x="4113213" y="3884613"/>
            <a:ext cx="4527550" cy="1357312"/>
          </a:xfrm>
          <a:prstGeom prst="wedgeEllipseCallout">
            <a:avLst>
              <a:gd name="adj1" fmla="val -86804"/>
              <a:gd name="adj2" fmla="val -1182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1F69E2-E8FB-4659-B85D-2B074C429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4081463"/>
            <a:ext cx="3609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… il suit un </a:t>
            </a:r>
            <a:r>
              <a:rPr lang="fr-FR" altLang="fr-FR" sz="2800" b="1">
                <a:solidFill>
                  <a:srgbClr val="FF0000"/>
                </a:solidFill>
                <a:latin typeface="Bradley Hand ITC" panose="03070402050302030203" pitchFamily="66" charset="0"/>
              </a:rPr>
              <a:t>trajet</a:t>
            </a:r>
            <a:r>
              <a:rPr lang="fr-FR" altLang="fr-FR" sz="2800" b="1">
                <a:solidFill>
                  <a:srgbClr val="0070C0"/>
                </a:solidFill>
                <a:latin typeface="Bradley Hand ITC" panose="03070402050302030203" pitchFamily="66" charset="0"/>
              </a:rPr>
              <a:t> bien précis.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Vous allez tout comprendre sur ce trajet en lisant une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fiche documentaire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51393A-4876-4829-BBA4-0AF361592947}"/>
              </a:ext>
            </a:extLst>
          </p:cNvPr>
          <p:cNvSpPr txBox="1"/>
          <p:nvPr/>
        </p:nvSpPr>
        <p:spPr>
          <a:xfrm>
            <a:off x="0" y="47667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   		  	      qui vous permettra de réaliser un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exercice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7792FB3-2C8F-48AC-8FE7-022B8358ABEB}"/>
              </a:ext>
            </a:extLst>
          </p:cNvPr>
          <p:cNvSpPr txBox="1"/>
          <p:nvPr/>
        </p:nvSpPr>
        <p:spPr>
          <a:xfrm>
            <a:off x="0" y="15538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485E57-91B4-4745-9081-996CD015D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12" t="19257" r="42377" b="7729"/>
          <a:stretch/>
        </p:blipFill>
        <p:spPr>
          <a:xfrm>
            <a:off x="539552" y="2348880"/>
            <a:ext cx="3384376" cy="4286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DEF151-95AB-43D6-9DA3-8A31E47FB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26942" r="45275" b="49071"/>
          <a:stretch/>
        </p:blipFill>
        <p:spPr>
          <a:xfrm>
            <a:off x="2350752" y="4555711"/>
            <a:ext cx="6234621" cy="14967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90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690</Words>
  <Application>Microsoft Office PowerPoint</Application>
  <PresentationFormat>Affichage à l'écran (4:3)</PresentationFormat>
  <Paragraphs>108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Bradley Hand ITC</vt:lpstr>
      <vt:lpstr>Maiandra GD</vt:lpstr>
      <vt:lpstr>Calibri</vt:lpstr>
      <vt:lpstr>Thème Office</vt:lpstr>
      <vt:lpstr>La circulation sanguine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circulation sanguine</vt:lpstr>
      <vt:lpstr>La circulation sanguine</vt:lpstr>
      <vt:lpstr>La circulation sanguine</vt:lpstr>
      <vt:lpstr>La circulation sanguine</vt:lpstr>
      <vt:lpstr>La circulation sanguine</vt:lpstr>
      <vt:lpstr>La circulation sanguine</vt:lpstr>
      <vt:lpstr>La circulation sanguine</vt:lpstr>
      <vt:lpstr>La circulation sanguine</vt:lpstr>
      <vt:lpstr>La circulation sanguine</vt:lpstr>
      <vt:lpstr>La circulation sanguine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lieu où je vis</dc:title>
  <dc:creator>Maxime Paul</dc:creator>
  <cp:lastModifiedBy>Maxime Paul</cp:lastModifiedBy>
  <cp:revision>199</cp:revision>
  <dcterms:created xsi:type="dcterms:W3CDTF">2013-01-30T16:02:59Z</dcterms:created>
  <dcterms:modified xsi:type="dcterms:W3CDTF">2020-10-20T04:51:17Z</dcterms:modified>
</cp:coreProperties>
</file>