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7345363" cy="10440988"/>
  <p:notesSz cx="6858000" cy="9144000"/>
  <p:defaultTextStyle>
    <a:defPPr>
      <a:defRPr lang="fr-FR"/>
    </a:defPPr>
    <a:lvl1pPr marL="0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8178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6356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4533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2711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0889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49067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57245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65422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89">
          <p15:clr>
            <a:srgbClr val="A4A3A4"/>
          </p15:clr>
        </p15:guide>
        <p15:guide id="2" pos="23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62" autoAdjust="0"/>
    <p:restoredTop sz="94494" autoAdjust="0"/>
  </p:normalViewPr>
  <p:slideViewPr>
    <p:cSldViewPr>
      <p:cViewPr>
        <p:scale>
          <a:sx n="100" d="100"/>
          <a:sy n="100" d="100"/>
        </p:scale>
        <p:origin x="-906" y="2028"/>
      </p:cViewPr>
      <p:guideLst>
        <p:guide orient="horz" pos="3289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9F4A64-3D82-4D2A-A6D5-8E30991BA1CB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22500" y="685800"/>
            <a:ext cx="241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7F513-6FD7-46E6-BBDA-4F212BBAB3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797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50902" y="3243476"/>
            <a:ext cx="6243559" cy="223804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01805" y="5916560"/>
            <a:ext cx="5141754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8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6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4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2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0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9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7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5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602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09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994040" y="558304"/>
            <a:ext cx="1239531" cy="1187662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5452" y="558304"/>
            <a:ext cx="3596168" cy="118766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9183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4390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0233" y="6709302"/>
            <a:ext cx="6243559" cy="207369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0233" y="4425338"/>
            <a:ext cx="6243559" cy="2283965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8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63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4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27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08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4906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572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65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6627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5451" y="3248308"/>
            <a:ext cx="2417849" cy="918662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15723" y="3248308"/>
            <a:ext cx="2417849" cy="918662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3794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7268" y="418123"/>
            <a:ext cx="6610827" cy="174016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7269" y="2337138"/>
            <a:ext cx="3245478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8178" indent="0">
              <a:buNone/>
              <a:defRPr sz="2200" b="1"/>
            </a:lvl2pPr>
            <a:lvl3pPr marL="1016356" indent="0">
              <a:buNone/>
              <a:defRPr sz="2000" b="1"/>
            </a:lvl3pPr>
            <a:lvl4pPr marL="1524533" indent="0">
              <a:buNone/>
              <a:defRPr sz="1800" b="1"/>
            </a:lvl4pPr>
            <a:lvl5pPr marL="2032711" indent="0">
              <a:buNone/>
              <a:defRPr sz="1800" b="1"/>
            </a:lvl5pPr>
            <a:lvl6pPr marL="2540889" indent="0">
              <a:buNone/>
              <a:defRPr sz="1800" b="1"/>
            </a:lvl6pPr>
            <a:lvl7pPr marL="3049067" indent="0">
              <a:buNone/>
              <a:defRPr sz="1800" b="1"/>
            </a:lvl7pPr>
            <a:lvl8pPr marL="3557245" indent="0">
              <a:buNone/>
              <a:defRPr sz="1800" b="1"/>
            </a:lvl8pPr>
            <a:lvl9pPr marL="4065422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7269" y="3311146"/>
            <a:ext cx="3245478" cy="601565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731343" y="2337138"/>
            <a:ext cx="3246752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8178" indent="0">
              <a:buNone/>
              <a:defRPr sz="2200" b="1"/>
            </a:lvl2pPr>
            <a:lvl3pPr marL="1016356" indent="0">
              <a:buNone/>
              <a:defRPr sz="2000" b="1"/>
            </a:lvl3pPr>
            <a:lvl4pPr marL="1524533" indent="0">
              <a:buNone/>
              <a:defRPr sz="1800" b="1"/>
            </a:lvl4pPr>
            <a:lvl5pPr marL="2032711" indent="0">
              <a:buNone/>
              <a:defRPr sz="1800" b="1"/>
            </a:lvl5pPr>
            <a:lvl6pPr marL="2540889" indent="0">
              <a:buNone/>
              <a:defRPr sz="1800" b="1"/>
            </a:lvl6pPr>
            <a:lvl7pPr marL="3049067" indent="0">
              <a:buNone/>
              <a:defRPr sz="1800" b="1"/>
            </a:lvl7pPr>
            <a:lvl8pPr marL="3557245" indent="0">
              <a:buNone/>
              <a:defRPr sz="1800" b="1"/>
            </a:lvl8pPr>
            <a:lvl9pPr marL="4065422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731343" y="3311146"/>
            <a:ext cx="3246752" cy="601565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1847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02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283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7269" y="415707"/>
            <a:ext cx="2416574" cy="176916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71833" y="415707"/>
            <a:ext cx="4106262" cy="8911094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67269" y="2184874"/>
            <a:ext cx="2416574" cy="7141927"/>
          </a:xfrm>
        </p:spPr>
        <p:txBody>
          <a:bodyPr/>
          <a:lstStyle>
            <a:lvl1pPr marL="0" indent="0">
              <a:buNone/>
              <a:defRPr sz="1600"/>
            </a:lvl1pPr>
            <a:lvl2pPr marL="508178" indent="0">
              <a:buNone/>
              <a:defRPr sz="1300"/>
            </a:lvl2pPr>
            <a:lvl3pPr marL="1016356" indent="0">
              <a:buNone/>
              <a:defRPr sz="1100"/>
            </a:lvl3pPr>
            <a:lvl4pPr marL="1524533" indent="0">
              <a:buNone/>
              <a:defRPr sz="1000"/>
            </a:lvl4pPr>
            <a:lvl5pPr marL="2032711" indent="0">
              <a:buNone/>
              <a:defRPr sz="1000"/>
            </a:lvl5pPr>
            <a:lvl6pPr marL="2540889" indent="0">
              <a:buNone/>
              <a:defRPr sz="1000"/>
            </a:lvl6pPr>
            <a:lvl7pPr marL="3049067" indent="0">
              <a:buNone/>
              <a:defRPr sz="1000"/>
            </a:lvl7pPr>
            <a:lvl8pPr marL="3557245" indent="0">
              <a:buNone/>
              <a:defRPr sz="1000"/>
            </a:lvl8pPr>
            <a:lvl9pPr marL="4065422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7020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9742" y="7308692"/>
            <a:ext cx="4407218" cy="86283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39742" y="932921"/>
            <a:ext cx="4407218" cy="6264593"/>
          </a:xfrm>
        </p:spPr>
        <p:txBody>
          <a:bodyPr/>
          <a:lstStyle>
            <a:lvl1pPr marL="0" indent="0">
              <a:buNone/>
              <a:defRPr sz="3600"/>
            </a:lvl1pPr>
            <a:lvl2pPr marL="508178" indent="0">
              <a:buNone/>
              <a:defRPr sz="3100"/>
            </a:lvl2pPr>
            <a:lvl3pPr marL="1016356" indent="0">
              <a:buNone/>
              <a:defRPr sz="2700"/>
            </a:lvl3pPr>
            <a:lvl4pPr marL="1524533" indent="0">
              <a:buNone/>
              <a:defRPr sz="2200"/>
            </a:lvl4pPr>
            <a:lvl5pPr marL="2032711" indent="0">
              <a:buNone/>
              <a:defRPr sz="2200"/>
            </a:lvl5pPr>
            <a:lvl6pPr marL="2540889" indent="0">
              <a:buNone/>
              <a:defRPr sz="2200"/>
            </a:lvl6pPr>
            <a:lvl7pPr marL="3049067" indent="0">
              <a:buNone/>
              <a:defRPr sz="2200"/>
            </a:lvl7pPr>
            <a:lvl8pPr marL="3557245" indent="0">
              <a:buNone/>
              <a:defRPr sz="2200"/>
            </a:lvl8pPr>
            <a:lvl9pPr marL="4065422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39742" y="8171525"/>
            <a:ext cx="4407218" cy="1225365"/>
          </a:xfrm>
        </p:spPr>
        <p:txBody>
          <a:bodyPr/>
          <a:lstStyle>
            <a:lvl1pPr marL="0" indent="0">
              <a:buNone/>
              <a:defRPr sz="1600"/>
            </a:lvl1pPr>
            <a:lvl2pPr marL="508178" indent="0">
              <a:buNone/>
              <a:defRPr sz="1300"/>
            </a:lvl2pPr>
            <a:lvl3pPr marL="1016356" indent="0">
              <a:buNone/>
              <a:defRPr sz="1100"/>
            </a:lvl3pPr>
            <a:lvl4pPr marL="1524533" indent="0">
              <a:buNone/>
              <a:defRPr sz="1000"/>
            </a:lvl4pPr>
            <a:lvl5pPr marL="2032711" indent="0">
              <a:buNone/>
              <a:defRPr sz="1000"/>
            </a:lvl5pPr>
            <a:lvl6pPr marL="2540889" indent="0">
              <a:buNone/>
              <a:defRPr sz="1000"/>
            </a:lvl6pPr>
            <a:lvl7pPr marL="3049067" indent="0">
              <a:buNone/>
              <a:defRPr sz="1000"/>
            </a:lvl7pPr>
            <a:lvl8pPr marL="3557245" indent="0">
              <a:buNone/>
              <a:defRPr sz="1000"/>
            </a:lvl8pPr>
            <a:lvl9pPr marL="4065422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81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67268" y="418123"/>
            <a:ext cx="6610827" cy="1740165"/>
          </a:xfrm>
          <a:prstGeom prst="rect">
            <a:avLst/>
          </a:prstGeom>
        </p:spPr>
        <p:txBody>
          <a:bodyPr vert="horz" lIns="101636" tIns="50818" rIns="101636" bIns="50818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7268" y="2436232"/>
            <a:ext cx="6610827" cy="6890569"/>
          </a:xfrm>
          <a:prstGeom prst="rect">
            <a:avLst/>
          </a:prstGeom>
        </p:spPr>
        <p:txBody>
          <a:bodyPr vert="horz" lIns="101636" tIns="50818" rIns="101636" bIns="50818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67268" y="9677250"/>
            <a:ext cx="1713918" cy="555886"/>
          </a:xfrm>
          <a:prstGeom prst="rect">
            <a:avLst/>
          </a:prstGeom>
        </p:spPr>
        <p:txBody>
          <a:bodyPr vert="horz" lIns="101636" tIns="50818" rIns="101636" bIns="5081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2741C-D957-403A-9F51-84359728765F}" type="datetimeFigureOut">
              <a:rPr lang="fr-FR" smtClean="0"/>
              <a:t>31/10/2015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09666" y="9677250"/>
            <a:ext cx="2326032" cy="555886"/>
          </a:xfrm>
          <a:prstGeom prst="rect">
            <a:avLst/>
          </a:prstGeom>
        </p:spPr>
        <p:txBody>
          <a:bodyPr vert="horz" lIns="101636" tIns="50818" rIns="101636" bIns="5081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64177" y="9677250"/>
            <a:ext cx="1713918" cy="555886"/>
          </a:xfrm>
          <a:prstGeom prst="rect">
            <a:avLst/>
          </a:prstGeom>
        </p:spPr>
        <p:txBody>
          <a:bodyPr vert="horz" lIns="101636" tIns="50818" rIns="101636" bIns="50818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27C51-6870-4F28-BEA0-15BD898A6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938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6356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133" indent="-381133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5789" indent="-317611" algn="l" defTabSz="10163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0445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78622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800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94978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3156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1334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19511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8178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6356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4533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2711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0889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9067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7245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5422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microsoft.com/office/2007/relationships/hdphoto" Target="../media/hdphoto2.wdp"/><Relationship Id="rId10" Type="http://schemas.microsoft.com/office/2007/relationships/hdphoto" Target="../media/hdphoto3.wdp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à coins arrondis 29"/>
          <p:cNvSpPr/>
          <p:nvPr/>
        </p:nvSpPr>
        <p:spPr>
          <a:xfrm>
            <a:off x="144289" y="3636318"/>
            <a:ext cx="7056784" cy="1757798"/>
          </a:xfrm>
          <a:prstGeom prst="roundRect">
            <a:avLst>
              <a:gd name="adj" fmla="val 17426"/>
            </a:avLst>
          </a:prstGeom>
          <a:solidFill>
            <a:schemeClr val="bg1"/>
          </a:solidFill>
          <a:ln w="57150" cap="rnd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à coins arrondis 24"/>
          <p:cNvSpPr/>
          <p:nvPr/>
        </p:nvSpPr>
        <p:spPr>
          <a:xfrm>
            <a:off x="144289" y="5652542"/>
            <a:ext cx="7056784" cy="4608512"/>
          </a:xfrm>
          <a:prstGeom prst="roundRect">
            <a:avLst>
              <a:gd name="adj" fmla="val 5212"/>
            </a:avLst>
          </a:prstGeom>
          <a:solidFill>
            <a:schemeClr val="bg1"/>
          </a:solidFill>
          <a:ln w="57150" cap="rnd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360312" y="9239810"/>
            <a:ext cx="1764019" cy="73321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144289" y="1759288"/>
            <a:ext cx="7056784" cy="1632820"/>
          </a:xfrm>
          <a:prstGeom prst="roundRect">
            <a:avLst>
              <a:gd name="adj" fmla="val 17426"/>
            </a:avLst>
          </a:prstGeom>
          <a:solidFill>
            <a:schemeClr val="bg1"/>
          </a:solidFill>
          <a:ln w="57150" cap="rnd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2"/>
          <p:cNvSpPr/>
          <p:nvPr/>
        </p:nvSpPr>
        <p:spPr>
          <a:xfrm>
            <a:off x="2304529" y="167740"/>
            <a:ext cx="4896543" cy="1308338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ZoneTexte 67"/>
          <p:cNvSpPr txBox="1"/>
          <p:nvPr/>
        </p:nvSpPr>
        <p:spPr>
          <a:xfrm>
            <a:off x="1178612" y="5932443"/>
            <a:ext cx="197313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Mrs Chocolat" pitchFamily="2" charset="0"/>
                <a:ea typeface="Georgia Belle" panose="02000603000000000000" pitchFamily="2" charset="0"/>
              </a:rPr>
              <a:t>Nom de l’élève </a:t>
            </a:r>
            <a:r>
              <a:rPr lang="fr-FR" sz="1600" dirty="0" smtClean="0">
                <a:latin typeface="Mrs Chocolat" pitchFamily="2" charset="0"/>
              </a:rPr>
              <a:t>:</a:t>
            </a:r>
            <a:r>
              <a:rPr lang="fr-FR" sz="1400" dirty="0" smtClean="0">
                <a:latin typeface="Mrs Chocolat" pitchFamily="2" charset="0"/>
              </a:rPr>
              <a:t>	              </a:t>
            </a:r>
          </a:p>
          <a:p>
            <a:r>
              <a:rPr lang="fr-FR" sz="1600" dirty="0" smtClean="0">
                <a:latin typeface="Mrs Chocolat" pitchFamily="2" charset="0"/>
                <a:ea typeface="Georgia Belle" panose="02000603000000000000" pitchFamily="2" charset="0"/>
              </a:rPr>
              <a:t>Prénom</a:t>
            </a:r>
            <a:r>
              <a:rPr lang="fr-FR" sz="1600" dirty="0" smtClean="0">
                <a:latin typeface="Mrs Chocolat" pitchFamily="2" charset="0"/>
              </a:rPr>
              <a:t> : </a:t>
            </a:r>
            <a:r>
              <a:rPr lang="fr-FR" sz="1400" dirty="0" smtClean="0">
                <a:latin typeface="Mrs Chocolat" pitchFamily="2" charset="0"/>
              </a:rPr>
              <a:t>	</a:t>
            </a:r>
            <a:endParaRPr lang="fr-FR" sz="1400" dirty="0">
              <a:latin typeface="Mrs Chocolat" pitchFamily="2" charset="0"/>
            </a:endParaRPr>
          </a:p>
        </p:txBody>
      </p:sp>
      <p:graphicFrame>
        <p:nvGraphicFramePr>
          <p:cNvPr id="71" name="Tableau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088653"/>
              </p:ext>
            </p:extLst>
          </p:nvPr>
        </p:nvGraphicFramePr>
        <p:xfrm>
          <a:off x="576336" y="6876678"/>
          <a:ext cx="6192689" cy="2088232"/>
        </p:xfrm>
        <a:graphic>
          <a:graphicData uri="http://schemas.openxmlformats.org/drawingml/2006/table">
            <a:tbl>
              <a:tblPr/>
              <a:tblGrid>
                <a:gridCol w="4896545"/>
                <a:gridCol w="1296144"/>
              </a:tblGrid>
              <a:tr h="40898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400" b="0" kern="1400" dirty="0" smtClean="0">
                          <a:solidFill>
                            <a:srgbClr val="000000"/>
                          </a:solidFill>
                          <a:effectLst/>
                          <a:latin typeface="Mrs Chocolat" pitchFamily="2" charset="0"/>
                          <a:ea typeface="Georgia Belle" panose="02000603000000000000" pitchFamily="2" charset="0"/>
                        </a:rPr>
                        <a:t>Appréciation</a:t>
                      </a:r>
                      <a:r>
                        <a:rPr lang="fr-FR" sz="1400" b="0" kern="1400" baseline="0" dirty="0" smtClean="0">
                          <a:solidFill>
                            <a:srgbClr val="000000"/>
                          </a:solidFill>
                          <a:effectLst/>
                          <a:latin typeface="Mrs Chocolat" pitchFamily="2" charset="0"/>
                          <a:ea typeface="Georgia Belle" panose="02000603000000000000" pitchFamily="2" charset="0"/>
                        </a:rPr>
                        <a:t> de l’enseignante</a:t>
                      </a:r>
                      <a:endParaRPr lang="fr-FR" sz="1400" b="0" kern="1400" dirty="0">
                        <a:solidFill>
                          <a:srgbClr val="000000"/>
                        </a:solidFill>
                        <a:effectLst/>
                        <a:latin typeface="Mrs Chocolat" pitchFamily="2" charset="0"/>
                        <a:ea typeface="Georgia Belle" panose="02000603000000000000" pitchFamily="2" charset="0"/>
                      </a:endParaRPr>
                    </a:p>
                  </a:txBody>
                  <a:tcPr marL="66531" marR="66531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kern="1400" dirty="0" smtClean="0">
                          <a:solidFill>
                            <a:srgbClr val="000000"/>
                          </a:solidFill>
                          <a:effectLst/>
                          <a:latin typeface="Mrs Chocolat" pitchFamily="2" charset="0"/>
                          <a:ea typeface="Georgia Belle" panose="02000603000000000000" pitchFamily="2" charset="0"/>
                        </a:rPr>
                        <a:t>Signature</a:t>
                      </a:r>
                      <a:r>
                        <a:rPr lang="fr-FR" sz="1100" kern="1400" baseline="0" dirty="0" smtClean="0">
                          <a:solidFill>
                            <a:srgbClr val="000000"/>
                          </a:solidFill>
                          <a:effectLst/>
                          <a:latin typeface="Mrs Chocolat" pitchFamily="2" charset="0"/>
                          <a:ea typeface="Georgia Belle" panose="02000603000000000000" pitchFamily="2" charset="0"/>
                        </a:rPr>
                        <a:t> des parents</a:t>
                      </a:r>
                      <a:endParaRPr lang="fr-FR" sz="1100" kern="1400" dirty="0">
                        <a:solidFill>
                          <a:srgbClr val="000000"/>
                        </a:solidFill>
                        <a:effectLst/>
                        <a:latin typeface="Mrs Chocolat" pitchFamily="2" charset="0"/>
                        <a:ea typeface="Georgia Belle" panose="02000603000000000000" pitchFamily="2" charset="0"/>
                      </a:endParaRPr>
                    </a:p>
                  </a:txBody>
                  <a:tcPr marL="66531" marR="66531" marT="0" marB="0" anchor="ctr">
                    <a:lnL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9246">
                <a:tc>
                  <a:txBody>
                    <a:bodyPr/>
                    <a:lstStyle/>
                    <a:p>
                      <a:pPr marL="85725"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100" kern="1400" baseline="0" dirty="0" smtClean="0">
                        <a:solidFill>
                          <a:srgbClr val="000000"/>
                        </a:solidFill>
                        <a:effectLst/>
                        <a:latin typeface="Short Stack" panose="02010500040000000007" pitchFamily="2" charset="0"/>
                        <a:ea typeface="Georgia Belle" panose="02000603000000000000" pitchFamily="2" charset="0"/>
                      </a:endParaRPr>
                    </a:p>
                  </a:txBody>
                  <a:tcPr marL="66531" marR="66531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531" marR="66531" marT="0" marB="0">
                    <a:lnL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2" name="Rectangle à coins arrondis 71"/>
          <p:cNvSpPr/>
          <p:nvPr/>
        </p:nvSpPr>
        <p:spPr>
          <a:xfrm>
            <a:off x="576336" y="6876678"/>
            <a:ext cx="6192689" cy="2088232"/>
          </a:xfrm>
          <a:prstGeom prst="roundRect">
            <a:avLst>
              <a:gd name="adj" fmla="val 10823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ZoneTexte 73"/>
          <p:cNvSpPr txBox="1"/>
          <p:nvPr/>
        </p:nvSpPr>
        <p:spPr>
          <a:xfrm>
            <a:off x="320923" y="4881940"/>
            <a:ext cx="500794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Mrs Chocolat" pitchFamily="2" charset="0"/>
                <a:ea typeface="Georgia Belle" panose="02000603000000000000" pitchFamily="2" charset="0"/>
              </a:rPr>
              <a:t>Enseignant(e)</a:t>
            </a:r>
            <a:r>
              <a:rPr lang="fr-FR" sz="1600" dirty="0" smtClean="0">
                <a:latin typeface="Mrs Chocolat" pitchFamily="2" charset="0"/>
              </a:rPr>
              <a:t> </a:t>
            </a:r>
            <a:r>
              <a:rPr lang="fr-FR" sz="1400" dirty="0" smtClean="0">
                <a:latin typeface="Mrs Chocolat" pitchFamily="2" charset="0"/>
              </a:rPr>
              <a:t>: </a:t>
            </a:r>
            <a:r>
              <a:rPr lang="fr-FR" sz="12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___________________________________</a:t>
            </a:r>
            <a:endParaRPr lang="fr-FR" sz="2400" dirty="0">
              <a:solidFill>
                <a:schemeClr val="bg1">
                  <a:lumMod val="50000"/>
                </a:schemeClr>
              </a:solidFill>
              <a:latin typeface="Mrs Chocolat" pitchFamily="2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440433" y="2928751"/>
            <a:ext cx="40324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600" dirty="0">
                <a:solidFill>
                  <a:prstClr val="black"/>
                </a:solidFill>
                <a:latin typeface="Mrs Chocolat" pitchFamily="2" charset="0"/>
              </a:rPr>
              <a:t>Année </a:t>
            </a:r>
            <a:r>
              <a:rPr lang="fr-FR" sz="1600" dirty="0" smtClean="0">
                <a:solidFill>
                  <a:prstClr val="black"/>
                </a:solidFill>
                <a:latin typeface="Mrs Chocolat" pitchFamily="2" charset="0"/>
              </a:rPr>
              <a:t>scolaire </a:t>
            </a:r>
            <a:r>
              <a:rPr lang="fr-FR" sz="1600" dirty="0" smtClean="0">
                <a:latin typeface="Mrs Chocolat" pitchFamily="2" charset="0"/>
              </a:rPr>
              <a:t>2015-2016</a:t>
            </a:r>
            <a:endParaRPr lang="fr-FR" sz="1600" dirty="0">
              <a:latin typeface="Mrs Chocolat" pitchFamily="2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673" y="3841892"/>
            <a:ext cx="1320923" cy="1212144"/>
          </a:xfrm>
          <a:prstGeom prst="roundRect">
            <a:avLst>
              <a:gd name="adj" fmla="val 1352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89" y="167740"/>
            <a:ext cx="2262936" cy="1308338"/>
          </a:xfrm>
          <a:prstGeom prst="ellipse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1" name="Rectangle 30"/>
          <p:cNvSpPr/>
          <p:nvPr/>
        </p:nvSpPr>
        <p:spPr>
          <a:xfrm>
            <a:off x="288305" y="3780334"/>
            <a:ext cx="5040560" cy="1084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fr-FR" sz="1800" dirty="0" smtClean="0">
                <a:solidFill>
                  <a:prstClr val="black"/>
                </a:solidFill>
                <a:latin typeface="Mrs Chocolat" pitchFamily="2" charset="0"/>
              </a:rPr>
              <a:t>Ecole </a:t>
            </a: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_______________________________________________</a:t>
            </a:r>
            <a:endParaRPr lang="fr-FR" sz="1800" dirty="0" smtClean="0">
              <a:latin typeface="Mrs Chocolat" pitchFamily="2" charset="0"/>
            </a:endParaRPr>
          </a:p>
          <a:p>
            <a:pPr lvl="0">
              <a:lnSpc>
                <a:spcPct val="150000"/>
              </a:lnSpc>
            </a:pPr>
            <a:r>
              <a:rPr lang="fr-FR" sz="1400" dirty="0" smtClean="0">
                <a:solidFill>
                  <a:prstClr val="black"/>
                </a:solidFill>
                <a:latin typeface="Mrs Chocolat" pitchFamily="2" charset="0"/>
              </a:rPr>
              <a:t>Adresse : </a:t>
            </a:r>
            <a:r>
              <a:rPr lang="fr-FR" sz="1100" dirty="0">
                <a:solidFill>
                  <a:prstClr val="black"/>
                </a:solidFill>
                <a:latin typeface="Short Stack" panose="02010500040000000007" pitchFamily="2" charset="0"/>
              </a:rPr>
              <a:t>	</a:t>
            </a: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___________________________________________</a:t>
            </a:r>
            <a:endParaRPr lang="fr-FR" sz="1100" dirty="0" smtClean="0">
              <a:solidFill>
                <a:prstClr val="black"/>
              </a:solidFill>
              <a:latin typeface="Short Stack" panose="02010500040000000007" pitchFamily="2" charset="0"/>
            </a:endParaRPr>
          </a:p>
          <a:p>
            <a:pPr lvl="0">
              <a:lnSpc>
                <a:spcPct val="150000"/>
              </a:lnSpc>
            </a:pP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	</a:t>
            </a: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__________________________________________</a:t>
            </a:r>
            <a:endParaRPr lang="fr-FR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Mrs Chocolat" pitchFamily="2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60314" y="9239810"/>
            <a:ext cx="1764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Code d’évaluation  </a:t>
            </a:r>
          </a:p>
        </p:txBody>
      </p:sp>
      <p:graphicFrame>
        <p:nvGraphicFramePr>
          <p:cNvPr id="33" name="Tableau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462418"/>
              </p:ext>
            </p:extLst>
          </p:nvPr>
        </p:nvGraphicFramePr>
        <p:xfrm>
          <a:off x="2194549" y="9345936"/>
          <a:ext cx="4646485" cy="59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6276"/>
                <a:gridCol w="879065"/>
                <a:gridCol w="1067436"/>
                <a:gridCol w="753484"/>
                <a:gridCol w="1130224"/>
              </a:tblGrid>
              <a:tr h="195014"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</a:pPr>
                      <a:r>
                        <a:rPr lang="fr-FR" sz="1200" dirty="0" smtClean="0">
                          <a:latin typeface="KG Second Chances Solid" panose="02000000000000000000" pitchFamily="2" charset="0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</a:pPr>
                      <a:r>
                        <a:rPr lang="fr-FR" sz="1200" dirty="0" smtClean="0">
                          <a:latin typeface="KG Second Chances Solid" panose="02000000000000000000" pitchFamily="2" charset="0"/>
                        </a:rPr>
                        <a:t>2</a:t>
                      </a:r>
                      <a:endParaRPr lang="fr-FR" sz="1200" dirty="0">
                        <a:latin typeface="KG Second Chances Solid" panose="02000000000000000000" pitchFamily="2" charset="0"/>
                      </a:endParaRP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</a:pPr>
                      <a:r>
                        <a:rPr lang="fr-FR" sz="1200" dirty="0" smtClean="0">
                          <a:latin typeface="KG Second Chances Solid" panose="02000000000000000000" pitchFamily="2" charset="0"/>
                        </a:rPr>
                        <a:t>3</a:t>
                      </a:r>
                      <a:endParaRPr lang="fr-FR" sz="1200" dirty="0">
                        <a:latin typeface="KG Second Chances Solid" panose="02000000000000000000" pitchFamily="2" charset="0"/>
                      </a:endParaRP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</a:pPr>
                      <a:r>
                        <a:rPr lang="fr-FR" sz="1200" dirty="0" smtClean="0">
                          <a:latin typeface="KG Second Chances Solid" panose="02000000000000000000" pitchFamily="2" charset="0"/>
                        </a:rPr>
                        <a:t>4</a:t>
                      </a:r>
                      <a:endParaRPr lang="fr-FR" sz="1200" dirty="0">
                        <a:latin typeface="KG Second Chances Solid" panose="02000000000000000000" pitchFamily="2" charset="0"/>
                      </a:endParaRPr>
                    </a:p>
                  </a:txBody>
                  <a:tcPr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</a:pPr>
                      <a:r>
                        <a:rPr lang="fr-FR" sz="1200" dirty="0" smtClean="0">
                          <a:latin typeface="KG Second Chances Solid" panose="02000000000000000000" pitchFamily="2" charset="0"/>
                          <a:sym typeface="Wingdings"/>
                        </a:rPr>
                        <a:t></a:t>
                      </a:r>
                      <a:endParaRPr lang="fr-FR" sz="1200" dirty="0">
                        <a:latin typeface="KG Second Chances Solid" panose="02000000000000000000" pitchFamily="2" charset="0"/>
                      </a:endParaRPr>
                    </a:p>
                  </a:txBody>
                  <a:tcPr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  <a:ea typeface="Georgia Belle" panose="02000603000000000000" pitchFamily="2" charset="0"/>
                        </a:rPr>
                        <a:t>acquis</a:t>
                      </a:r>
                      <a:endParaRPr lang="fr-FR" sz="900" dirty="0">
                        <a:latin typeface="Short Stack" panose="02010500040000000007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  <a:ea typeface="Georgia Belle" panose="02000603000000000000" pitchFamily="2" charset="0"/>
                        </a:rPr>
                        <a:t>À renforcer</a:t>
                      </a:r>
                      <a:endParaRPr lang="fr-FR" sz="900" dirty="0">
                        <a:latin typeface="Short Stack" panose="02010500040000000007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  <a:ea typeface="Georgia Belle" panose="02000603000000000000" pitchFamily="2" charset="0"/>
                        </a:rPr>
                        <a:t>En cours d’acquisition</a:t>
                      </a:r>
                      <a:endParaRPr lang="fr-FR" sz="900" dirty="0">
                        <a:latin typeface="Short Stack" panose="02010500040000000007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  <a:ea typeface="Georgia Belle" panose="02000603000000000000" pitchFamily="2" charset="0"/>
                        </a:rPr>
                        <a:t>Non acquis</a:t>
                      </a:r>
                      <a:endParaRPr lang="fr-FR" sz="900" dirty="0">
                        <a:latin typeface="Short Stack" panose="02010500040000000007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  <a:ea typeface="Georgia Belle" panose="02000603000000000000" pitchFamily="2" charset="0"/>
                        </a:rPr>
                        <a:t>Travaillé mais non évalué</a:t>
                      </a:r>
                      <a:endParaRPr lang="fr-FR" sz="900" dirty="0">
                        <a:latin typeface="Short Stack" panose="02010500040000000007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4" name="Rectangle à coins arrondis 33"/>
          <p:cNvSpPr/>
          <p:nvPr/>
        </p:nvSpPr>
        <p:spPr>
          <a:xfrm>
            <a:off x="2194549" y="9313560"/>
            <a:ext cx="4646484" cy="646330"/>
          </a:xfrm>
          <a:prstGeom prst="roundRect">
            <a:avLst>
              <a:gd name="adj" fmla="val 26073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57" b="24794"/>
          <a:stretch/>
        </p:blipFill>
        <p:spPr bwMode="auto">
          <a:xfrm>
            <a:off x="2341734" y="290954"/>
            <a:ext cx="4859338" cy="1061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9149" y="2404034"/>
            <a:ext cx="576064" cy="912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78" y="2017713"/>
            <a:ext cx="809078" cy="1115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9">
            <a:grayscl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698" y="1548086"/>
            <a:ext cx="1330351" cy="80552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ZoneTexte 10"/>
          <p:cNvSpPr txBox="1"/>
          <p:nvPr/>
        </p:nvSpPr>
        <p:spPr>
          <a:xfrm rot="21209097">
            <a:off x="5668502" y="1668447"/>
            <a:ext cx="1193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rt Stack" panose="02010500040000000007" pitchFamily="2" charset="0"/>
              </a:rPr>
              <a:t>1</a:t>
            </a:r>
            <a:r>
              <a:rPr lang="fr-FR" sz="1400" b="1" baseline="30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rt Stack" panose="02010500040000000007" pitchFamily="2" charset="0"/>
              </a:rPr>
              <a:t>er</a:t>
            </a:r>
            <a:r>
              <a:rPr lang="fr-FR" sz="14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rt Stack" panose="02010500040000000007" pitchFamily="2" charset="0"/>
              </a:rPr>
              <a:t> trimestre</a:t>
            </a:r>
            <a:endParaRPr lang="fr-FR" sz="14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rt Stack" panose="02010500040000000007" pitchFamily="2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253926" y="5932443"/>
            <a:ext cx="308305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______________________________</a:t>
            </a:r>
            <a:endParaRPr lang="fr-FR" sz="1600" dirty="0" smtClean="0">
              <a:latin typeface="Short Stack" panose="02010500040000000007" pitchFamily="2" charset="0"/>
              <a:ea typeface="Georgia Belle" panose="02000603000000000000" pitchFamily="2" charset="0"/>
            </a:endParaRPr>
          </a:p>
          <a:p>
            <a:endParaRPr lang="fr-FR" sz="1600" dirty="0">
              <a:latin typeface="Short Stack" panose="02010500040000000007" pitchFamily="2" charset="0"/>
              <a:ea typeface="Georgia Belle" panose="02000603000000000000" pitchFamily="2" charset="0"/>
            </a:endParaRPr>
          </a:p>
          <a:p>
            <a:r>
              <a:rPr lang="fr-FR" sz="1100" dirty="0">
                <a:solidFill>
                  <a:prstClr val="black"/>
                </a:solidFill>
                <a:latin typeface="Short Stack" panose="02010500040000000007" pitchFamily="2" charset="0"/>
              </a:rPr>
              <a:t>______________________________</a:t>
            </a:r>
            <a:endParaRPr lang="fr-FR" sz="1400" dirty="0">
              <a:latin typeface="Short Stack" panose="02010500040000000007" pitchFamily="2" charset="0"/>
            </a:endParaRPr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85693" y="1905520"/>
            <a:ext cx="4656980" cy="89619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6255" y="8737192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51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216297" y="126842"/>
            <a:ext cx="6840760" cy="611982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888060"/>
              </p:ext>
            </p:extLst>
          </p:nvPr>
        </p:nvGraphicFramePr>
        <p:xfrm>
          <a:off x="216296" y="963227"/>
          <a:ext cx="6840761" cy="915382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498806"/>
                <a:gridCol w="1085371"/>
                <a:gridCol w="4698155"/>
                <a:gridCol w="558429"/>
              </a:tblGrid>
              <a:tr h="332308">
                <a:tc rowSpan="2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Dire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Mémoriser 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et interprète un texte poétique ou théâtral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3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Présenter 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un livre, un </a:t>
                      </a: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quotidien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ou 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un exposé en parlant clairement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30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Lire 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Lire et comprendre un texte lu, trouver des informations dans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 un texte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3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Lire 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aisément à haute voix (ton, diction, fluidité)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3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Ecrire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Rédiger 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différents types de textes </a:t>
                      </a: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(lettre, recette, fiction)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33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Ecrire </a:t>
                      </a:r>
                      <a:r>
                        <a:rPr lang="fr-FR" sz="1000" b="0" dirty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un texte libre avec différentes aides (dictionnaire, échelles de mots, tableaux de conjugaison) et en respectant les règles de ponctuation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30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Grammaire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Connaître les types et</a:t>
                      </a:r>
                      <a:r>
                        <a:rPr lang="fr-FR" sz="1000" baseline="0" dirty="0" smtClean="0">
                          <a:latin typeface="Short Stack" panose="02010500040000000007" pitchFamily="2" charset="0"/>
                        </a:rPr>
                        <a:t> formes de phrases</a:t>
                      </a:r>
                      <a:endParaRPr lang="fr-FR" sz="10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3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Savoir distinguer</a:t>
                      </a:r>
                      <a:r>
                        <a:rPr lang="fr-FR" sz="1000" baseline="0" dirty="0" smtClean="0">
                          <a:latin typeface="Short Stack" panose="02010500040000000007" pitchFamily="2" charset="0"/>
                        </a:rPr>
                        <a:t> phrases simples et complexes</a:t>
                      </a:r>
                      <a:endParaRPr lang="fr-FR" sz="10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Connaître les propositions principales, subordonnées</a:t>
                      </a:r>
                      <a:r>
                        <a:rPr lang="fr-FR" sz="1000" baseline="0" dirty="0" smtClean="0">
                          <a:latin typeface="Short Stack" panose="02010500040000000007" pitchFamily="2" charset="0"/>
                        </a:rPr>
                        <a:t> et indépendantes</a:t>
                      </a:r>
                      <a:endParaRPr lang="fr-FR" sz="10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Savoir distinguer</a:t>
                      </a:r>
                      <a:r>
                        <a:rPr lang="fr-FR" sz="1000" baseline="0" dirty="0" smtClean="0">
                          <a:latin typeface="Short Stack" panose="02010500040000000007" pitchFamily="2" charset="0"/>
                        </a:rPr>
                        <a:t> les propositions indépendantes juxtaposées et coordonnées</a:t>
                      </a:r>
                      <a:endParaRPr lang="fr-FR" sz="10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Savoir reconnaître, construire</a:t>
                      </a:r>
                      <a:r>
                        <a:rPr lang="fr-FR" sz="1000" baseline="0" dirty="0" smtClean="0">
                          <a:latin typeface="Short Stack" panose="02010500040000000007" pitchFamily="2" charset="0"/>
                        </a:rPr>
                        <a:t> et utiliser la proposition subordonnée relative</a:t>
                      </a:r>
                      <a:endParaRPr lang="fr-FR" sz="10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3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Connaître les différentes expansions du nom</a:t>
                      </a:r>
                      <a:endParaRPr lang="fr-FR" sz="10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4221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Conjugaison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Savoir</a:t>
                      </a:r>
                      <a:r>
                        <a:rPr lang="fr-FR" sz="1000" baseline="0" dirty="0" smtClean="0">
                          <a:latin typeface="Short Stack" panose="02010500040000000007" pitchFamily="2" charset="0"/>
                        </a:rPr>
                        <a:t> identifier les verbe et son groupe</a:t>
                      </a:r>
                      <a:endParaRPr lang="fr-FR" sz="1000" dirty="0" smtClean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3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Savoir conjuguer les verbes du 1</a:t>
                      </a:r>
                      <a:r>
                        <a:rPr lang="fr-FR" sz="1000" baseline="30000" dirty="0" smtClean="0">
                          <a:latin typeface="Short Stack" panose="02010500040000000007" pitchFamily="2" charset="0"/>
                        </a:rPr>
                        <a:t>er</a:t>
                      </a:r>
                      <a:r>
                        <a:rPr lang="fr-FR" sz="1000" baseline="0" dirty="0" smtClean="0">
                          <a:latin typeface="Short Stack" panose="02010500040000000007" pitchFamily="2" charset="0"/>
                        </a:rPr>
                        <a:t> et 2</a:t>
                      </a:r>
                      <a:r>
                        <a:rPr lang="fr-FR" sz="1000" baseline="30000" dirty="0" smtClean="0">
                          <a:latin typeface="Short Stack" panose="02010500040000000007" pitchFamily="2" charset="0"/>
                        </a:rPr>
                        <a:t>ème</a:t>
                      </a:r>
                      <a:r>
                        <a:rPr lang="fr-FR" sz="1000" baseline="0" dirty="0" smtClean="0">
                          <a:latin typeface="Short Stack" panose="02010500040000000007" pitchFamily="2" charset="0"/>
                        </a:rPr>
                        <a:t> groupe au présent</a:t>
                      </a:r>
                      <a:endParaRPr lang="fr-FR" sz="1000" dirty="0" smtClean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3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Savoir conjuguer</a:t>
                      </a:r>
                      <a:r>
                        <a:rPr lang="fr-FR" sz="1000" baseline="0" dirty="0" smtClean="0">
                          <a:latin typeface="Short Stack" panose="02010500040000000007" pitchFamily="2" charset="0"/>
                        </a:rPr>
                        <a:t> les verbes du 3</a:t>
                      </a:r>
                      <a:r>
                        <a:rPr lang="fr-FR" sz="1000" baseline="30000" dirty="0" smtClean="0">
                          <a:latin typeface="Short Stack" panose="02010500040000000007" pitchFamily="2" charset="0"/>
                        </a:rPr>
                        <a:t>ème</a:t>
                      </a:r>
                      <a:r>
                        <a:rPr lang="fr-FR" sz="1000" baseline="0" dirty="0" smtClean="0">
                          <a:latin typeface="Short Stack" panose="02010500040000000007" pitchFamily="2" charset="0"/>
                        </a:rPr>
                        <a:t> groupe au présent</a:t>
                      </a:r>
                      <a:endParaRPr lang="fr-FR" sz="1000" dirty="0" smtClean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3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Savoir conjuguer les verbes au</a:t>
                      </a:r>
                      <a:r>
                        <a:rPr lang="fr-FR" sz="1000" baseline="0" dirty="0" smtClean="0">
                          <a:latin typeface="Short Stack" panose="02010500040000000007" pitchFamily="2" charset="0"/>
                        </a:rPr>
                        <a:t> futur</a:t>
                      </a:r>
                      <a:endParaRPr lang="fr-FR" sz="1000" dirty="0" smtClean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3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Savoir conjuguer les verbes à l’imparfait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3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Savoir conjuguer les verbes au passé simple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848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Orthographe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  <a:ea typeface="Clensey" panose="02000603000000000000" pitchFamily="2" charset="0"/>
                        </a:rPr>
                        <a:t>Connaître et savoir utiliser certains homonymes</a:t>
                      </a:r>
                      <a:r>
                        <a:rPr lang="fr-FR" sz="1000" baseline="0" dirty="0" smtClean="0">
                          <a:latin typeface="Short Stack" panose="02010500040000000007" pitchFamily="2" charset="0"/>
                          <a:ea typeface="Clensey" panose="02000603000000000000" pitchFamily="2" charset="0"/>
                        </a:rPr>
                        <a:t> : dans, den / sans, s’en / quel, quelle, qu’elle / si, s’y</a:t>
                      </a:r>
                      <a:endParaRPr lang="fr-FR" sz="1000" dirty="0" smtClean="0">
                        <a:latin typeface="Short Stack" panose="02010500040000000007" pitchFamily="2" charset="0"/>
                        <a:ea typeface="Clensey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3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  <a:ea typeface="Clensey" panose="02000603000000000000" pitchFamily="2" charset="0"/>
                        </a:rPr>
                        <a:t>Savoir écrire sous la dictée des mots invariables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  <a:ea typeface="Clensey" panose="02000603000000000000" pitchFamily="2" charset="0"/>
                        </a:rPr>
                        <a:t>Savoir écrire sous la dictée un</a:t>
                      </a:r>
                      <a:r>
                        <a:rPr lang="fr-FR" sz="1000" baseline="0" dirty="0" smtClean="0">
                          <a:latin typeface="Short Stack" panose="02010500040000000007" pitchFamily="2" charset="0"/>
                          <a:ea typeface="Clensey" panose="02000603000000000000" pitchFamily="2" charset="0"/>
                        </a:rPr>
                        <a:t> petit texte en respectant les accords grammaticaux</a:t>
                      </a:r>
                      <a:endParaRPr lang="fr-FR" sz="1000" dirty="0" smtClean="0">
                        <a:latin typeface="Short Stack" panose="02010500040000000007" pitchFamily="2" charset="0"/>
                        <a:ea typeface="Clensey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3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  <a:ea typeface="Clensey" panose="02000603000000000000" pitchFamily="2" charset="0"/>
                        </a:rPr>
                        <a:t>Copie un texte sans erreur (poésie)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30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Vocabulaire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  <a:ea typeface="Clensey" panose="02000603000000000000" pitchFamily="2" charset="0"/>
                        </a:rPr>
                        <a:t>Retrouver les différents sens d’un mot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3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Différencier le sens d’un mot en fonction</a:t>
                      </a:r>
                      <a:r>
                        <a:rPr lang="fr-FR" sz="1000" baseline="0" dirty="0" smtClean="0">
                          <a:latin typeface="Short Stack" panose="02010500040000000007" pitchFamily="2" charset="0"/>
                        </a:rPr>
                        <a:t> du contexte</a:t>
                      </a:r>
                      <a:endParaRPr lang="fr-FR" sz="10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3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latin typeface="Short Stack" panose="02010500040000000007" pitchFamily="2" charset="0"/>
                        </a:rPr>
                        <a:t>Reconnaître le sens propre et le sens figuré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23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latin typeface="Short Stack" panose="02010500040000000007" pitchFamily="2" charset="0"/>
                          <a:ea typeface="Clensey" panose="02000603000000000000" pitchFamily="2" charset="0"/>
                        </a:rPr>
                        <a:t>Connaître</a:t>
                      </a:r>
                      <a:r>
                        <a:rPr lang="fr-FR" sz="1000" b="0" baseline="0" dirty="0" smtClean="0">
                          <a:latin typeface="Short Stack" panose="02010500040000000007" pitchFamily="2" charset="0"/>
                          <a:ea typeface="Clensey" panose="02000603000000000000" pitchFamily="2" charset="0"/>
                        </a:rPr>
                        <a:t> le sens d’expressions figurées</a:t>
                      </a:r>
                      <a:endParaRPr lang="fr-FR" sz="1000" b="0" dirty="0" smtClean="0">
                        <a:latin typeface="Short Stack" panose="02010500040000000007" pitchFamily="2" charset="0"/>
                        <a:ea typeface="Clensey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à coins arrondis 9"/>
          <p:cNvSpPr/>
          <p:nvPr/>
        </p:nvSpPr>
        <p:spPr>
          <a:xfrm>
            <a:off x="216297" y="963203"/>
            <a:ext cx="6840760" cy="9153835"/>
          </a:xfrm>
          <a:prstGeom prst="roundRect">
            <a:avLst>
              <a:gd name="adj" fmla="val 916"/>
            </a:avLst>
          </a:prstGeom>
          <a:noFill/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3227160" y="78890"/>
            <a:ext cx="3829897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fr-FR" b="1" cap="none" spc="0" dirty="0" smtClean="0">
                <a:ln w="10541" cmpd="sng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cycle des approfondissements, </a:t>
            </a:r>
            <a:r>
              <a:rPr lang="fr-FR" sz="1800" b="1" cap="none" spc="0" dirty="0" smtClean="0">
                <a:ln w="10541" cmpd="sng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Niveau CM2</a:t>
            </a:r>
            <a:endParaRPr lang="fr-FR" sz="1800" b="1" cap="none" spc="0" dirty="0">
              <a:ln w="10541" cmpd="sng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rs Chocolat" pitchFamily="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66" b="26545"/>
          <a:stretch/>
        </p:blipFill>
        <p:spPr bwMode="auto">
          <a:xfrm>
            <a:off x="267263" y="176562"/>
            <a:ext cx="3114675" cy="51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 rot="16200000">
            <a:off x="-2182444" y="5020439"/>
            <a:ext cx="5328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rt Stack" panose="02010500040000000007" pitchFamily="2" charset="0"/>
              </a:rPr>
              <a:t>Étude de la langue française</a:t>
            </a:r>
            <a:endParaRPr lang="fr-FR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rt Stack" panose="02010500040000000007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48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Tableau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028346"/>
              </p:ext>
            </p:extLst>
          </p:nvPr>
        </p:nvGraphicFramePr>
        <p:xfrm>
          <a:off x="285927" y="900019"/>
          <a:ext cx="6771130" cy="92890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434426"/>
                <a:gridCol w="1016532"/>
                <a:gridCol w="4767427"/>
                <a:gridCol w="552745"/>
              </a:tblGrid>
              <a:tr h="527470">
                <a:tc rowSpan="1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Numération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Mrs Chocolat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Short Stack" panose="02010500040000000007" pitchFamily="2" charset="0"/>
                          <a:ea typeface="Clensey" panose="02000603000000000000" pitchFamily="2" charset="0"/>
                        </a:rPr>
                        <a:t>Ecrire les nombres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latin typeface="Short Stack" panose="02010500040000000007" pitchFamily="2" charset="0"/>
                          <a:ea typeface="Clensey" panose="02000603000000000000" pitchFamily="2" charset="0"/>
                        </a:rPr>
                        <a:t> jusqu’à 9 chiffres et connaître la valeur de chaque chiffre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latin typeface="Short Stack" panose="02010500040000000007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747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Short Stack" panose="02010500040000000007" pitchFamily="2" charset="0"/>
                          <a:ea typeface="Clensey" panose="02000603000000000000" pitchFamily="2" charset="0"/>
                        </a:rPr>
                        <a:t>Comparer,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latin typeface="Short Stack" panose="02010500040000000007" pitchFamily="2" charset="0"/>
                          <a:ea typeface="Clensey" panose="02000603000000000000" pitchFamily="2" charset="0"/>
                        </a:rPr>
                        <a:t> ranger les nombres jusqu’à 9 chiffres. Les situer sur une droite numérique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latin typeface="Short Stack" panose="02010500040000000007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747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Short Stack" panose="02010500040000000007" pitchFamily="2" charset="0"/>
                          <a:ea typeface="Clensey" panose="02000603000000000000" pitchFamily="2" charset="0"/>
                        </a:rPr>
                        <a:t>Ecrire les nombres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latin typeface="Short Stack" panose="02010500040000000007" pitchFamily="2" charset="0"/>
                          <a:ea typeface="Clensey" panose="02000603000000000000" pitchFamily="2" charset="0"/>
                        </a:rPr>
                        <a:t> jusqu’à 12 chiffres et connaître la valeur de chaque chiffre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latin typeface="Short Stack" panose="02010500040000000007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824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latin typeface="Short Stack" panose="02010500040000000007" pitchFamily="2" charset="0"/>
                          <a:ea typeface="Clensey" panose="02000603000000000000" pitchFamily="2" charset="0"/>
                        </a:rPr>
                        <a:t>Comparer,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latin typeface="Short Stack" panose="02010500040000000007" pitchFamily="2" charset="0"/>
                          <a:ea typeface="Clensey" panose="02000603000000000000" pitchFamily="2" charset="0"/>
                        </a:rPr>
                        <a:t> ranger les nombres jusqu’à 12 chiffres. 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latin typeface="Short Stack" panose="02010500040000000007" pitchFamily="2" charset="0"/>
                        <a:ea typeface="Clensey" panose="02000603000000000000" pitchFamily="2" charset="0"/>
                      </a:endParaRPr>
                    </a:p>
                  </a:txBody>
                  <a:tcPr marL="92329" marR="92329" marT="46512" marB="465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9307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Calcul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Mrs Chocolat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307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latin typeface="Short Stack" panose="02010500040000000007" pitchFamily="2" charset="0"/>
                          <a:ea typeface="Clensey" panose="02000603000000000000" pitchFamily="2" charset="0"/>
                        </a:rPr>
                        <a:t>Poser et effectuer une soustraction avec retenue</a:t>
                      </a:r>
                    </a:p>
                  </a:txBody>
                  <a:tcPr marL="92329" marR="92329" marT="46512" marB="465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930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fr-FR" sz="1000" b="0" dirty="0" smtClean="0">
                          <a:latin typeface="Short Stack" panose="02010500040000000007" pitchFamily="2" charset="0"/>
                        </a:rPr>
                        <a:t>Savoir</a:t>
                      </a:r>
                      <a:r>
                        <a:rPr lang="fr-FR" sz="1000" b="0" baseline="0" dirty="0" smtClean="0">
                          <a:latin typeface="Short Stack" panose="02010500040000000007" pitchFamily="2" charset="0"/>
                        </a:rPr>
                        <a:t> multiplier par 10, 100… 20, 200</a:t>
                      </a:r>
                      <a:endParaRPr lang="fr-FR" sz="1000" b="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930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306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latin typeface="Short Stack" panose="02010500040000000007" pitchFamily="2" charset="0"/>
                        </a:rPr>
                        <a:t>Addition</a:t>
                      </a:r>
                      <a:r>
                        <a:rPr lang="fr-FR" sz="1000" b="0" baseline="0" dirty="0" smtClean="0">
                          <a:latin typeface="Short Stack" panose="02010500040000000007" pitchFamily="2" charset="0"/>
                        </a:rPr>
                        <a:t>ner ou soustraire par le calcul réfléchi</a:t>
                      </a:r>
                      <a:endParaRPr lang="fr-FR" sz="1000" b="0" dirty="0" smtClean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930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306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latin typeface="Short Stack" panose="02010500040000000007" pitchFamily="2" charset="0"/>
                        </a:rPr>
                        <a:t>Calculer le complément à 100,</a:t>
                      </a:r>
                      <a:r>
                        <a:rPr lang="fr-FR" sz="1000" b="0" baseline="0" dirty="0" smtClean="0">
                          <a:latin typeface="Short Stack" panose="02010500040000000007" pitchFamily="2" charset="0"/>
                        </a:rPr>
                        <a:t> 1000</a:t>
                      </a:r>
                      <a:endParaRPr lang="fr-FR" sz="1000" b="0" dirty="0" smtClean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930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306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latin typeface="Short Stack" panose="02010500040000000007" pitchFamily="2" charset="0"/>
                          <a:ea typeface="Clensey" panose="02000603000000000000" pitchFamily="2" charset="0"/>
                        </a:rPr>
                        <a:t>Poser et effectuer une multiplication avec retenue</a:t>
                      </a:r>
                    </a:p>
                  </a:txBody>
                  <a:tcPr marL="92329" marR="92329" marT="46512" marB="465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747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306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latin typeface="Short Stack" panose="02010500040000000007" pitchFamily="2" charset="0"/>
                        </a:rPr>
                        <a:t>Savoir calculer le double, le triple, le quadruple, la</a:t>
                      </a:r>
                      <a:r>
                        <a:rPr lang="fr-FR" sz="1000" b="0" baseline="0" dirty="0" smtClean="0">
                          <a:latin typeface="Short Stack" panose="02010500040000000007" pitchFamily="2" charset="0"/>
                        </a:rPr>
                        <a:t> moitié, le tiers et le quart d’un nombre</a:t>
                      </a:r>
                      <a:endParaRPr lang="fr-FR" sz="1000" b="0" dirty="0" smtClean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219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Grandeurs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 et mesures</a:t>
                      </a:r>
                      <a:endParaRPr lang="fr-FR" sz="1200" b="0" dirty="0" smtClean="0">
                        <a:solidFill>
                          <a:schemeClr val="tx1"/>
                        </a:solidFill>
                        <a:effectLst/>
                        <a:latin typeface="Mrs Chocolat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306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Connaître,  convertir et calculer des unités de longueur</a:t>
                      </a:r>
                    </a:p>
                  </a:txBody>
                  <a:tcPr marL="92329" marR="92329" marT="46512" marB="465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219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306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Calculer des durées</a:t>
                      </a:r>
                    </a:p>
                  </a:txBody>
                  <a:tcPr marL="92329" marR="92329" marT="46512" marB="465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930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Mrs Chocolat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306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Connaître,  convertir et calculer des unités de durée</a:t>
                      </a:r>
                    </a:p>
                  </a:txBody>
                  <a:tcPr marL="92329" marR="92329" marT="46512" marB="465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653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Géométrie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Mrs Chocolat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dirty="0" smtClean="0">
                          <a:latin typeface="Short Stack" panose="02010500040000000007" pitchFamily="2" charset="0"/>
                        </a:rPr>
                        <a:t>Distinguer droites</a:t>
                      </a:r>
                      <a:r>
                        <a:rPr lang="fr-FR" sz="1000" b="0" baseline="0" dirty="0" smtClean="0">
                          <a:latin typeface="Short Stack" panose="02010500040000000007" pitchFamily="2" charset="0"/>
                        </a:rPr>
                        <a:t> et segments</a:t>
                      </a:r>
                      <a:endParaRPr lang="fr-FR" sz="1000" b="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747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dirty="0" smtClean="0">
                          <a:latin typeface="Short Stack" panose="02010500040000000007" pitchFamily="2" charset="0"/>
                        </a:rPr>
                        <a:t>Reconnaître et tracer des cercles, des demi-cercles, des quarts de cercles et utiliser leurs propriétés</a:t>
                      </a:r>
                      <a:endParaRPr lang="fr-FR" sz="1000" b="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653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dirty="0" smtClean="0">
                          <a:latin typeface="Short Stack" panose="02010500040000000007" pitchFamily="2" charset="0"/>
                        </a:rPr>
                        <a:t>Reconnaître et tracer des droites parallèles</a:t>
                      </a:r>
                      <a:endParaRPr lang="fr-FR" sz="1000" b="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747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dirty="0" smtClean="0">
                          <a:latin typeface="Short Stack" panose="02010500040000000007" pitchFamily="2" charset="0"/>
                        </a:rPr>
                        <a:t>Comparer des angles, savoir reconnaître et nommer</a:t>
                      </a:r>
                      <a:r>
                        <a:rPr lang="fr-FR" sz="1000" b="0" baseline="0" dirty="0" smtClean="0">
                          <a:latin typeface="Short Stack" panose="02010500040000000007" pitchFamily="2" charset="0"/>
                        </a:rPr>
                        <a:t> un angle droit, aigu et obtus. </a:t>
                      </a:r>
                      <a:endParaRPr lang="fr-FR" sz="1000" b="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0465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Problèmes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Mrs Chocolat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dirty="0" smtClean="0">
                          <a:latin typeface="Short Stack" panose="02010500040000000007" pitchFamily="2" charset="0"/>
                        </a:rPr>
                        <a:t>Identifier</a:t>
                      </a:r>
                      <a:r>
                        <a:rPr lang="fr-FR" sz="1000" b="0" baseline="0" dirty="0" smtClean="0">
                          <a:latin typeface="Short Stack" panose="02010500040000000007" pitchFamily="2" charset="0"/>
                        </a:rPr>
                        <a:t> dans un énoncé les informations utiles </a:t>
                      </a:r>
                      <a:endParaRPr lang="fr-FR" sz="1000" b="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219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Mrs Chocolat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dirty="0" smtClean="0">
                          <a:latin typeface="Short Stack" panose="02010500040000000007" pitchFamily="2" charset="0"/>
                        </a:rPr>
                        <a:t>Savoir analyser des solutions</a:t>
                      </a:r>
                      <a:endParaRPr lang="fr-FR" sz="1000" b="0" dirty="0">
                        <a:latin typeface="Short Stack" panose="02010500040000000007" pitchFamily="2" charset="0"/>
                      </a:endParaRPr>
                    </a:p>
                  </a:txBody>
                  <a:tcPr marL="92329" marR="92329" marT="46512" marB="465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7" name="Rectangle à coins arrondis 36"/>
          <p:cNvSpPr/>
          <p:nvPr/>
        </p:nvSpPr>
        <p:spPr>
          <a:xfrm>
            <a:off x="285927" y="900013"/>
            <a:ext cx="6771130" cy="9289033"/>
          </a:xfrm>
          <a:prstGeom prst="roundRect">
            <a:avLst>
              <a:gd name="adj" fmla="val 1321"/>
            </a:avLst>
          </a:prstGeom>
          <a:noFill/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à coins arrondis 22"/>
          <p:cNvSpPr/>
          <p:nvPr/>
        </p:nvSpPr>
        <p:spPr>
          <a:xfrm>
            <a:off x="267263" y="126842"/>
            <a:ext cx="6789794" cy="611982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3312641" y="78890"/>
            <a:ext cx="3742563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fr-FR" b="1" cap="none" spc="0" dirty="0" smtClean="0">
                <a:ln w="10541" cmpd="sng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cycle des approfondissements, </a:t>
            </a:r>
            <a:r>
              <a:rPr lang="fr-FR" sz="1800" b="1" cap="none" spc="0" dirty="0" smtClean="0">
                <a:ln w="10541" cmpd="sng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Niveau CM2</a:t>
            </a:r>
            <a:endParaRPr lang="fr-FR" sz="1800" b="1" cap="none" spc="0" dirty="0">
              <a:ln w="10541" cmpd="sng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rs Chocolat" pitchFamily="2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66" b="26545"/>
          <a:stretch/>
        </p:blipFill>
        <p:spPr bwMode="auto">
          <a:xfrm>
            <a:off x="267263" y="176562"/>
            <a:ext cx="3114675" cy="51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ZoneTexte 28"/>
          <p:cNvSpPr txBox="1"/>
          <p:nvPr/>
        </p:nvSpPr>
        <p:spPr>
          <a:xfrm rot="16200000">
            <a:off x="-871082" y="5231237"/>
            <a:ext cx="28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rt Stack" panose="02010500040000000007" pitchFamily="2" charset="0"/>
              </a:rPr>
              <a:t>mathématiques</a:t>
            </a:r>
            <a:endParaRPr lang="fr-FR" sz="16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rt Stack" panose="02010500040000000007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86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Tableau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379190"/>
              </p:ext>
            </p:extLst>
          </p:nvPr>
        </p:nvGraphicFramePr>
        <p:xfrm>
          <a:off x="288302" y="972025"/>
          <a:ext cx="6768753" cy="760404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493555"/>
                <a:gridCol w="956893"/>
                <a:gridCol w="4765754"/>
                <a:gridCol w="552551"/>
              </a:tblGrid>
              <a:tr h="47525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0" kern="1400" dirty="0" smtClean="0">
                          <a:solidFill>
                            <a:srgbClr val="000000"/>
                          </a:solidFill>
                          <a:effectLst/>
                          <a:latin typeface="Mrs Chocolat" pitchFamily="2" charset="0"/>
                        </a:rPr>
                        <a:t>Anglais</a:t>
                      </a:r>
                      <a:endParaRPr lang="fr-FR" sz="1050" b="0" kern="1400" dirty="0">
                        <a:solidFill>
                          <a:srgbClr val="000000"/>
                        </a:solidFill>
                        <a:effectLst/>
                        <a:latin typeface="Mrs Chocolat" pitchFamily="2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b="0" kern="1400" dirty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Connaître un vocabulaire, des énoncés simples pour communiquer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525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1200" b="0" kern="1400" dirty="0">
                        <a:solidFill>
                          <a:srgbClr val="000000"/>
                        </a:solidFill>
                        <a:effectLst/>
                        <a:latin typeface="Sassoon Infant Std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000" b="0" kern="1400" dirty="0">
                          <a:solidFill>
                            <a:srgbClr val="000000"/>
                          </a:solidFill>
                          <a:effectLst/>
                          <a:latin typeface="Short Stack" panose="02010500040000000007" pitchFamily="2" charset="0"/>
                        </a:rPr>
                        <a:t>Commencer à acquérir une culture anglo-saxonne (alimentation, fête, géographie, chants…)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525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dirty="0" smtClean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Histoire</a:t>
                      </a:r>
                      <a:endParaRPr lang="fr-FR" sz="1100" b="0" dirty="0">
                        <a:solidFill>
                          <a:schemeClr val="tx1"/>
                        </a:solidFill>
                        <a:effectLst/>
                        <a:latin typeface="Mrs Chocolat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Connaître le siècle des lumières, les personnages et les événements principaux.</a:t>
                      </a:r>
                      <a:endParaRPr lang="fr-FR" sz="1000" dirty="0" smtClean="0">
                        <a:latin typeface="Short Stack" panose="02010500040000000007" pitchFamily="2" charset="0"/>
                        <a:ea typeface="Clensey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525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Connaître les personnages et les événements principaux de la révolution française</a:t>
                      </a:r>
                      <a:endParaRPr lang="fr-FR" sz="1000" dirty="0" smtClean="0">
                        <a:latin typeface="Short Stack" panose="02010500040000000007" pitchFamily="2" charset="0"/>
                        <a:ea typeface="Clensey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525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dirty="0" smtClean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  <a:ea typeface="Times New Roman"/>
                          <a:cs typeface="Times New Roman"/>
                        </a:rPr>
                        <a:t>Géographie</a:t>
                      </a:r>
                      <a:endParaRPr lang="fr-FR" sz="1100" b="0" dirty="0">
                        <a:solidFill>
                          <a:schemeClr val="tx1"/>
                        </a:solidFill>
                        <a:effectLst/>
                        <a:latin typeface="Mrs Chocolat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Connaître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 quelques aspects de la géographie de la Terre.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5253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</a:rPr>
                        <a:t>Instruction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Mrs Chocolat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</a:rPr>
                        <a:t>civique et morale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Mrs Chocolat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</a:rPr>
                        <a:t>Connaître les règles de vie de la classe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525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mtClean="0">
                          <a:latin typeface="Short Stack" panose="02010500040000000007" pitchFamily="2" charset="0"/>
                          <a:ea typeface="Clensey" panose="02000603000000000000" pitchFamily="2" charset="0"/>
                        </a:rPr>
                        <a:t>Connaître les symboles de la République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525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  <a:ea typeface="Clensey" panose="02000603000000000000" pitchFamily="2" charset="0"/>
                        </a:rPr>
                        <a:t>Etre sensibilisé</a:t>
                      </a:r>
                      <a:r>
                        <a:rPr lang="fr-FR" sz="1000" baseline="0" dirty="0" smtClean="0">
                          <a:latin typeface="Short Stack" panose="02010500040000000007" pitchFamily="2" charset="0"/>
                          <a:ea typeface="Clensey" panose="02000603000000000000" pitchFamily="2" charset="0"/>
                        </a:rPr>
                        <a:t> au problème du harcèlement en milieu scolaire</a:t>
                      </a:r>
                      <a:endParaRPr lang="fr-FR" sz="1000" dirty="0" smtClean="0">
                        <a:latin typeface="Short Stack" panose="02010500040000000007" pitchFamily="2" charset="0"/>
                        <a:ea typeface="Clensey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525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latin typeface="Short Stack" panose="02010500040000000007" pitchFamily="2" charset="0"/>
                          <a:ea typeface="Clensey" panose="02000603000000000000" pitchFamily="2" charset="0"/>
                        </a:rPr>
                        <a:t>Connaître quelques jours fériés et leur signification (l’armistice)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5253"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indent="0" algn="ctr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effectLst/>
                          <a:latin typeface="Mrs Chocolat" pitchFamily="2" charset="0"/>
                        </a:rPr>
                        <a:t>Attitudes scolaires générales</a:t>
                      </a:r>
                      <a:endParaRPr lang="fr-FR" sz="1200" b="0" dirty="0" smtClean="0">
                        <a:solidFill>
                          <a:schemeClr val="tx1"/>
                        </a:solidFill>
                        <a:effectLst/>
                        <a:latin typeface="Mrs Chocolat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</a:rPr>
                        <a:t>Participer en classe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525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</a:rPr>
                        <a:t>Présenter son travail avec rigueur, clarté et précision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525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Avoir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Times New Roman"/>
                          <a:cs typeface="Times New Roman"/>
                        </a:rPr>
                        <a:t> un comportement convenable en classe (respect des règles de vie)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525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</a:rPr>
                        <a:t>Savoir prendre une correction ou s’autocorriger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525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</a:rPr>
                        <a:t>Mener un travail à son terme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525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Savoir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  <a:ea typeface="+mn-ea"/>
                          <a:cs typeface="+mn-cs"/>
                        </a:rPr>
                        <a:t> s’organiser dans son travail et être autonome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525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Short Stack" panose="02010500040000000007" pitchFamily="2" charset="0"/>
                        </a:rPr>
                        <a:t>Remplir ses responsabilités consciencieusement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Short Stack" panose="02010500040000000007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Sassoon Infant Std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7" name="Rectangle à coins arrondis 36"/>
          <p:cNvSpPr/>
          <p:nvPr/>
        </p:nvSpPr>
        <p:spPr>
          <a:xfrm>
            <a:off x="288304" y="972022"/>
            <a:ext cx="6768752" cy="7632848"/>
          </a:xfrm>
          <a:prstGeom prst="roundRect">
            <a:avLst>
              <a:gd name="adj" fmla="val 617"/>
            </a:avLst>
          </a:prstGeom>
          <a:noFill/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à coins arrondis 22"/>
          <p:cNvSpPr/>
          <p:nvPr/>
        </p:nvSpPr>
        <p:spPr>
          <a:xfrm>
            <a:off x="288304" y="198850"/>
            <a:ext cx="6768752" cy="611982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3298621" y="150898"/>
            <a:ext cx="3758436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fr-FR" b="1" cap="none" spc="0" dirty="0" smtClean="0">
                <a:ln w="10541" cmpd="sng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cycle des approfondissements, </a:t>
            </a:r>
            <a:r>
              <a:rPr lang="fr-FR" sz="1800" b="1" cap="none" spc="0" dirty="0" smtClean="0">
                <a:ln w="10541" cmpd="sng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rs Chocolat" pitchFamily="2" charset="0"/>
              </a:rPr>
              <a:t>Niveau CM2</a:t>
            </a:r>
            <a:endParaRPr lang="fr-FR" sz="1800" b="1" cap="none" spc="0" dirty="0">
              <a:ln w="10541" cmpd="sng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rs Chocolat" pitchFamily="2" charset="0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66" b="26545"/>
          <a:stretch/>
        </p:blipFill>
        <p:spPr bwMode="auto">
          <a:xfrm>
            <a:off x="339270" y="248570"/>
            <a:ext cx="3114675" cy="51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68" y="1017204"/>
            <a:ext cx="609600" cy="857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69" y="1994463"/>
            <a:ext cx="609600" cy="1094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74" y="3492302"/>
            <a:ext cx="609600" cy="1575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ZoneTexte 16"/>
          <p:cNvSpPr txBox="1"/>
          <p:nvPr/>
        </p:nvSpPr>
        <p:spPr>
          <a:xfrm rot="16200000">
            <a:off x="-583375" y="6730596"/>
            <a:ext cx="2247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rt Stack" panose="02010500040000000007" pitchFamily="2" charset="0"/>
              </a:rPr>
              <a:t>A</a:t>
            </a:r>
            <a:r>
              <a:rPr lang="fr-FR" sz="1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rt Stack" panose="02010500040000000007" pitchFamily="2" charset="0"/>
              </a:rPr>
              <a:t>utonomie et développement</a:t>
            </a:r>
          </a:p>
        </p:txBody>
      </p:sp>
    </p:spTree>
    <p:extLst>
      <p:ext uri="{BB962C8B-B14F-4D97-AF65-F5344CB8AC3E}">
        <p14:creationId xmlns:p14="http://schemas.microsoft.com/office/powerpoint/2010/main" val="392180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2882</TotalTime>
  <Words>673</Words>
  <Application>Microsoft Office PowerPoint</Application>
  <PresentationFormat>Personnalisé</PresentationFormat>
  <Paragraphs>109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Ecole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118</cp:revision>
  <dcterms:created xsi:type="dcterms:W3CDTF">2013-10-20T20:46:41Z</dcterms:created>
  <dcterms:modified xsi:type="dcterms:W3CDTF">2015-10-31T17:32:14Z</dcterms:modified>
</cp:coreProperties>
</file>