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345363" cy="10440988"/>
  <p:notesSz cx="6858000" cy="9144000"/>
  <p:defaultTextStyle>
    <a:defPPr>
      <a:defRPr lang="fr-FR"/>
    </a:defPPr>
    <a:lvl1pPr marL="0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9">
          <p15:clr>
            <a:srgbClr val="A4A3A4"/>
          </p15:clr>
        </p15:guide>
        <p15:guide id="2" pos="23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62" autoAdjust="0"/>
    <p:restoredTop sz="94494" autoAdjust="0"/>
  </p:normalViewPr>
  <p:slideViewPr>
    <p:cSldViewPr>
      <p:cViewPr>
        <p:scale>
          <a:sx n="100" d="100"/>
          <a:sy n="100" d="100"/>
        </p:scale>
        <p:origin x="-906" y="2028"/>
      </p:cViewPr>
      <p:guideLst>
        <p:guide orient="horz" pos="3289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F4A64-3D82-4D2A-A6D5-8E30991BA1CB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685800"/>
            <a:ext cx="241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7F513-6FD7-46E6-BBDA-4F212BBAB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797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902" y="3243476"/>
            <a:ext cx="6243559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1805" y="5916560"/>
            <a:ext cx="514175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60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0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94040" y="558304"/>
            <a:ext cx="1239531" cy="11876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5452" y="558304"/>
            <a:ext cx="3596168" cy="11876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18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3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233" y="6709302"/>
            <a:ext cx="6243559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0233" y="4425338"/>
            <a:ext cx="6243559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9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7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62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5451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15723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9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9" y="2337138"/>
            <a:ext cx="3245478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7269" y="3311146"/>
            <a:ext cx="3245478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31343" y="2337138"/>
            <a:ext cx="3246752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31343" y="3311146"/>
            <a:ext cx="3246752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84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02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83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9" y="415707"/>
            <a:ext cx="241657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1833" y="415707"/>
            <a:ext cx="4106262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7269" y="2184874"/>
            <a:ext cx="241657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02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42" y="7308692"/>
            <a:ext cx="440721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9742" y="932921"/>
            <a:ext cx="440721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8178" indent="0">
              <a:buNone/>
              <a:defRPr sz="3100"/>
            </a:lvl2pPr>
            <a:lvl3pPr marL="1016356" indent="0">
              <a:buNone/>
              <a:defRPr sz="2700"/>
            </a:lvl3pPr>
            <a:lvl4pPr marL="1524533" indent="0">
              <a:buNone/>
              <a:defRPr sz="2200"/>
            </a:lvl4pPr>
            <a:lvl5pPr marL="2032711" indent="0">
              <a:buNone/>
              <a:defRPr sz="2200"/>
            </a:lvl5pPr>
            <a:lvl6pPr marL="2540889" indent="0">
              <a:buNone/>
              <a:defRPr sz="2200"/>
            </a:lvl6pPr>
            <a:lvl7pPr marL="3049067" indent="0">
              <a:buNone/>
              <a:defRPr sz="2200"/>
            </a:lvl7pPr>
            <a:lvl8pPr marL="3557245" indent="0">
              <a:buNone/>
              <a:defRPr sz="2200"/>
            </a:lvl8pPr>
            <a:lvl9pPr marL="4065422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9742" y="8171525"/>
            <a:ext cx="440721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81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  <a:prstGeom prst="rect">
            <a:avLst/>
          </a:prstGeom>
        </p:spPr>
        <p:txBody>
          <a:bodyPr vert="horz" lIns="101636" tIns="50818" rIns="101636" bIns="5081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8" y="2436232"/>
            <a:ext cx="6610827" cy="6890569"/>
          </a:xfrm>
          <a:prstGeom prst="rect">
            <a:avLst/>
          </a:prstGeom>
        </p:spPr>
        <p:txBody>
          <a:bodyPr vert="horz" lIns="101636" tIns="50818" rIns="101636" bIns="5081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7268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9666" y="9677250"/>
            <a:ext cx="2326032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64177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38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35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133" indent="-381133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789" indent="-317611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445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622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800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à coins arrondis 29"/>
          <p:cNvSpPr/>
          <p:nvPr/>
        </p:nvSpPr>
        <p:spPr>
          <a:xfrm>
            <a:off x="144289" y="3636318"/>
            <a:ext cx="7056784" cy="1757798"/>
          </a:xfrm>
          <a:prstGeom prst="roundRect">
            <a:avLst>
              <a:gd name="adj" fmla="val 17426"/>
            </a:avLst>
          </a:prstGeom>
          <a:solidFill>
            <a:schemeClr val="bg1"/>
          </a:solidFill>
          <a:ln w="57150" cap="rnd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144289" y="5652542"/>
            <a:ext cx="7056784" cy="4608512"/>
          </a:xfrm>
          <a:prstGeom prst="roundRect">
            <a:avLst>
              <a:gd name="adj" fmla="val 5212"/>
            </a:avLst>
          </a:prstGeom>
          <a:solidFill>
            <a:schemeClr val="bg1"/>
          </a:solidFill>
          <a:ln w="57150" cap="rnd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60312" y="9239810"/>
            <a:ext cx="1764019" cy="7332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144289" y="1759288"/>
            <a:ext cx="7056784" cy="1632820"/>
          </a:xfrm>
          <a:prstGeom prst="roundRect">
            <a:avLst>
              <a:gd name="adj" fmla="val 17426"/>
            </a:avLst>
          </a:prstGeom>
          <a:solidFill>
            <a:schemeClr val="bg1"/>
          </a:solidFill>
          <a:ln w="57150" cap="rnd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304529" y="167740"/>
            <a:ext cx="4896543" cy="130833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1178612" y="5932443"/>
            <a:ext cx="19731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Mrs Chocolat" pitchFamily="2" charset="0"/>
                <a:ea typeface="Georgia Belle" panose="02000603000000000000" pitchFamily="2" charset="0"/>
              </a:rPr>
              <a:t>Nom de l’élève </a:t>
            </a:r>
            <a:r>
              <a:rPr lang="fr-FR" sz="1600" dirty="0" smtClean="0">
                <a:latin typeface="Mrs Chocolat" pitchFamily="2" charset="0"/>
              </a:rPr>
              <a:t>:</a:t>
            </a:r>
            <a:r>
              <a:rPr lang="fr-FR" sz="1400" dirty="0" smtClean="0">
                <a:latin typeface="Mrs Chocolat" pitchFamily="2" charset="0"/>
              </a:rPr>
              <a:t>	              </a:t>
            </a:r>
          </a:p>
          <a:p>
            <a:r>
              <a:rPr lang="fr-FR" sz="1600" dirty="0" smtClean="0">
                <a:latin typeface="Mrs Chocolat" pitchFamily="2" charset="0"/>
                <a:ea typeface="Georgia Belle" panose="02000603000000000000" pitchFamily="2" charset="0"/>
              </a:rPr>
              <a:t>Prénom</a:t>
            </a:r>
            <a:r>
              <a:rPr lang="fr-FR" sz="1600" dirty="0" smtClean="0">
                <a:latin typeface="Mrs Chocolat" pitchFamily="2" charset="0"/>
              </a:rPr>
              <a:t> : </a:t>
            </a:r>
            <a:r>
              <a:rPr lang="fr-FR" sz="1400" dirty="0" smtClean="0">
                <a:latin typeface="Mrs Chocolat" pitchFamily="2" charset="0"/>
              </a:rPr>
              <a:t>	</a:t>
            </a:r>
            <a:endParaRPr lang="fr-FR" sz="1400" dirty="0">
              <a:latin typeface="Mrs Chocolat" pitchFamily="2" charset="0"/>
            </a:endParaRPr>
          </a:p>
        </p:txBody>
      </p: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88653"/>
              </p:ext>
            </p:extLst>
          </p:nvPr>
        </p:nvGraphicFramePr>
        <p:xfrm>
          <a:off x="576336" y="6876678"/>
          <a:ext cx="6192689" cy="2088232"/>
        </p:xfrm>
        <a:graphic>
          <a:graphicData uri="http://schemas.openxmlformats.org/drawingml/2006/table">
            <a:tbl>
              <a:tblPr/>
              <a:tblGrid>
                <a:gridCol w="4896545"/>
                <a:gridCol w="1296144"/>
              </a:tblGrid>
              <a:tr h="4089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b="0" kern="140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Appréciation</a:t>
                      </a:r>
                      <a:r>
                        <a:rPr lang="fr-FR" sz="1400" b="0" kern="1400" baseline="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 de l’enseignante</a:t>
                      </a:r>
                      <a:endParaRPr lang="fr-FR" sz="1400" b="0" kern="1400" dirty="0">
                        <a:solidFill>
                          <a:srgbClr val="000000"/>
                        </a:solidFill>
                        <a:effectLst/>
                        <a:latin typeface="Mrs Chocolat" pitchFamily="2" charset="0"/>
                        <a:ea typeface="Georgia Belle" panose="02000603000000000000" pitchFamily="2" charset="0"/>
                      </a:endParaRPr>
                    </a:p>
                  </a:txBody>
                  <a:tcPr marL="66531" marR="6653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Signature</a:t>
                      </a:r>
                      <a:r>
                        <a:rPr lang="fr-FR" sz="1100" kern="1400" baseline="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 des parents</a:t>
                      </a:r>
                      <a:endParaRPr lang="fr-FR" sz="1100" kern="1400" dirty="0">
                        <a:solidFill>
                          <a:srgbClr val="000000"/>
                        </a:solidFill>
                        <a:effectLst/>
                        <a:latin typeface="Mrs Chocolat" pitchFamily="2" charset="0"/>
                        <a:ea typeface="Georgia Belle" panose="02000603000000000000" pitchFamily="2" charset="0"/>
                      </a:endParaRPr>
                    </a:p>
                  </a:txBody>
                  <a:tcPr marL="66531" marR="66531" marT="0" marB="0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9246">
                <a:tc>
                  <a:txBody>
                    <a:bodyPr/>
                    <a:lstStyle/>
                    <a:p>
                      <a:pPr marL="85725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100" kern="1400" baseline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marL="66531" marR="6653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531" marR="66531" marT="0" marB="0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2" name="Rectangle à coins arrondis 71"/>
          <p:cNvSpPr/>
          <p:nvPr/>
        </p:nvSpPr>
        <p:spPr>
          <a:xfrm>
            <a:off x="576336" y="6876678"/>
            <a:ext cx="6192689" cy="2088232"/>
          </a:xfrm>
          <a:prstGeom prst="roundRect">
            <a:avLst>
              <a:gd name="adj" fmla="val 1082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20923" y="4881940"/>
            <a:ext cx="50079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Mrs Chocolat" pitchFamily="2" charset="0"/>
                <a:ea typeface="Georgia Belle" panose="02000603000000000000" pitchFamily="2" charset="0"/>
              </a:rPr>
              <a:t>Enseignant(e)</a:t>
            </a:r>
            <a:r>
              <a:rPr lang="fr-FR" sz="1600" dirty="0" smtClean="0">
                <a:latin typeface="Mrs Chocolat" pitchFamily="2" charset="0"/>
              </a:rPr>
              <a:t> </a:t>
            </a:r>
            <a:r>
              <a:rPr lang="fr-FR" sz="1400" dirty="0" smtClean="0">
                <a:latin typeface="Mrs Chocolat" pitchFamily="2" charset="0"/>
              </a:rPr>
              <a:t>: </a:t>
            </a:r>
            <a:r>
              <a:rPr lang="fr-FR" sz="12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</a:t>
            </a:r>
            <a:endParaRPr lang="fr-FR" sz="2400" dirty="0">
              <a:solidFill>
                <a:schemeClr val="bg1">
                  <a:lumMod val="50000"/>
                </a:schemeClr>
              </a:solidFill>
              <a:latin typeface="Mrs Chocolat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440433" y="2928751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Mrs Chocolat" pitchFamily="2" charset="0"/>
              </a:rPr>
              <a:t>Année </a:t>
            </a:r>
            <a:r>
              <a:rPr lang="fr-FR" sz="1600" dirty="0" smtClean="0">
                <a:solidFill>
                  <a:prstClr val="black"/>
                </a:solidFill>
                <a:latin typeface="Mrs Chocolat" pitchFamily="2" charset="0"/>
              </a:rPr>
              <a:t>scolaire </a:t>
            </a:r>
            <a:r>
              <a:rPr lang="fr-FR" sz="1600" dirty="0" smtClean="0">
                <a:latin typeface="Mrs Chocolat" pitchFamily="2" charset="0"/>
              </a:rPr>
              <a:t>2015-2016</a:t>
            </a:r>
            <a:endParaRPr lang="fr-FR" sz="1600" dirty="0">
              <a:latin typeface="Mrs Chocolat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673" y="3841892"/>
            <a:ext cx="1320923" cy="1212144"/>
          </a:xfrm>
          <a:prstGeom prst="roundRect">
            <a:avLst>
              <a:gd name="adj" fmla="val 1352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89" y="167740"/>
            <a:ext cx="2262936" cy="1308338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288305" y="3780334"/>
            <a:ext cx="5040560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800" dirty="0" smtClean="0">
                <a:solidFill>
                  <a:prstClr val="black"/>
                </a:solidFill>
                <a:latin typeface="Mrs Chocolat" pitchFamily="2" charset="0"/>
              </a:rPr>
              <a:t>Ecole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_______________________________________________</a:t>
            </a:r>
            <a:endParaRPr lang="fr-FR" sz="1800" dirty="0" smtClean="0">
              <a:latin typeface="Mrs Chocolat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400" dirty="0" smtClean="0">
                <a:solidFill>
                  <a:prstClr val="black"/>
                </a:solidFill>
                <a:latin typeface="Mrs Chocolat" pitchFamily="2" charset="0"/>
              </a:rPr>
              <a:t>Adresse : </a:t>
            </a:r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</a:t>
            </a:r>
            <a:endParaRPr lang="fr-FR" sz="11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rs Chocolat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60314" y="9239810"/>
            <a:ext cx="176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Code d’évaluation  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462418"/>
              </p:ext>
            </p:extLst>
          </p:nvPr>
        </p:nvGraphicFramePr>
        <p:xfrm>
          <a:off x="2194549" y="9345936"/>
          <a:ext cx="4646485" cy="59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276"/>
                <a:gridCol w="879065"/>
                <a:gridCol w="1067436"/>
                <a:gridCol w="753484"/>
                <a:gridCol w="1130224"/>
              </a:tblGrid>
              <a:tr h="19501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2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3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4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  <a:sym typeface="Wingdings"/>
                        </a:rPr>
                        <a:t>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acquis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À renforcer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En cours d’acquisition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Non acquis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Travaillé mais non évalué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Rectangle à coins arrondis 33"/>
          <p:cNvSpPr/>
          <p:nvPr/>
        </p:nvSpPr>
        <p:spPr>
          <a:xfrm>
            <a:off x="2194549" y="9313560"/>
            <a:ext cx="4646484" cy="646330"/>
          </a:xfrm>
          <a:prstGeom prst="roundRect">
            <a:avLst>
              <a:gd name="adj" fmla="val 26073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7" b="24794"/>
          <a:stretch/>
        </p:blipFill>
        <p:spPr bwMode="auto">
          <a:xfrm>
            <a:off x="2341734" y="290954"/>
            <a:ext cx="4859338" cy="106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49" y="2404034"/>
            <a:ext cx="576064" cy="9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8" y="2017713"/>
            <a:ext cx="809078" cy="111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98" y="1548086"/>
            <a:ext cx="1330351" cy="8055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ZoneTexte 10"/>
          <p:cNvSpPr txBox="1"/>
          <p:nvPr/>
        </p:nvSpPr>
        <p:spPr>
          <a:xfrm rot="21209097">
            <a:off x="5668502" y="1668447"/>
            <a:ext cx="1193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1</a:t>
            </a:r>
            <a:r>
              <a:rPr lang="fr-FR" sz="1400" b="1" baseline="30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er</a:t>
            </a:r>
            <a:r>
              <a:rPr lang="fr-FR" sz="1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 trimestre</a:t>
            </a:r>
            <a:endParaRPr lang="fr-FR" sz="1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253926" y="5932443"/>
            <a:ext cx="30830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</a:t>
            </a:r>
            <a:endParaRPr lang="fr-FR" sz="1600" dirty="0" smtClean="0">
              <a:latin typeface="Short Stack" panose="02010500040000000007" pitchFamily="2" charset="0"/>
              <a:ea typeface="Georgia Belle" panose="02000603000000000000" pitchFamily="2" charset="0"/>
            </a:endParaRPr>
          </a:p>
          <a:p>
            <a:endParaRPr lang="fr-FR" sz="1600" dirty="0">
              <a:latin typeface="Short Stack" panose="02010500040000000007" pitchFamily="2" charset="0"/>
              <a:ea typeface="Georgia Belle" panose="02000603000000000000" pitchFamily="2" charset="0"/>
            </a:endParaRPr>
          </a:p>
          <a:p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</a:t>
            </a:r>
            <a:endParaRPr lang="fr-FR" sz="1400" dirty="0">
              <a:latin typeface="Short Stack" panose="02010500040000000007" pitchFamily="2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5693" y="1905520"/>
            <a:ext cx="4656980" cy="89619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255" y="873719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16297" y="126842"/>
            <a:ext cx="6840760" cy="6119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88060"/>
              </p:ext>
            </p:extLst>
          </p:nvPr>
        </p:nvGraphicFramePr>
        <p:xfrm>
          <a:off x="216296" y="963227"/>
          <a:ext cx="6840761" cy="91538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98806"/>
                <a:gridCol w="1085371"/>
                <a:gridCol w="4698155"/>
                <a:gridCol w="558429"/>
              </a:tblGrid>
              <a:tr h="332308">
                <a:tc rowSpan="2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Dire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Mémoriser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et interprète un texte poétique ou théâtral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Présenter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un livre, un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quotidien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ou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un exposé en parlant clairement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Lire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Lire et comprendre un texte lu, trouver des informations dans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un texte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Lire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aisément à haute voix (ton, diction, fluidité)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Ecrire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Rédiger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différents types de textes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(lettre, recette, fiction)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Ecrire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un texte libre avec différentes aides (dictionnaire, échelles de mots, tableaux de conjugaison) et en respectant les règles de ponctuation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Grammaire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Connaître les types et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formes de phrases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 distinguer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phrases simples et complexes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Connaître les propositions principales, subordonnées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et indépendantes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 distinguer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les propositions indépendantes juxtaposées et coordonnées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 reconnaître, construire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et utiliser la proposition subordonnée relative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Connaître les différentes expansions du nom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22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Conjugaison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identifier les verbe et son groupe</a:t>
                      </a: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 conjuguer les verbes du 1</a:t>
                      </a:r>
                      <a:r>
                        <a:rPr lang="fr-FR" sz="1000" baseline="30000" dirty="0" smtClean="0">
                          <a:latin typeface="Short Stack" panose="02010500040000000007" pitchFamily="2" charset="0"/>
                        </a:rPr>
                        <a:t>er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et 2</a:t>
                      </a:r>
                      <a:r>
                        <a:rPr lang="fr-FR" sz="1000" baseline="30000" dirty="0" smtClean="0">
                          <a:latin typeface="Short Stack" panose="02010500040000000007" pitchFamily="2" charset="0"/>
                        </a:rPr>
                        <a:t>ème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groupe au présent</a:t>
                      </a: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 conjuguer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les verbes du 3</a:t>
                      </a:r>
                      <a:r>
                        <a:rPr lang="fr-FR" sz="1000" baseline="30000" dirty="0" smtClean="0">
                          <a:latin typeface="Short Stack" panose="02010500040000000007" pitchFamily="2" charset="0"/>
                        </a:rPr>
                        <a:t>ème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groupe au présent</a:t>
                      </a: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 conjuguer les verbes au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futur</a:t>
                      </a: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 conjuguer les verbes à l’imparfait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 conjuguer les verbes au passé simple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Orthographe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Connaître et savoir utiliser certains homonymes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 : dans, den / sans, s’en / quel, quelle, qu’elle / si, s’y</a:t>
                      </a:r>
                      <a:endParaRPr lang="fr-FR" sz="1000" dirty="0" smtClean="0"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Savoir écrire sous la dictée des mots invariables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Savoir écrire sous la dictée un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 petit texte en respectant les accords grammaticaux</a:t>
                      </a:r>
                      <a:endParaRPr lang="fr-FR" sz="1000" dirty="0" smtClean="0"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Copie un texte sans erreur (poésie)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Vocabulaire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Retrouver les différents sens d’un mot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Différencier le sens d’un mot en fonction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du contexte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Reconnaître le sens propre et le sens figuré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Connaître</a:t>
                      </a:r>
                      <a:r>
                        <a:rPr lang="fr-FR" sz="1000" b="0" baseline="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 le sens d’expressions figurées</a:t>
                      </a:r>
                      <a:endParaRPr lang="fr-FR" sz="1000" b="0" dirty="0" smtClean="0"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216297" y="963203"/>
            <a:ext cx="6840760" cy="9153835"/>
          </a:xfrm>
          <a:prstGeom prst="roundRect">
            <a:avLst>
              <a:gd name="adj" fmla="val 916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227160" y="78890"/>
            <a:ext cx="3829897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cycle des approfondissements, </a:t>
            </a:r>
            <a:r>
              <a:rPr lang="fr-FR" sz="1800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Niveau CM2</a:t>
            </a:r>
            <a:endParaRPr lang="fr-FR" sz="1800" b="1" cap="none" spc="0" dirty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6" b="26545"/>
          <a:stretch/>
        </p:blipFill>
        <p:spPr bwMode="auto">
          <a:xfrm>
            <a:off x="267263" y="176562"/>
            <a:ext cx="3114675" cy="51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 rot="16200000">
            <a:off x="-2182444" y="5020439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Étude de la langue française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028346"/>
              </p:ext>
            </p:extLst>
          </p:nvPr>
        </p:nvGraphicFramePr>
        <p:xfrm>
          <a:off x="285927" y="900019"/>
          <a:ext cx="6771130" cy="92890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34426"/>
                <a:gridCol w="1016532"/>
                <a:gridCol w="4767427"/>
                <a:gridCol w="552745"/>
              </a:tblGrid>
              <a:tr h="527470">
                <a:tc rowSpan="1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Numération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Ecrire les nombres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 jusqu’à 9 chiffres et connaître la valeur de chaque chiffre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4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Comparer,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 ranger les nombres jusqu’à 9 chiffres. Les situer sur une droite numérique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4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Ecrire les nombres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 jusqu’à 12 chiffres et connaître la valeur de chaque chiffre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82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Comparer,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 ranger les nombres jusqu’à 12 chiffres. 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930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Calcul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Poser et effectuer une soustraction avec retenue</a:t>
                      </a: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9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Savoir</a:t>
                      </a:r>
                      <a:r>
                        <a:rPr lang="fr-FR" sz="1000" b="0" baseline="0" dirty="0" smtClean="0">
                          <a:latin typeface="Short Stack" panose="02010500040000000007" pitchFamily="2" charset="0"/>
                        </a:rPr>
                        <a:t> multiplier par 10, 100… 20, 200</a:t>
                      </a:r>
                      <a:endParaRPr lang="fr-FR" sz="1000" b="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9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Addition</a:t>
                      </a:r>
                      <a:r>
                        <a:rPr lang="fr-FR" sz="1000" b="0" baseline="0" dirty="0" smtClean="0">
                          <a:latin typeface="Short Stack" panose="02010500040000000007" pitchFamily="2" charset="0"/>
                        </a:rPr>
                        <a:t>ner ou soustraire par le calcul réfléchi</a:t>
                      </a:r>
                      <a:endParaRPr lang="fr-FR" sz="1000" b="0" dirty="0" smtClean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9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Calculer le complément à 100,</a:t>
                      </a:r>
                      <a:r>
                        <a:rPr lang="fr-FR" sz="1000" b="0" baseline="0" dirty="0" smtClean="0">
                          <a:latin typeface="Short Stack" panose="02010500040000000007" pitchFamily="2" charset="0"/>
                        </a:rPr>
                        <a:t> 1000</a:t>
                      </a:r>
                      <a:endParaRPr lang="fr-FR" sz="1000" b="0" dirty="0" smtClean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9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Poser et effectuer une multiplication avec retenue</a:t>
                      </a: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4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Savoir calculer le double, le triple, le quadruple, la</a:t>
                      </a:r>
                      <a:r>
                        <a:rPr lang="fr-FR" sz="1000" b="0" baseline="0" dirty="0" smtClean="0">
                          <a:latin typeface="Short Stack" panose="02010500040000000007" pitchFamily="2" charset="0"/>
                        </a:rPr>
                        <a:t> moitié, le tiers et le quart d’un nombre</a:t>
                      </a:r>
                      <a:endParaRPr lang="fr-FR" sz="1000" b="0" dirty="0" smtClean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1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Grandeurs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 et mesures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Connaître,  convertir et calculer des unités de longueur</a:t>
                      </a: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1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Calculer des durées</a:t>
                      </a: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9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Connaître,  convertir et calculer des unités de durée</a:t>
                      </a: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53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Géométrie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Distinguer droites</a:t>
                      </a:r>
                      <a:r>
                        <a:rPr lang="fr-FR" sz="1000" b="0" baseline="0" dirty="0" smtClean="0">
                          <a:latin typeface="Short Stack" panose="02010500040000000007" pitchFamily="2" charset="0"/>
                        </a:rPr>
                        <a:t> et segments</a:t>
                      </a:r>
                      <a:endParaRPr lang="fr-FR" sz="1000" b="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4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Reconnaître et tracer des cercles, des demi-cercles, des quarts de cercles et utiliser leurs propriétés</a:t>
                      </a:r>
                      <a:endParaRPr lang="fr-FR" sz="1000" b="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5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Reconnaître et tracer des droites parallèles</a:t>
                      </a:r>
                      <a:endParaRPr lang="fr-FR" sz="1000" b="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4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Comparer des angles, savoir reconnaître et nommer</a:t>
                      </a:r>
                      <a:r>
                        <a:rPr lang="fr-FR" sz="1000" b="0" baseline="0" dirty="0" smtClean="0">
                          <a:latin typeface="Short Stack" panose="02010500040000000007" pitchFamily="2" charset="0"/>
                        </a:rPr>
                        <a:t> un angle droit, aigu et obtus. </a:t>
                      </a:r>
                      <a:endParaRPr lang="fr-FR" sz="1000" b="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46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Problèmes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Identifier</a:t>
                      </a:r>
                      <a:r>
                        <a:rPr lang="fr-FR" sz="1000" b="0" baseline="0" dirty="0" smtClean="0">
                          <a:latin typeface="Short Stack" panose="02010500040000000007" pitchFamily="2" charset="0"/>
                        </a:rPr>
                        <a:t> dans un énoncé les informations utiles </a:t>
                      </a:r>
                      <a:endParaRPr lang="fr-FR" sz="1000" b="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19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Savoir analyser des solutions</a:t>
                      </a:r>
                      <a:endParaRPr lang="fr-FR" sz="1000" b="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Rectangle à coins arrondis 36"/>
          <p:cNvSpPr/>
          <p:nvPr/>
        </p:nvSpPr>
        <p:spPr>
          <a:xfrm>
            <a:off x="285927" y="900013"/>
            <a:ext cx="6771130" cy="9289033"/>
          </a:xfrm>
          <a:prstGeom prst="roundRect">
            <a:avLst>
              <a:gd name="adj" fmla="val 1321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267263" y="126842"/>
            <a:ext cx="6789794" cy="6119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312641" y="78890"/>
            <a:ext cx="3742563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cycle des approfondissements, </a:t>
            </a:r>
            <a:r>
              <a:rPr lang="fr-FR" sz="1800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Niveau CM2</a:t>
            </a:r>
            <a:endParaRPr lang="fr-FR" sz="1800" b="1" cap="none" spc="0" dirty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6" b="26545"/>
          <a:stretch/>
        </p:blipFill>
        <p:spPr bwMode="auto">
          <a:xfrm>
            <a:off x="267263" y="176562"/>
            <a:ext cx="3114675" cy="51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ZoneTexte 28"/>
          <p:cNvSpPr txBox="1"/>
          <p:nvPr/>
        </p:nvSpPr>
        <p:spPr>
          <a:xfrm rot="16200000">
            <a:off x="-871082" y="5231237"/>
            <a:ext cx="28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mathématiques</a:t>
            </a:r>
            <a:endParaRPr lang="fr-FR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8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79190"/>
              </p:ext>
            </p:extLst>
          </p:nvPr>
        </p:nvGraphicFramePr>
        <p:xfrm>
          <a:off x="288302" y="972025"/>
          <a:ext cx="6768753" cy="76040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93555"/>
                <a:gridCol w="956893"/>
                <a:gridCol w="4765754"/>
                <a:gridCol w="552551"/>
              </a:tblGrid>
              <a:tr h="4752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</a:rPr>
                        <a:t>Anglais</a:t>
                      </a:r>
                      <a:endParaRPr lang="fr-FR" sz="1050" b="0" kern="1400" dirty="0">
                        <a:solidFill>
                          <a:srgbClr val="000000"/>
                        </a:solidFill>
                        <a:effectLst/>
                        <a:latin typeface="Mrs Chocolat" pitchFamily="2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Connaître un vocabulaire, des énoncés simples pour communiquer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assoon Infant Std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Commencer à acquérir une culture anglo-saxonne (alimentation, fête, géographie, chants…)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Histoire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Connaître le siècle des lumières, les personnages et les événements principaux.</a:t>
                      </a:r>
                      <a:endParaRPr lang="fr-FR" sz="1000" dirty="0" smtClean="0"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Connaître les personnages et les événements principaux de la révolution française</a:t>
                      </a:r>
                      <a:endParaRPr lang="fr-FR" sz="1000" dirty="0" smtClean="0"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Géographie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Connaître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quelques aspects de la géographie de la Terre.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</a:rPr>
                        <a:t>Instruction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</a:rPr>
                        <a:t>civique et morale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Connaître les règles de vie de la classe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Connaître les symboles de la République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Etre sensibilisé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 au problème du harcèlement en milieu scolaire</a:t>
                      </a:r>
                      <a:endParaRPr lang="fr-FR" sz="1000" dirty="0" smtClean="0"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Connaître quelques jours fériés et leur signification (l’armistice)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</a:rPr>
                        <a:t>Attitudes scolaires générales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Participer en classe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Présenter son travail avec rigueur, clarté et précision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Avoir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un comportement convenable en classe (respect des règles de vie)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Savoir prendre une correction ou s’autocorriger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Mener un travail à son terme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Savoir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s’organiser dans son travail et être autonome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25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Remplir ses responsabilités consciencieusement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Rectangle à coins arrondis 36"/>
          <p:cNvSpPr/>
          <p:nvPr/>
        </p:nvSpPr>
        <p:spPr>
          <a:xfrm>
            <a:off x="288304" y="972022"/>
            <a:ext cx="6768752" cy="7632848"/>
          </a:xfrm>
          <a:prstGeom prst="roundRect">
            <a:avLst>
              <a:gd name="adj" fmla="val 617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288304" y="198850"/>
            <a:ext cx="6768752" cy="6119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298621" y="150898"/>
            <a:ext cx="3758436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cycle des approfondissements, </a:t>
            </a:r>
            <a:r>
              <a:rPr lang="fr-FR" sz="1800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Niveau CM2</a:t>
            </a:r>
            <a:endParaRPr lang="fr-FR" sz="1800" b="1" cap="none" spc="0" dirty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6" b="26545"/>
          <a:stretch/>
        </p:blipFill>
        <p:spPr bwMode="auto">
          <a:xfrm>
            <a:off x="339270" y="248570"/>
            <a:ext cx="3114675" cy="51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" y="1017204"/>
            <a:ext cx="609600" cy="85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69" y="1994463"/>
            <a:ext cx="609600" cy="109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74" y="3492302"/>
            <a:ext cx="609600" cy="157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ZoneTexte 16"/>
          <p:cNvSpPr txBox="1"/>
          <p:nvPr/>
        </p:nvSpPr>
        <p:spPr>
          <a:xfrm rot="16200000">
            <a:off x="-583375" y="6730596"/>
            <a:ext cx="2247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A</a:t>
            </a:r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utonomie et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39218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673</Words>
  <Application>Microsoft Office PowerPoint</Application>
  <PresentationFormat>Personnalisé</PresentationFormat>
  <Paragraphs>109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118</cp:revision>
  <dcterms:created xsi:type="dcterms:W3CDTF">2013-10-20T20:46:41Z</dcterms:created>
  <dcterms:modified xsi:type="dcterms:W3CDTF">2015-10-31T17:32:14Z</dcterms:modified>
</cp:coreProperties>
</file>