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FF26"/>
    <a:srgbClr val="00FF00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660"/>
  </p:normalViewPr>
  <p:slideViewPr>
    <p:cSldViewPr>
      <p:cViewPr varScale="1">
        <p:scale>
          <a:sx n="74" d="100"/>
          <a:sy n="74" d="100"/>
        </p:scale>
        <p:origin x="-1320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8049344" y="6635452"/>
            <a:ext cx="18722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65000"/>
                  </a:schemeClr>
                </a:solidFill>
              </a:rPr>
              <a:t>http://www.mysticlolly-leblog.fr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27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6F8C-5989-49C3-8F2C-F05F95734FE5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878-8E2F-4DF7-9947-56945FF86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48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66714"/>
            <a:ext cx="1671639" cy="7800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6" y="366714"/>
            <a:ext cx="4849814" cy="7800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6F8C-5989-49C3-8F2C-F05F95734FE5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878-8E2F-4DF7-9947-56945FF86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61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6F8C-5989-49C3-8F2C-F05F95734FE5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878-8E2F-4DF7-9947-56945FF86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88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6F8C-5989-49C3-8F2C-F05F95734FE5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878-8E2F-4DF7-9947-56945FF86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93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6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97301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6F8C-5989-49C3-8F2C-F05F95734FE5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878-8E2F-4DF7-9947-56945FF86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55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6F8C-5989-49C3-8F2C-F05F95734FE5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878-8E2F-4DF7-9947-56945FF86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80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6F8C-5989-49C3-8F2C-F05F95734FE5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878-8E2F-4DF7-9947-56945FF86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16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6F8C-5989-49C3-8F2C-F05F95734FE5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878-8E2F-4DF7-9947-56945FF86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97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6F8C-5989-49C3-8F2C-F05F95734FE5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878-8E2F-4DF7-9947-56945FF86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68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6F8C-5989-49C3-8F2C-F05F95734FE5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878-8E2F-4DF7-9947-56945FF86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30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A6F8C-5989-49C3-8F2C-F05F95734FE5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4878-8E2F-4DF7-9947-56945FF86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41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117350" y="32073"/>
            <a:ext cx="9660186" cy="108681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839231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328592"/>
              <a:gd name="connsiteY0" fmla="*/ 138546 h 942561"/>
              <a:gd name="connsiteX1" fmla="*/ 5287028 w 5328592"/>
              <a:gd name="connsiteY1" fmla="*/ 0 h 942561"/>
              <a:gd name="connsiteX2" fmla="*/ 5328592 w 5328592"/>
              <a:gd name="connsiteY2" fmla="*/ 839231 h 942561"/>
              <a:gd name="connsiteX3" fmla="*/ 61114 w 5328592"/>
              <a:gd name="connsiteY3" fmla="*/ 942561 h 942561"/>
              <a:gd name="connsiteX4" fmla="*/ 0 w 5328592"/>
              <a:gd name="connsiteY4" fmla="*/ 138546 h 942561"/>
              <a:gd name="connsiteX0" fmla="*/ 0 w 5312060"/>
              <a:gd name="connsiteY0" fmla="*/ 311519 h 942561"/>
              <a:gd name="connsiteX1" fmla="*/ 5270496 w 5312060"/>
              <a:gd name="connsiteY1" fmla="*/ 0 h 942561"/>
              <a:gd name="connsiteX2" fmla="*/ 5312060 w 5312060"/>
              <a:gd name="connsiteY2" fmla="*/ 839231 h 942561"/>
              <a:gd name="connsiteX3" fmla="*/ 44582 w 5312060"/>
              <a:gd name="connsiteY3" fmla="*/ 942561 h 942561"/>
              <a:gd name="connsiteX4" fmla="*/ 0 w 5312060"/>
              <a:gd name="connsiteY4" fmla="*/ 311519 h 942561"/>
              <a:gd name="connsiteX0" fmla="*/ 0 w 5312060"/>
              <a:gd name="connsiteY0" fmla="*/ 311519 h 1010246"/>
              <a:gd name="connsiteX1" fmla="*/ 5270496 w 5312060"/>
              <a:gd name="connsiteY1" fmla="*/ 0 h 1010246"/>
              <a:gd name="connsiteX2" fmla="*/ 5312060 w 5312060"/>
              <a:gd name="connsiteY2" fmla="*/ 839231 h 1010246"/>
              <a:gd name="connsiteX3" fmla="*/ 309091 w 5312060"/>
              <a:gd name="connsiteY3" fmla="*/ 1010246 h 1010246"/>
              <a:gd name="connsiteX4" fmla="*/ 0 w 5312060"/>
              <a:gd name="connsiteY4" fmla="*/ 311519 h 1010246"/>
              <a:gd name="connsiteX0" fmla="*/ 0 w 5270495"/>
              <a:gd name="connsiteY0" fmla="*/ 311519 h 1010246"/>
              <a:gd name="connsiteX1" fmla="*/ 5270496 w 5270495"/>
              <a:gd name="connsiteY1" fmla="*/ 0 h 1010246"/>
              <a:gd name="connsiteX2" fmla="*/ 4964893 w 5270495"/>
              <a:gd name="connsiteY2" fmla="*/ 891875 h 1010246"/>
              <a:gd name="connsiteX3" fmla="*/ 309091 w 5270495"/>
              <a:gd name="connsiteY3" fmla="*/ 1010246 h 1010246"/>
              <a:gd name="connsiteX4" fmla="*/ 0 w 5270495"/>
              <a:gd name="connsiteY4" fmla="*/ 311519 h 1010246"/>
              <a:gd name="connsiteX0" fmla="*/ 0 w 5356399"/>
              <a:gd name="connsiteY0" fmla="*/ 146359 h 1010246"/>
              <a:gd name="connsiteX1" fmla="*/ 5356399 w 5356399"/>
              <a:gd name="connsiteY1" fmla="*/ 0 h 1010246"/>
              <a:gd name="connsiteX2" fmla="*/ 5050796 w 5356399"/>
              <a:gd name="connsiteY2" fmla="*/ 891875 h 1010246"/>
              <a:gd name="connsiteX3" fmla="*/ 394994 w 5356399"/>
              <a:gd name="connsiteY3" fmla="*/ 1010246 h 1010246"/>
              <a:gd name="connsiteX4" fmla="*/ 0 w 5356399"/>
              <a:gd name="connsiteY4" fmla="*/ 146359 h 1010246"/>
              <a:gd name="connsiteX0" fmla="*/ 0 w 5050796"/>
              <a:gd name="connsiteY0" fmla="*/ 72954 h 936841"/>
              <a:gd name="connsiteX1" fmla="*/ 4973740 w 5050796"/>
              <a:gd name="connsiteY1" fmla="*/ 0 h 936841"/>
              <a:gd name="connsiteX2" fmla="*/ 5050796 w 5050796"/>
              <a:gd name="connsiteY2" fmla="*/ 818470 h 936841"/>
              <a:gd name="connsiteX3" fmla="*/ 394994 w 5050796"/>
              <a:gd name="connsiteY3" fmla="*/ 936841 h 936841"/>
              <a:gd name="connsiteX4" fmla="*/ 0 w 5050796"/>
              <a:gd name="connsiteY4" fmla="*/ 72954 h 936841"/>
              <a:gd name="connsiteX0" fmla="*/ 0 w 5394408"/>
              <a:gd name="connsiteY0" fmla="*/ 72954 h 936841"/>
              <a:gd name="connsiteX1" fmla="*/ 4973740 w 5394408"/>
              <a:gd name="connsiteY1" fmla="*/ 0 h 936841"/>
              <a:gd name="connsiteX2" fmla="*/ 5394408 w 5394408"/>
              <a:gd name="connsiteY2" fmla="*/ 781767 h 936841"/>
              <a:gd name="connsiteX3" fmla="*/ 394994 w 5394408"/>
              <a:gd name="connsiteY3" fmla="*/ 936841 h 936841"/>
              <a:gd name="connsiteX4" fmla="*/ 0 w 5394408"/>
              <a:gd name="connsiteY4" fmla="*/ 72954 h 936841"/>
              <a:gd name="connsiteX0" fmla="*/ 0 w 5308505"/>
              <a:gd name="connsiteY0" fmla="*/ 118832 h 936841"/>
              <a:gd name="connsiteX1" fmla="*/ 4887837 w 5308505"/>
              <a:gd name="connsiteY1" fmla="*/ 0 h 936841"/>
              <a:gd name="connsiteX2" fmla="*/ 5308505 w 5308505"/>
              <a:gd name="connsiteY2" fmla="*/ 781767 h 936841"/>
              <a:gd name="connsiteX3" fmla="*/ 309091 w 5308505"/>
              <a:gd name="connsiteY3" fmla="*/ 936841 h 936841"/>
              <a:gd name="connsiteX4" fmla="*/ 0 w 5308505"/>
              <a:gd name="connsiteY4" fmla="*/ 118832 h 936841"/>
              <a:gd name="connsiteX0" fmla="*/ 65759 w 5374264"/>
              <a:gd name="connsiteY0" fmla="*/ 118832 h 946017"/>
              <a:gd name="connsiteX1" fmla="*/ 4953596 w 5374264"/>
              <a:gd name="connsiteY1" fmla="*/ 0 h 946017"/>
              <a:gd name="connsiteX2" fmla="*/ 5374264 w 5374264"/>
              <a:gd name="connsiteY2" fmla="*/ 781767 h 946017"/>
              <a:gd name="connsiteX3" fmla="*/ 0 w 5374264"/>
              <a:gd name="connsiteY3" fmla="*/ 946017 h 946017"/>
              <a:gd name="connsiteX4" fmla="*/ 65759 w 5374264"/>
              <a:gd name="connsiteY4" fmla="*/ 118832 h 946017"/>
              <a:gd name="connsiteX0" fmla="*/ 42331 w 5350836"/>
              <a:gd name="connsiteY0" fmla="*/ 118832 h 982719"/>
              <a:gd name="connsiteX1" fmla="*/ 4930168 w 5350836"/>
              <a:gd name="connsiteY1" fmla="*/ 0 h 982719"/>
              <a:gd name="connsiteX2" fmla="*/ 5350836 w 5350836"/>
              <a:gd name="connsiteY2" fmla="*/ 781767 h 982719"/>
              <a:gd name="connsiteX3" fmla="*/ 0 w 5350836"/>
              <a:gd name="connsiteY3" fmla="*/ 982719 h 982719"/>
              <a:gd name="connsiteX4" fmla="*/ 42331 w 5350836"/>
              <a:gd name="connsiteY4" fmla="*/ 118832 h 982719"/>
              <a:gd name="connsiteX0" fmla="*/ 42331 w 5311790"/>
              <a:gd name="connsiteY0" fmla="*/ 118832 h 982719"/>
              <a:gd name="connsiteX1" fmla="*/ 4930168 w 5311790"/>
              <a:gd name="connsiteY1" fmla="*/ 0 h 982719"/>
              <a:gd name="connsiteX2" fmla="*/ 5311790 w 5311790"/>
              <a:gd name="connsiteY2" fmla="*/ 845997 h 982719"/>
              <a:gd name="connsiteX3" fmla="*/ 0 w 5311790"/>
              <a:gd name="connsiteY3" fmla="*/ 982719 h 982719"/>
              <a:gd name="connsiteX4" fmla="*/ 42331 w 5311790"/>
              <a:gd name="connsiteY4" fmla="*/ 118832 h 982719"/>
              <a:gd name="connsiteX0" fmla="*/ 42331 w 5311790"/>
              <a:gd name="connsiteY0" fmla="*/ 183061 h 1046948"/>
              <a:gd name="connsiteX1" fmla="*/ 4953597 w 5311790"/>
              <a:gd name="connsiteY1" fmla="*/ 0 h 1046948"/>
              <a:gd name="connsiteX2" fmla="*/ 5311790 w 5311790"/>
              <a:gd name="connsiteY2" fmla="*/ 910226 h 1046948"/>
              <a:gd name="connsiteX3" fmla="*/ 0 w 5311790"/>
              <a:gd name="connsiteY3" fmla="*/ 1046948 h 1046948"/>
              <a:gd name="connsiteX4" fmla="*/ 42331 w 5311790"/>
              <a:gd name="connsiteY4" fmla="*/ 183061 h 104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11790" h="1046948">
                <a:moveTo>
                  <a:pt x="42331" y="183061"/>
                </a:moveTo>
                <a:lnTo>
                  <a:pt x="4953597" y="0"/>
                </a:lnTo>
                <a:lnTo>
                  <a:pt x="5311790" y="910226"/>
                </a:lnTo>
                <a:lnTo>
                  <a:pt x="0" y="1046948"/>
                </a:lnTo>
                <a:lnTo>
                  <a:pt x="42331" y="1830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2910" y="94186"/>
            <a:ext cx="9483774" cy="916356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510128"/>
              <a:gd name="connsiteY0" fmla="*/ 0 h 985047"/>
              <a:gd name="connsiteX1" fmla="*/ 5468564 w 5510128"/>
              <a:gd name="connsiteY1" fmla="*/ 76473 h 985047"/>
              <a:gd name="connsiteX2" fmla="*/ 5510128 w 5510128"/>
              <a:gd name="connsiteY2" fmla="*/ 791083 h 985047"/>
              <a:gd name="connsiteX3" fmla="*/ 126118 w 5510128"/>
              <a:gd name="connsiteY3" fmla="*/ 985047 h 985047"/>
              <a:gd name="connsiteX4" fmla="*/ 0 w 5510128"/>
              <a:gd name="connsiteY4" fmla="*/ 0 h 98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10128" h="985047">
                <a:moveTo>
                  <a:pt x="0" y="0"/>
                </a:moveTo>
                <a:lnTo>
                  <a:pt x="5468564" y="76473"/>
                </a:lnTo>
                <a:lnTo>
                  <a:pt x="5510128" y="791083"/>
                </a:lnTo>
                <a:lnTo>
                  <a:pt x="126118" y="9850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92560" y="116632"/>
            <a:ext cx="8476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Suivi de mon plan de travail – Période 1</a:t>
            </a:r>
            <a:endParaRPr lang="fr-F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128464" y="47121"/>
            <a:ext cx="971125" cy="947936"/>
            <a:chOff x="218571" y="383053"/>
            <a:chExt cx="834165" cy="814246"/>
          </a:xfrm>
        </p:grpSpPr>
        <p:sp>
          <p:nvSpPr>
            <p:cNvPr id="8" name="Ellipse 7"/>
            <p:cNvSpPr/>
            <p:nvPr/>
          </p:nvSpPr>
          <p:spPr>
            <a:xfrm>
              <a:off x="238490" y="383053"/>
              <a:ext cx="814246" cy="814246"/>
            </a:xfrm>
            <a:prstGeom prst="ellipse">
              <a:avLst/>
            </a:prstGeom>
            <a:solidFill>
              <a:srgbClr val="00CC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 rot="20976963">
              <a:off x="218571" y="441995"/>
              <a:ext cx="806479" cy="608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28 Days Later" pitchFamily="34" charset="0"/>
                </a:rPr>
                <a:t>CE2</a:t>
              </a:r>
              <a:endParaRPr lang="fr-FR" sz="3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endParaRPr>
            </a:p>
          </p:txBody>
        </p:sp>
      </p:grp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537860"/>
              </p:ext>
            </p:extLst>
          </p:nvPr>
        </p:nvGraphicFramePr>
        <p:xfrm>
          <a:off x="80738" y="1871514"/>
          <a:ext cx="9696798" cy="378973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09797"/>
                <a:gridCol w="3407187"/>
                <a:gridCol w="1763166"/>
                <a:gridCol w="1908440"/>
                <a:gridCol w="2308208"/>
              </a:tblGrid>
              <a:tr h="800642"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</a:t>
                      </a:r>
                      <a:r>
                        <a:rPr lang="fr-FR" sz="4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rançais</a:t>
                      </a:r>
                      <a:endParaRPr lang="fr-FR" sz="4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Wingdings"/>
                        </a:rPr>
                        <a:t>J</a:t>
                      </a:r>
                      <a:r>
                        <a:rPr lang="fr-FR" sz="2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Wingdings"/>
                        </a:rPr>
                        <a:t>’ai fini </a:t>
                      </a:r>
                      <a:r>
                        <a:rPr lang="fr-FR" sz="2000" b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</a:t>
                      </a:r>
                      <a:endParaRPr lang="fr-FR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  <a:sym typeface="Wingdings"/>
                        </a:rPr>
                        <a:t>J</a:t>
                      </a:r>
                      <a:r>
                        <a:rPr lang="fr-FR" sz="2000" b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  <a:sym typeface="Wingdings"/>
                        </a:rPr>
                        <a:t>’ai fini </a:t>
                      </a:r>
                      <a:r>
                        <a:rPr lang="fr-FR" sz="2000" b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</a:t>
                      </a:r>
                      <a:endParaRPr lang="fr-FR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</a:t>
                      </a:r>
                      <a:r>
                        <a:rPr lang="fr-FR" sz="2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’ai passé l’évaluation</a:t>
                      </a:r>
                      <a:endParaRPr lang="fr-FR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12828">
                <a:tc>
                  <a:txBody>
                    <a:bodyPr/>
                    <a:lstStyle/>
                    <a:p>
                      <a:pPr algn="ctr"/>
                      <a:r>
                        <a:rPr lang="fr-FR" sz="1800" b="1" i="1" dirty="0" err="1" smtClean="0">
                          <a:effectLst/>
                        </a:rPr>
                        <a:t>Voc</a:t>
                      </a:r>
                      <a:r>
                        <a:rPr lang="fr-FR" sz="1800" b="1" i="1" dirty="0" smtClean="0">
                          <a:effectLst/>
                        </a:rPr>
                        <a:t>.</a:t>
                      </a:r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V1 – L</a:t>
                      </a:r>
                      <a:r>
                        <a:rPr lang="fr-FR" sz="1600" b="0" dirty="0" smtClean="0"/>
                        <a:t>’ordre alphabétique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5159">
                <a:tc rowSpan="3"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>
                          <a:effectLst/>
                        </a:rPr>
                        <a:t>Grammaire</a:t>
                      </a:r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G1 – L</a:t>
                      </a:r>
                      <a:r>
                        <a:rPr lang="fr-FR" sz="1600" b="0" dirty="0" smtClean="0"/>
                        <a:t>a</a:t>
                      </a:r>
                      <a:r>
                        <a:rPr lang="fr-FR" sz="1600" b="0" baseline="0" dirty="0" smtClean="0"/>
                        <a:t> phrase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5159">
                <a:tc vMerge="1"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i="0" dirty="0" smtClean="0"/>
                        <a:t>G2 – L</a:t>
                      </a:r>
                      <a:r>
                        <a:rPr lang="fr-FR" sz="1600" b="0" i="0" dirty="0" smtClean="0"/>
                        <a:t>es</a:t>
                      </a:r>
                      <a:r>
                        <a:rPr lang="fr-FR" sz="1600" b="0" i="0" baseline="0" dirty="0" smtClean="0"/>
                        <a:t> types de phrases</a:t>
                      </a:r>
                      <a:endParaRPr lang="fr-FR" sz="1600" b="0" i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5159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i="0" dirty="0" smtClean="0"/>
                        <a:t>G3 – L</a:t>
                      </a:r>
                      <a:r>
                        <a:rPr lang="fr-FR" sz="1600" b="0" i="0" dirty="0" smtClean="0"/>
                        <a:t>e verbe</a:t>
                      </a:r>
                      <a:endParaRPr lang="fr-FR" sz="1600" b="0" i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80787">
                <a:tc>
                  <a:txBody>
                    <a:bodyPr/>
                    <a:lstStyle/>
                    <a:p>
                      <a:pPr algn="ctr"/>
                      <a:r>
                        <a:rPr lang="fr-FR" sz="1800" b="1" i="1" dirty="0" err="1" smtClean="0">
                          <a:effectLst/>
                        </a:rPr>
                        <a:t>Conj</a:t>
                      </a:r>
                      <a:r>
                        <a:rPr lang="fr-FR" sz="1800" b="1" i="1" dirty="0" smtClean="0">
                          <a:effectLst/>
                        </a:rPr>
                        <a:t>.</a:t>
                      </a:r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C1 – P</a:t>
                      </a:r>
                      <a:r>
                        <a:rPr lang="fr-FR" sz="1600" b="0" dirty="0" smtClean="0"/>
                        <a:t>assé,</a:t>
                      </a:r>
                      <a:r>
                        <a:rPr lang="fr-FR" sz="1600" b="0" baseline="0" dirty="0" smtClean="0"/>
                        <a:t> présent, futur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63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117350" y="32073"/>
            <a:ext cx="9660186" cy="108681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839231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328592"/>
              <a:gd name="connsiteY0" fmla="*/ 138546 h 942561"/>
              <a:gd name="connsiteX1" fmla="*/ 5287028 w 5328592"/>
              <a:gd name="connsiteY1" fmla="*/ 0 h 942561"/>
              <a:gd name="connsiteX2" fmla="*/ 5328592 w 5328592"/>
              <a:gd name="connsiteY2" fmla="*/ 839231 h 942561"/>
              <a:gd name="connsiteX3" fmla="*/ 61114 w 5328592"/>
              <a:gd name="connsiteY3" fmla="*/ 942561 h 942561"/>
              <a:gd name="connsiteX4" fmla="*/ 0 w 5328592"/>
              <a:gd name="connsiteY4" fmla="*/ 138546 h 942561"/>
              <a:gd name="connsiteX0" fmla="*/ 0 w 5312060"/>
              <a:gd name="connsiteY0" fmla="*/ 311519 h 942561"/>
              <a:gd name="connsiteX1" fmla="*/ 5270496 w 5312060"/>
              <a:gd name="connsiteY1" fmla="*/ 0 h 942561"/>
              <a:gd name="connsiteX2" fmla="*/ 5312060 w 5312060"/>
              <a:gd name="connsiteY2" fmla="*/ 839231 h 942561"/>
              <a:gd name="connsiteX3" fmla="*/ 44582 w 5312060"/>
              <a:gd name="connsiteY3" fmla="*/ 942561 h 942561"/>
              <a:gd name="connsiteX4" fmla="*/ 0 w 5312060"/>
              <a:gd name="connsiteY4" fmla="*/ 311519 h 942561"/>
              <a:gd name="connsiteX0" fmla="*/ 0 w 5312060"/>
              <a:gd name="connsiteY0" fmla="*/ 311519 h 1010246"/>
              <a:gd name="connsiteX1" fmla="*/ 5270496 w 5312060"/>
              <a:gd name="connsiteY1" fmla="*/ 0 h 1010246"/>
              <a:gd name="connsiteX2" fmla="*/ 5312060 w 5312060"/>
              <a:gd name="connsiteY2" fmla="*/ 839231 h 1010246"/>
              <a:gd name="connsiteX3" fmla="*/ 309091 w 5312060"/>
              <a:gd name="connsiteY3" fmla="*/ 1010246 h 1010246"/>
              <a:gd name="connsiteX4" fmla="*/ 0 w 5312060"/>
              <a:gd name="connsiteY4" fmla="*/ 311519 h 1010246"/>
              <a:gd name="connsiteX0" fmla="*/ 0 w 5270495"/>
              <a:gd name="connsiteY0" fmla="*/ 311519 h 1010246"/>
              <a:gd name="connsiteX1" fmla="*/ 5270496 w 5270495"/>
              <a:gd name="connsiteY1" fmla="*/ 0 h 1010246"/>
              <a:gd name="connsiteX2" fmla="*/ 4964893 w 5270495"/>
              <a:gd name="connsiteY2" fmla="*/ 891875 h 1010246"/>
              <a:gd name="connsiteX3" fmla="*/ 309091 w 5270495"/>
              <a:gd name="connsiteY3" fmla="*/ 1010246 h 1010246"/>
              <a:gd name="connsiteX4" fmla="*/ 0 w 5270495"/>
              <a:gd name="connsiteY4" fmla="*/ 311519 h 1010246"/>
              <a:gd name="connsiteX0" fmla="*/ 0 w 5356399"/>
              <a:gd name="connsiteY0" fmla="*/ 146359 h 1010246"/>
              <a:gd name="connsiteX1" fmla="*/ 5356399 w 5356399"/>
              <a:gd name="connsiteY1" fmla="*/ 0 h 1010246"/>
              <a:gd name="connsiteX2" fmla="*/ 5050796 w 5356399"/>
              <a:gd name="connsiteY2" fmla="*/ 891875 h 1010246"/>
              <a:gd name="connsiteX3" fmla="*/ 394994 w 5356399"/>
              <a:gd name="connsiteY3" fmla="*/ 1010246 h 1010246"/>
              <a:gd name="connsiteX4" fmla="*/ 0 w 5356399"/>
              <a:gd name="connsiteY4" fmla="*/ 146359 h 1010246"/>
              <a:gd name="connsiteX0" fmla="*/ 0 w 5050796"/>
              <a:gd name="connsiteY0" fmla="*/ 72954 h 936841"/>
              <a:gd name="connsiteX1" fmla="*/ 4973740 w 5050796"/>
              <a:gd name="connsiteY1" fmla="*/ 0 h 936841"/>
              <a:gd name="connsiteX2" fmla="*/ 5050796 w 5050796"/>
              <a:gd name="connsiteY2" fmla="*/ 818470 h 936841"/>
              <a:gd name="connsiteX3" fmla="*/ 394994 w 5050796"/>
              <a:gd name="connsiteY3" fmla="*/ 936841 h 936841"/>
              <a:gd name="connsiteX4" fmla="*/ 0 w 5050796"/>
              <a:gd name="connsiteY4" fmla="*/ 72954 h 936841"/>
              <a:gd name="connsiteX0" fmla="*/ 0 w 5394408"/>
              <a:gd name="connsiteY0" fmla="*/ 72954 h 936841"/>
              <a:gd name="connsiteX1" fmla="*/ 4973740 w 5394408"/>
              <a:gd name="connsiteY1" fmla="*/ 0 h 936841"/>
              <a:gd name="connsiteX2" fmla="*/ 5394408 w 5394408"/>
              <a:gd name="connsiteY2" fmla="*/ 781767 h 936841"/>
              <a:gd name="connsiteX3" fmla="*/ 394994 w 5394408"/>
              <a:gd name="connsiteY3" fmla="*/ 936841 h 936841"/>
              <a:gd name="connsiteX4" fmla="*/ 0 w 5394408"/>
              <a:gd name="connsiteY4" fmla="*/ 72954 h 936841"/>
              <a:gd name="connsiteX0" fmla="*/ 0 w 5308505"/>
              <a:gd name="connsiteY0" fmla="*/ 118832 h 936841"/>
              <a:gd name="connsiteX1" fmla="*/ 4887837 w 5308505"/>
              <a:gd name="connsiteY1" fmla="*/ 0 h 936841"/>
              <a:gd name="connsiteX2" fmla="*/ 5308505 w 5308505"/>
              <a:gd name="connsiteY2" fmla="*/ 781767 h 936841"/>
              <a:gd name="connsiteX3" fmla="*/ 309091 w 5308505"/>
              <a:gd name="connsiteY3" fmla="*/ 936841 h 936841"/>
              <a:gd name="connsiteX4" fmla="*/ 0 w 5308505"/>
              <a:gd name="connsiteY4" fmla="*/ 118832 h 936841"/>
              <a:gd name="connsiteX0" fmla="*/ 65759 w 5374264"/>
              <a:gd name="connsiteY0" fmla="*/ 118832 h 946017"/>
              <a:gd name="connsiteX1" fmla="*/ 4953596 w 5374264"/>
              <a:gd name="connsiteY1" fmla="*/ 0 h 946017"/>
              <a:gd name="connsiteX2" fmla="*/ 5374264 w 5374264"/>
              <a:gd name="connsiteY2" fmla="*/ 781767 h 946017"/>
              <a:gd name="connsiteX3" fmla="*/ 0 w 5374264"/>
              <a:gd name="connsiteY3" fmla="*/ 946017 h 946017"/>
              <a:gd name="connsiteX4" fmla="*/ 65759 w 5374264"/>
              <a:gd name="connsiteY4" fmla="*/ 118832 h 946017"/>
              <a:gd name="connsiteX0" fmla="*/ 42331 w 5350836"/>
              <a:gd name="connsiteY0" fmla="*/ 118832 h 982719"/>
              <a:gd name="connsiteX1" fmla="*/ 4930168 w 5350836"/>
              <a:gd name="connsiteY1" fmla="*/ 0 h 982719"/>
              <a:gd name="connsiteX2" fmla="*/ 5350836 w 5350836"/>
              <a:gd name="connsiteY2" fmla="*/ 781767 h 982719"/>
              <a:gd name="connsiteX3" fmla="*/ 0 w 5350836"/>
              <a:gd name="connsiteY3" fmla="*/ 982719 h 982719"/>
              <a:gd name="connsiteX4" fmla="*/ 42331 w 5350836"/>
              <a:gd name="connsiteY4" fmla="*/ 118832 h 982719"/>
              <a:gd name="connsiteX0" fmla="*/ 42331 w 5311790"/>
              <a:gd name="connsiteY0" fmla="*/ 118832 h 982719"/>
              <a:gd name="connsiteX1" fmla="*/ 4930168 w 5311790"/>
              <a:gd name="connsiteY1" fmla="*/ 0 h 982719"/>
              <a:gd name="connsiteX2" fmla="*/ 5311790 w 5311790"/>
              <a:gd name="connsiteY2" fmla="*/ 845997 h 982719"/>
              <a:gd name="connsiteX3" fmla="*/ 0 w 5311790"/>
              <a:gd name="connsiteY3" fmla="*/ 982719 h 982719"/>
              <a:gd name="connsiteX4" fmla="*/ 42331 w 5311790"/>
              <a:gd name="connsiteY4" fmla="*/ 118832 h 982719"/>
              <a:gd name="connsiteX0" fmla="*/ 42331 w 5311790"/>
              <a:gd name="connsiteY0" fmla="*/ 183061 h 1046948"/>
              <a:gd name="connsiteX1" fmla="*/ 4953597 w 5311790"/>
              <a:gd name="connsiteY1" fmla="*/ 0 h 1046948"/>
              <a:gd name="connsiteX2" fmla="*/ 5311790 w 5311790"/>
              <a:gd name="connsiteY2" fmla="*/ 910226 h 1046948"/>
              <a:gd name="connsiteX3" fmla="*/ 0 w 5311790"/>
              <a:gd name="connsiteY3" fmla="*/ 1046948 h 1046948"/>
              <a:gd name="connsiteX4" fmla="*/ 42331 w 5311790"/>
              <a:gd name="connsiteY4" fmla="*/ 183061 h 104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11790" h="1046948">
                <a:moveTo>
                  <a:pt x="42331" y="183061"/>
                </a:moveTo>
                <a:lnTo>
                  <a:pt x="4953597" y="0"/>
                </a:lnTo>
                <a:lnTo>
                  <a:pt x="5311790" y="910226"/>
                </a:lnTo>
                <a:lnTo>
                  <a:pt x="0" y="1046948"/>
                </a:lnTo>
                <a:lnTo>
                  <a:pt x="42331" y="1830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2910" y="94186"/>
            <a:ext cx="9483774" cy="916356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510128"/>
              <a:gd name="connsiteY0" fmla="*/ 0 h 985047"/>
              <a:gd name="connsiteX1" fmla="*/ 5468564 w 5510128"/>
              <a:gd name="connsiteY1" fmla="*/ 76473 h 985047"/>
              <a:gd name="connsiteX2" fmla="*/ 5510128 w 5510128"/>
              <a:gd name="connsiteY2" fmla="*/ 791083 h 985047"/>
              <a:gd name="connsiteX3" fmla="*/ 126118 w 5510128"/>
              <a:gd name="connsiteY3" fmla="*/ 985047 h 985047"/>
              <a:gd name="connsiteX4" fmla="*/ 0 w 5510128"/>
              <a:gd name="connsiteY4" fmla="*/ 0 h 98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10128" h="985047">
                <a:moveTo>
                  <a:pt x="0" y="0"/>
                </a:moveTo>
                <a:lnTo>
                  <a:pt x="5468564" y="76473"/>
                </a:lnTo>
                <a:lnTo>
                  <a:pt x="5510128" y="791083"/>
                </a:lnTo>
                <a:lnTo>
                  <a:pt x="126118" y="9850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92560" y="116632"/>
            <a:ext cx="8476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Suivi de mon plan de travail – Période 2</a:t>
            </a:r>
            <a:endParaRPr lang="fr-F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128464" y="47121"/>
            <a:ext cx="971125" cy="947936"/>
            <a:chOff x="218571" y="383053"/>
            <a:chExt cx="834165" cy="814246"/>
          </a:xfrm>
        </p:grpSpPr>
        <p:sp>
          <p:nvSpPr>
            <p:cNvPr id="8" name="Ellipse 7"/>
            <p:cNvSpPr/>
            <p:nvPr/>
          </p:nvSpPr>
          <p:spPr>
            <a:xfrm>
              <a:off x="238490" y="383053"/>
              <a:ext cx="814246" cy="814246"/>
            </a:xfrm>
            <a:prstGeom prst="ellipse">
              <a:avLst/>
            </a:prstGeom>
            <a:solidFill>
              <a:srgbClr val="00CC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 rot="20976963">
              <a:off x="218571" y="441995"/>
              <a:ext cx="806479" cy="608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28 Days Later" pitchFamily="34" charset="0"/>
                </a:rPr>
                <a:t>CE2</a:t>
              </a:r>
              <a:endParaRPr lang="fr-FR" sz="3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endParaRPr>
            </a:p>
          </p:txBody>
        </p:sp>
      </p:grp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378618"/>
              </p:ext>
            </p:extLst>
          </p:nvPr>
        </p:nvGraphicFramePr>
        <p:xfrm>
          <a:off x="80738" y="2170451"/>
          <a:ext cx="9696798" cy="277071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09797"/>
                <a:gridCol w="3407187"/>
                <a:gridCol w="1763166"/>
                <a:gridCol w="1908440"/>
                <a:gridCol w="2308208"/>
              </a:tblGrid>
              <a:tr h="800642"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</a:t>
                      </a:r>
                      <a:r>
                        <a:rPr lang="fr-FR" sz="4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rançais</a:t>
                      </a:r>
                      <a:endParaRPr lang="fr-FR" sz="4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Wingdings"/>
                        </a:rPr>
                        <a:t>J</a:t>
                      </a:r>
                      <a:r>
                        <a:rPr lang="fr-FR" sz="2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Wingdings"/>
                        </a:rPr>
                        <a:t>’ai fini </a:t>
                      </a:r>
                      <a:r>
                        <a:rPr lang="fr-FR" sz="2000" b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</a:t>
                      </a:r>
                      <a:endParaRPr lang="fr-FR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  <a:sym typeface="Wingdings"/>
                        </a:rPr>
                        <a:t>J</a:t>
                      </a:r>
                      <a:r>
                        <a:rPr lang="fr-FR" sz="2000" b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  <a:sym typeface="Wingdings"/>
                        </a:rPr>
                        <a:t>’ai fini </a:t>
                      </a:r>
                      <a:r>
                        <a:rPr lang="fr-FR" sz="2000" b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</a:t>
                      </a:r>
                      <a:endParaRPr lang="fr-FR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</a:t>
                      </a:r>
                      <a:r>
                        <a:rPr lang="fr-FR" sz="2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’ai passé l’évaluation</a:t>
                      </a:r>
                      <a:endParaRPr lang="fr-FR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40820">
                <a:tc>
                  <a:txBody>
                    <a:bodyPr/>
                    <a:lstStyle/>
                    <a:p>
                      <a:pPr algn="ctr"/>
                      <a:r>
                        <a:rPr lang="fr-FR" sz="1800" b="1" i="1" dirty="0" err="1" smtClean="0">
                          <a:effectLst/>
                        </a:rPr>
                        <a:t>Voc</a:t>
                      </a:r>
                      <a:r>
                        <a:rPr lang="fr-FR" sz="1800" b="1" i="1" dirty="0" smtClean="0">
                          <a:effectLst/>
                        </a:rPr>
                        <a:t>.</a:t>
                      </a:r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V2 – L</a:t>
                      </a:r>
                      <a:r>
                        <a:rPr lang="fr-FR" sz="1600" b="0" dirty="0" smtClean="0"/>
                        <a:t>es différents</a:t>
                      </a:r>
                      <a:r>
                        <a:rPr lang="fr-FR" sz="1600" b="0" baseline="0" dirty="0" smtClean="0"/>
                        <a:t> sens d’un mot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40"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>
                          <a:effectLst/>
                        </a:rPr>
                        <a:t>Gram.</a:t>
                      </a:r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G4 - L</a:t>
                      </a:r>
                      <a:r>
                        <a:rPr lang="fr-FR" sz="1600" b="0" dirty="0" smtClean="0"/>
                        <a:t>e sujet</a:t>
                      </a:r>
                      <a:r>
                        <a:rPr lang="fr-FR" sz="1600" b="0" baseline="0" dirty="0" smtClean="0"/>
                        <a:t> du verbe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G5 – L</a:t>
                      </a:r>
                      <a:r>
                        <a:rPr lang="fr-FR" sz="1600" b="0" dirty="0" smtClean="0"/>
                        <a:t>es pronoms personnels sujets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09175">
                <a:tc>
                  <a:txBody>
                    <a:bodyPr/>
                    <a:lstStyle/>
                    <a:p>
                      <a:pPr algn="ctr"/>
                      <a:r>
                        <a:rPr lang="fr-FR" sz="1800" b="1" i="1" dirty="0" err="1" smtClean="0">
                          <a:effectLst/>
                        </a:rPr>
                        <a:t>Conj</a:t>
                      </a:r>
                      <a:r>
                        <a:rPr lang="fr-FR" sz="1800" b="1" i="1" dirty="0" smtClean="0">
                          <a:effectLst/>
                        </a:rPr>
                        <a:t>.</a:t>
                      </a:r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C2 – A</a:t>
                      </a:r>
                      <a:r>
                        <a:rPr lang="fr-FR" sz="1600" b="0" dirty="0" smtClean="0"/>
                        <a:t>ccorder</a:t>
                      </a:r>
                      <a:r>
                        <a:rPr lang="fr-FR" sz="1600" b="0" baseline="0" dirty="0" smtClean="0"/>
                        <a:t> le verbe avec son sujet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1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117350" y="32073"/>
            <a:ext cx="9660186" cy="108681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839231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328592"/>
              <a:gd name="connsiteY0" fmla="*/ 138546 h 942561"/>
              <a:gd name="connsiteX1" fmla="*/ 5287028 w 5328592"/>
              <a:gd name="connsiteY1" fmla="*/ 0 h 942561"/>
              <a:gd name="connsiteX2" fmla="*/ 5328592 w 5328592"/>
              <a:gd name="connsiteY2" fmla="*/ 839231 h 942561"/>
              <a:gd name="connsiteX3" fmla="*/ 61114 w 5328592"/>
              <a:gd name="connsiteY3" fmla="*/ 942561 h 942561"/>
              <a:gd name="connsiteX4" fmla="*/ 0 w 5328592"/>
              <a:gd name="connsiteY4" fmla="*/ 138546 h 942561"/>
              <a:gd name="connsiteX0" fmla="*/ 0 w 5312060"/>
              <a:gd name="connsiteY0" fmla="*/ 311519 h 942561"/>
              <a:gd name="connsiteX1" fmla="*/ 5270496 w 5312060"/>
              <a:gd name="connsiteY1" fmla="*/ 0 h 942561"/>
              <a:gd name="connsiteX2" fmla="*/ 5312060 w 5312060"/>
              <a:gd name="connsiteY2" fmla="*/ 839231 h 942561"/>
              <a:gd name="connsiteX3" fmla="*/ 44582 w 5312060"/>
              <a:gd name="connsiteY3" fmla="*/ 942561 h 942561"/>
              <a:gd name="connsiteX4" fmla="*/ 0 w 5312060"/>
              <a:gd name="connsiteY4" fmla="*/ 311519 h 942561"/>
              <a:gd name="connsiteX0" fmla="*/ 0 w 5312060"/>
              <a:gd name="connsiteY0" fmla="*/ 311519 h 1010246"/>
              <a:gd name="connsiteX1" fmla="*/ 5270496 w 5312060"/>
              <a:gd name="connsiteY1" fmla="*/ 0 h 1010246"/>
              <a:gd name="connsiteX2" fmla="*/ 5312060 w 5312060"/>
              <a:gd name="connsiteY2" fmla="*/ 839231 h 1010246"/>
              <a:gd name="connsiteX3" fmla="*/ 309091 w 5312060"/>
              <a:gd name="connsiteY3" fmla="*/ 1010246 h 1010246"/>
              <a:gd name="connsiteX4" fmla="*/ 0 w 5312060"/>
              <a:gd name="connsiteY4" fmla="*/ 311519 h 1010246"/>
              <a:gd name="connsiteX0" fmla="*/ 0 w 5270495"/>
              <a:gd name="connsiteY0" fmla="*/ 311519 h 1010246"/>
              <a:gd name="connsiteX1" fmla="*/ 5270496 w 5270495"/>
              <a:gd name="connsiteY1" fmla="*/ 0 h 1010246"/>
              <a:gd name="connsiteX2" fmla="*/ 4964893 w 5270495"/>
              <a:gd name="connsiteY2" fmla="*/ 891875 h 1010246"/>
              <a:gd name="connsiteX3" fmla="*/ 309091 w 5270495"/>
              <a:gd name="connsiteY3" fmla="*/ 1010246 h 1010246"/>
              <a:gd name="connsiteX4" fmla="*/ 0 w 5270495"/>
              <a:gd name="connsiteY4" fmla="*/ 311519 h 1010246"/>
              <a:gd name="connsiteX0" fmla="*/ 0 w 5356399"/>
              <a:gd name="connsiteY0" fmla="*/ 146359 h 1010246"/>
              <a:gd name="connsiteX1" fmla="*/ 5356399 w 5356399"/>
              <a:gd name="connsiteY1" fmla="*/ 0 h 1010246"/>
              <a:gd name="connsiteX2" fmla="*/ 5050796 w 5356399"/>
              <a:gd name="connsiteY2" fmla="*/ 891875 h 1010246"/>
              <a:gd name="connsiteX3" fmla="*/ 394994 w 5356399"/>
              <a:gd name="connsiteY3" fmla="*/ 1010246 h 1010246"/>
              <a:gd name="connsiteX4" fmla="*/ 0 w 5356399"/>
              <a:gd name="connsiteY4" fmla="*/ 146359 h 1010246"/>
              <a:gd name="connsiteX0" fmla="*/ 0 w 5050796"/>
              <a:gd name="connsiteY0" fmla="*/ 72954 h 936841"/>
              <a:gd name="connsiteX1" fmla="*/ 4973740 w 5050796"/>
              <a:gd name="connsiteY1" fmla="*/ 0 h 936841"/>
              <a:gd name="connsiteX2" fmla="*/ 5050796 w 5050796"/>
              <a:gd name="connsiteY2" fmla="*/ 818470 h 936841"/>
              <a:gd name="connsiteX3" fmla="*/ 394994 w 5050796"/>
              <a:gd name="connsiteY3" fmla="*/ 936841 h 936841"/>
              <a:gd name="connsiteX4" fmla="*/ 0 w 5050796"/>
              <a:gd name="connsiteY4" fmla="*/ 72954 h 936841"/>
              <a:gd name="connsiteX0" fmla="*/ 0 w 5394408"/>
              <a:gd name="connsiteY0" fmla="*/ 72954 h 936841"/>
              <a:gd name="connsiteX1" fmla="*/ 4973740 w 5394408"/>
              <a:gd name="connsiteY1" fmla="*/ 0 h 936841"/>
              <a:gd name="connsiteX2" fmla="*/ 5394408 w 5394408"/>
              <a:gd name="connsiteY2" fmla="*/ 781767 h 936841"/>
              <a:gd name="connsiteX3" fmla="*/ 394994 w 5394408"/>
              <a:gd name="connsiteY3" fmla="*/ 936841 h 936841"/>
              <a:gd name="connsiteX4" fmla="*/ 0 w 5394408"/>
              <a:gd name="connsiteY4" fmla="*/ 72954 h 936841"/>
              <a:gd name="connsiteX0" fmla="*/ 0 w 5308505"/>
              <a:gd name="connsiteY0" fmla="*/ 118832 h 936841"/>
              <a:gd name="connsiteX1" fmla="*/ 4887837 w 5308505"/>
              <a:gd name="connsiteY1" fmla="*/ 0 h 936841"/>
              <a:gd name="connsiteX2" fmla="*/ 5308505 w 5308505"/>
              <a:gd name="connsiteY2" fmla="*/ 781767 h 936841"/>
              <a:gd name="connsiteX3" fmla="*/ 309091 w 5308505"/>
              <a:gd name="connsiteY3" fmla="*/ 936841 h 936841"/>
              <a:gd name="connsiteX4" fmla="*/ 0 w 5308505"/>
              <a:gd name="connsiteY4" fmla="*/ 118832 h 936841"/>
              <a:gd name="connsiteX0" fmla="*/ 65759 w 5374264"/>
              <a:gd name="connsiteY0" fmla="*/ 118832 h 946017"/>
              <a:gd name="connsiteX1" fmla="*/ 4953596 w 5374264"/>
              <a:gd name="connsiteY1" fmla="*/ 0 h 946017"/>
              <a:gd name="connsiteX2" fmla="*/ 5374264 w 5374264"/>
              <a:gd name="connsiteY2" fmla="*/ 781767 h 946017"/>
              <a:gd name="connsiteX3" fmla="*/ 0 w 5374264"/>
              <a:gd name="connsiteY3" fmla="*/ 946017 h 946017"/>
              <a:gd name="connsiteX4" fmla="*/ 65759 w 5374264"/>
              <a:gd name="connsiteY4" fmla="*/ 118832 h 946017"/>
              <a:gd name="connsiteX0" fmla="*/ 42331 w 5350836"/>
              <a:gd name="connsiteY0" fmla="*/ 118832 h 982719"/>
              <a:gd name="connsiteX1" fmla="*/ 4930168 w 5350836"/>
              <a:gd name="connsiteY1" fmla="*/ 0 h 982719"/>
              <a:gd name="connsiteX2" fmla="*/ 5350836 w 5350836"/>
              <a:gd name="connsiteY2" fmla="*/ 781767 h 982719"/>
              <a:gd name="connsiteX3" fmla="*/ 0 w 5350836"/>
              <a:gd name="connsiteY3" fmla="*/ 982719 h 982719"/>
              <a:gd name="connsiteX4" fmla="*/ 42331 w 5350836"/>
              <a:gd name="connsiteY4" fmla="*/ 118832 h 982719"/>
              <a:gd name="connsiteX0" fmla="*/ 42331 w 5311790"/>
              <a:gd name="connsiteY0" fmla="*/ 118832 h 982719"/>
              <a:gd name="connsiteX1" fmla="*/ 4930168 w 5311790"/>
              <a:gd name="connsiteY1" fmla="*/ 0 h 982719"/>
              <a:gd name="connsiteX2" fmla="*/ 5311790 w 5311790"/>
              <a:gd name="connsiteY2" fmla="*/ 845997 h 982719"/>
              <a:gd name="connsiteX3" fmla="*/ 0 w 5311790"/>
              <a:gd name="connsiteY3" fmla="*/ 982719 h 982719"/>
              <a:gd name="connsiteX4" fmla="*/ 42331 w 5311790"/>
              <a:gd name="connsiteY4" fmla="*/ 118832 h 982719"/>
              <a:gd name="connsiteX0" fmla="*/ 42331 w 5311790"/>
              <a:gd name="connsiteY0" fmla="*/ 183061 h 1046948"/>
              <a:gd name="connsiteX1" fmla="*/ 4953597 w 5311790"/>
              <a:gd name="connsiteY1" fmla="*/ 0 h 1046948"/>
              <a:gd name="connsiteX2" fmla="*/ 5311790 w 5311790"/>
              <a:gd name="connsiteY2" fmla="*/ 910226 h 1046948"/>
              <a:gd name="connsiteX3" fmla="*/ 0 w 5311790"/>
              <a:gd name="connsiteY3" fmla="*/ 1046948 h 1046948"/>
              <a:gd name="connsiteX4" fmla="*/ 42331 w 5311790"/>
              <a:gd name="connsiteY4" fmla="*/ 183061 h 104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11790" h="1046948">
                <a:moveTo>
                  <a:pt x="42331" y="183061"/>
                </a:moveTo>
                <a:lnTo>
                  <a:pt x="4953597" y="0"/>
                </a:lnTo>
                <a:lnTo>
                  <a:pt x="5311790" y="910226"/>
                </a:lnTo>
                <a:lnTo>
                  <a:pt x="0" y="1046948"/>
                </a:lnTo>
                <a:lnTo>
                  <a:pt x="42331" y="1830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2910" y="94186"/>
            <a:ext cx="9483774" cy="916356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510128"/>
              <a:gd name="connsiteY0" fmla="*/ 0 h 985047"/>
              <a:gd name="connsiteX1" fmla="*/ 5468564 w 5510128"/>
              <a:gd name="connsiteY1" fmla="*/ 76473 h 985047"/>
              <a:gd name="connsiteX2" fmla="*/ 5510128 w 5510128"/>
              <a:gd name="connsiteY2" fmla="*/ 791083 h 985047"/>
              <a:gd name="connsiteX3" fmla="*/ 126118 w 5510128"/>
              <a:gd name="connsiteY3" fmla="*/ 985047 h 985047"/>
              <a:gd name="connsiteX4" fmla="*/ 0 w 5510128"/>
              <a:gd name="connsiteY4" fmla="*/ 0 h 98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10128" h="985047">
                <a:moveTo>
                  <a:pt x="0" y="0"/>
                </a:moveTo>
                <a:lnTo>
                  <a:pt x="5468564" y="76473"/>
                </a:lnTo>
                <a:lnTo>
                  <a:pt x="5510128" y="791083"/>
                </a:lnTo>
                <a:lnTo>
                  <a:pt x="126118" y="9850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100496" y="116632"/>
            <a:ext cx="831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Suivi de mon plan de travail – Période 3</a:t>
            </a:r>
            <a:endParaRPr lang="fr-F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128464" y="47121"/>
            <a:ext cx="971125" cy="947936"/>
            <a:chOff x="218571" y="383053"/>
            <a:chExt cx="834165" cy="814246"/>
          </a:xfrm>
        </p:grpSpPr>
        <p:sp>
          <p:nvSpPr>
            <p:cNvPr id="8" name="Ellipse 7"/>
            <p:cNvSpPr/>
            <p:nvPr/>
          </p:nvSpPr>
          <p:spPr>
            <a:xfrm>
              <a:off x="238490" y="383053"/>
              <a:ext cx="814246" cy="814246"/>
            </a:xfrm>
            <a:prstGeom prst="ellipse">
              <a:avLst/>
            </a:prstGeom>
            <a:solidFill>
              <a:srgbClr val="00CC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 rot="20976963">
              <a:off x="218571" y="441995"/>
              <a:ext cx="806479" cy="608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28 Days Later" pitchFamily="34" charset="0"/>
                </a:rPr>
                <a:t>CE2</a:t>
              </a:r>
              <a:endParaRPr lang="fr-FR" sz="3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endParaRPr>
            </a:p>
          </p:txBody>
        </p:sp>
      </p:grp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003985"/>
              </p:ext>
            </p:extLst>
          </p:nvPr>
        </p:nvGraphicFramePr>
        <p:xfrm>
          <a:off x="80738" y="1223442"/>
          <a:ext cx="9696798" cy="554152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09797"/>
                <a:gridCol w="3407187"/>
                <a:gridCol w="1763166"/>
                <a:gridCol w="1908440"/>
                <a:gridCol w="2308208"/>
              </a:tblGrid>
              <a:tr h="800642"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</a:t>
                      </a:r>
                      <a:r>
                        <a:rPr lang="fr-FR" sz="4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rançais</a:t>
                      </a:r>
                      <a:endParaRPr lang="fr-FR" sz="4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Wingdings"/>
                        </a:rPr>
                        <a:t>J</a:t>
                      </a:r>
                      <a:r>
                        <a:rPr lang="fr-FR" sz="2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Wingdings"/>
                        </a:rPr>
                        <a:t>’ai fini </a:t>
                      </a:r>
                      <a:r>
                        <a:rPr lang="fr-FR" sz="2000" b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</a:t>
                      </a:r>
                      <a:endParaRPr lang="fr-FR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  <a:sym typeface="Wingdings"/>
                        </a:rPr>
                        <a:t>J</a:t>
                      </a:r>
                      <a:r>
                        <a:rPr lang="fr-FR" sz="2000" b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  <a:sym typeface="Wingdings"/>
                        </a:rPr>
                        <a:t>’ai fini </a:t>
                      </a:r>
                      <a:r>
                        <a:rPr lang="fr-FR" sz="2000" b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</a:t>
                      </a:r>
                      <a:endParaRPr lang="fr-FR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</a:t>
                      </a:r>
                      <a:r>
                        <a:rPr lang="fr-FR" sz="2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’ai passé l’évaluation</a:t>
                      </a:r>
                      <a:endParaRPr lang="fr-FR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96804"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b="1" i="1" dirty="0" err="1" smtClean="0">
                          <a:effectLst/>
                        </a:rPr>
                        <a:t>Voc</a:t>
                      </a:r>
                      <a:r>
                        <a:rPr lang="fr-FR" sz="1800" b="1" i="1" dirty="0" smtClean="0">
                          <a:effectLst/>
                        </a:rPr>
                        <a:t>.</a:t>
                      </a:r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V3 - U</a:t>
                      </a:r>
                      <a:r>
                        <a:rPr lang="fr-FR" sz="1600" b="0" dirty="0" smtClean="0"/>
                        <a:t>tiliser le</a:t>
                      </a:r>
                      <a:r>
                        <a:rPr lang="fr-FR" sz="1600" b="0" baseline="0" dirty="0" smtClean="0"/>
                        <a:t> dictionnaire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V4 - L</a:t>
                      </a:r>
                      <a:r>
                        <a:rPr lang="fr-FR" sz="1600" b="0" dirty="0" smtClean="0"/>
                        <a:t>es familles de mots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5159">
                <a:tc rowSpan="3"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>
                          <a:effectLst/>
                        </a:rPr>
                        <a:t>Grammaire</a:t>
                      </a:r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G6 - L</a:t>
                      </a:r>
                      <a:r>
                        <a:rPr lang="fr-FR" sz="1600" b="0" dirty="0" smtClean="0"/>
                        <a:t>e nom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5159">
                <a:tc vMerge="1"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i="0" dirty="0" smtClean="0"/>
                        <a:t>G7 - L</a:t>
                      </a:r>
                      <a:r>
                        <a:rPr lang="fr-FR" sz="1600" b="0" i="0" dirty="0" smtClean="0"/>
                        <a:t>e déterminant</a:t>
                      </a:r>
                      <a:endParaRPr lang="fr-FR" sz="1600" b="0" i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5159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i="0" dirty="0" smtClean="0"/>
                        <a:t>G8 - L</a:t>
                      </a:r>
                      <a:r>
                        <a:rPr lang="fr-FR" sz="1600" b="0" i="0" dirty="0" smtClean="0"/>
                        <a:t>’adjectif qualificatif</a:t>
                      </a:r>
                      <a:endParaRPr lang="fr-FR" sz="1600" b="0" i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5159">
                <a:tc rowSpan="4"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>
                          <a:effectLst/>
                        </a:rPr>
                        <a:t>Conjugaison</a:t>
                      </a:r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C3 - L</a:t>
                      </a:r>
                      <a:r>
                        <a:rPr lang="fr-FR" sz="1600" b="0" dirty="0" smtClean="0"/>
                        <a:t>e</a:t>
                      </a:r>
                      <a:r>
                        <a:rPr lang="fr-FR" sz="1600" b="0" baseline="0" dirty="0" smtClean="0"/>
                        <a:t> présent des verbes du 1</a:t>
                      </a:r>
                      <a:r>
                        <a:rPr lang="fr-FR" sz="1600" b="0" baseline="30000" dirty="0" smtClean="0"/>
                        <a:t>er</a:t>
                      </a:r>
                      <a:r>
                        <a:rPr lang="fr-FR" sz="1600" b="0" baseline="0" dirty="0" smtClean="0"/>
                        <a:t> groupe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5159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C4 - L</a:t>
                      </a:r>
                      <a:r>
                        <a:rPr lang="fr-FR" sz="1600" b="0" dirty="0" smtClean="0"/>
                        <a:t>e présent des verbes être et avoir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51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C7 - L</a:t>
                      </a:r>
                      <a:r>
                        <a:rPr lang="fr-FR" sz="1600" b="0" dirty="0" smtClean="0"/>
                        <a:t>e futur</a:t>
                      </a:r>
                      <a:r>
                        <a:rPr lang="fr-FR" sz="1600" b="0" baseline="0" dirty="0" smtClean="0"/>
                        <a:t> des verbes du 1</a:t>
                      </a:r>
                      <a:r>
                        <a:rPr lang="fr-FR" sz="1600" b="0" baseline="30000" dirty="0" smtClean="0"/>
                        <a:t>er</a:t>
                      </a:r>
                      <a:r>
                        <a:rPr lang="fr-FR" sz="1600" b="0" baseline="0" dirty="0" smtClean="0"/>
                        <a:t> et 2</a:t>
                      </a:r>
                      <a:r>
                        <a:rPr lang="fr-FR" sz="1600" b="0" baseline="30000" dirty="0" smtClean="0"/>
                        <a:t>ème</a:t>
                      </a:r>
                      <a:r>
                        <a:rPr lang="fr-FR" sz="1600" b="0" baseline="0" dirty="0" smtClean="0"/>
                        <a:t> groupe</a:t>
                      </a:r>
                      <a:endParaRPr lang="fr-FR" sz="16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5159">
                <a:tc vMerge="1">
                  <a:txBody>
                    <a:bodyPr/>
                    <a:lstStyle/>
                    <a:p>
                      <a:pPr algn="ctr"/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C8 - L</a:t>
                      </a:r>
                      <a:r>
                        <a:rPr lang="fr-FR" sz="1600" b="0" dirty="0" smtClean="0"/>
                        <a:t>e futur</a:t>
                      </a:r>
                      <a:r>
                        <a:rPr lang="fr-FR" sz="1600" b="0" baseline="0" dirty="0" smtClean="0"/>
                        <a:t> des verbes être et avoir</a:t>
                      </a:r>
                      <a:endParaRPr lang="fr-FR" sz="16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05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117350" y="32073"/>
            <a:ext cx="9660186" cy="108681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839231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328592"/>
              <a:gd name="connsiteY0" fmla="*/ 138546 h 942561"/>
              <a:gd name="connsiteX1" fmla="*/ 5287028 w 5328592"/>
              <a:gd name="connsiteY1" fmla="*/ 0 h 942561"/>
              <a:gd name="connsiteX2" fmla="*/ 5328592 w 5328592"/>
              <a:gd name="connsiteY2" fmla="*/ 839231 h 942561"/>
              <a:gd name="connsiteX3" fmla="*/ 61114 w 5328592"/>
              <a:gd name="connsiteY3" fmla="*/ 942561 h 942561"/>
              <a:gd name="connsiteX4" fmla="*/ 0 w 5328592"/>
              <a:gd name="connsiteY4" fmla="*/ 138546 h 942561"/>
              <a:gd name="connsiteX0" fmla="*/ 0 w 5312060"/>
              <a:gd name="connsiteY0" fmla="*/ 311519 h 942561"/>
              <a:gd name="connsiteX1" fmla="*/ 5270496 w 5312060"/>
              <a:gd name="connsiteY1" fmla="*/ 0 h 942561"/>
              <a:gd name="connsiteX2" fmla="*/ 5312060 w 5312060"/>
              <a:gd name="connsiteY2" fmla="*/ 839231 h 942561"/>
              <a:gd name="connsiteX3" fmla="*/ 44582 w 5312060"/>
              <a:gd name="connsiteY3" fmla="*/ 942561 h 942561"/>
              <a:gd name="connsiteX4" fmla="*/ 0 w 5312060"/>
              <a:gd name="connsiteY4" fmla="*/ 311519 h 942561"/>
              <a:gd name="connsiteX0" fmla="*/ 0 w 5312060"/>
              <a:gd name="connsiteY0" fmla="*/ 311519 h 1010246"/>
              <a:gd name="connsiteX1" fmla="*/ 5270496 w 5312060"/>
              <a:gd name="connsiteY1" fmla="*/ 0 h 1010246"/>
              <a:gd name="connsiteX2" fmla="*/ 5312060 w 5312060"/>
              <a:gd name="connsiteY2" fmla="*/ 839231 h 1010246"/>
              <a:gd name="connsiteX3" fmla="*/ 309091 w 5312060"/>
              <a:gd name="connsiteY3" fmla="*/ 1010246 h 1010246"/>
              <a:gd name="connsiteX4" fmla="*/ 0 w 5312060"/>
              <a:gd name="connsiteY4" fmla="*/ 311519 h 1010246"/>
              <a:gd name="connsiteX0" fmla="*/ 0 w 5270495"/>
              <a:gd name="connsiteY0" fmla="*/ 311519 h 1010246"/>
              <a:gd name="connsiteX1" fmla="*/ 5270496 w 5270495"/>
              <a:gd name="connsiteY1" fmla="*/ 0 h 1010246"/>
              <a:gd name="connsiteX2" fmla="*/ 4964893 w 5270495"/>
              <a:gd name="connsiteY2" fmla="*/ 891875 h 1010246"/>
              <a:gd name="connsiteX3" fmla="*/ 309091 w 5270495"/>
              <a:gd name="connsiteY3" fmla="*/ 1010246 h 1010246"/>
              <a:gd name="connsiteX4" fmla="*/ 0 w 5270495"/>
              <a:gd name="connsiteY4" fmla="*/ 311519 h 1010246"/>
              <a:gd name="connsiteX0" fmla="*/ 0 w 5356399"/>
              <a:gd name="connsiteY0" fmla="*/ 146359 h 1010246"/>
              <a:gd name="connsiteX1" fmla="*/ 5356399 w 5356399"/>
              <a:gd name="connsiteY1" fmla="*/ 0 h 1010246"/>
              <a:gd name="connsiteX2" fmla="*/ 5050796 w 5356399"/>
              <a:gd name="connsiteY2" fmla="*/ 891875 h 1010246"/>
              <a:gd name="connsiteX3" fmla="*/ 394994 w 5356399"/>
              <a:gd name="connsiteY3" fmla="*/ 1010246 h 1010246"/>
              <a:gd name="connsiteX4" fmla="*/ 0 w 5356399"/>
              <a:gd name="connsiteY4" fmla="*/ 146359 h 1010246"/>
              <a:gd name="connsiteX0" fmla="*/ 0 w 5050796"/>
              <a:gd name="connsiteY0" fmla="*/ 72954 h 936841"/>
              <a:gd name="connsiteX1" fmla="*/ 4973740 w 5050796"/>
              <a:gd name="connsiteY1" fmla="*/ 0 h 936841"/>
              <a:gd name="connsiteX2" fmla="*/ 5050796 w 5050796"/>
              <a:gd name="connsiteY2" fmla="*/ 818470 h 936841"/>
              <a:gd name="connsiteX3" fmla="*/ 394994 w 5050796"/>
              <a:gd name="connsiteY3" fmla="*/ 936841 h 936841"/>
              <a:gd name="connsiteX4" fmla="*/ 0 w 5050796"/>
              <a:gd name="connsiteY4" fmla="*/ 72954 h 936841"/>
              <a:gd name="connsiteX0" fmla="*/ 0 w 5394408"/>
              <a:gd name="connsiteY0" fmla="*/ 72954 h 936841"/>
              <a:gd name="connsiteX1" fmla="*/ 4973740 w 5394408"/>
              <a:gd name="connsiteY1" fmla="*/ 0 h 936841"/>
              <a:gd name="connsiteX2" fmla="*/ 5394408 w 5394408"/>
              <a:gd name="connsiteY2" fmla="*/ 781767 h 936841"/>
              <a:gd name="connsiteX3" fmla="*/ 394994 w 5394408"/>
              <a:gd name="connsiteY3" fmla="*/ 936841 h 936841"/>
              <a:gd name="connsiteX4" fmla="*/ 0 w 5394408"/>
              <a:gd name="connsiteY4" fmla="*/ 72954 h 936841"/>
              <a:gd name="connsiteX0" fmla="*/ 0 w 5308505"/>
              <a:gd name="connsiteY0" fmla="*/ 118832 h 936841"/>
              <a:gd name="connsiteX1" fmla="*/ 4887837 w 5308505"/>
              <a:gd name="connsiteY1" fmla="*/ 0 h 936841"/>
              <a:gd name="connsiteX2" fmla="*/ 5308505 w 5308505"/>
              <a:gd name="connsiteY2" fmla="*/ 781767 h 936841"/>
              <a:gd name="connsiteX3" fmla="*/ 309091 w 5308505"/>
              <a:gd name="connsiteY3" fmla="*/ 936841 h 936841"/>
              <a:gd name="connsiteX4" fmla="*/ 0 w 5308505"/>
              <a:gd name="connsiteY4" fmla="*/ 118832 h 936841"/>
              <a:gd name="connsiteX0" fmla="*/ 65759 w 5374264"/>
              <a:gd name="connsiteY0" fmla="*/ 118832 h 946017"/>
              <a:gd name="connsiteX1" fmla="*/ 4953596 w 5374264"/>
              <a:gd name="connsiteY1" fmla="*/ 0 h 946017"/>
              <a:gd name="connsiteX2" fmla="*/ 5374264 w 5374264"/>
              <a:gd name="connsiteY2" fmla="*/ 781767 h 946017"/>
              <a:gd name="connsiteX3" fmla="*/ 0 w 5374264"/>
              <a:gd name="connsiteY3" fmla="*/ 946017 h 946017"/>
              <a:gd name="connsiteX4" fmla="*/ 65759 w 5374264"/>
              <a:gd name="connsiteY4" fmla="*/ 118832 h 946017"/>
              <a:gd name="connsiteX0" fmla="*/ 42331 w 5350836"/>
              <a:gd name="connsiteY0" fmla="*/ 118832 h 982719"/>
              <a:gd name="connsiteX1" fmla="*/ 4930168 w 5350836"/>
              <a:gd name="connsiteY1" fmla="*/ 0 h 982719"/>
              <a:gd name="connsiteX2" fmla="*/ 5350836 w 5350836"/>
              <a:gd name="connsiteY2" fmla="*/ 781767 h 982719"/>
              <a:gd name="connsiteX3" fmla="*/ 0 w 5350836"/>
              <a:gd name="connsiteY3" fmla="*/ 982719 h 982719"/>
              <a:gd name="connsiteX4" fmla="*/ 42331 w 5350836"/>
              <a:gd name="connsiteY4" fmla="*/ 118832 h 982719"/>
              <a:gd name="connsiteX0" fmla="*/ 42331 w 5311790"/>
              <a:gd name="connsiteY0" fmla="*/ 118832 h 982719"/>
              <a:gd name="connsiteX1" fmla="*/ 4930168 w 5311790"/>
              <a:gd name="connsiteY1" fmla="*/ 0 h 982719"/>
              <a:gd name="connsiteX2" fmla="*/ 5311790 w 5311790"/>
              <a:gd name="connsiteY2" fmla="*/ 845997 h 982719"/>
              <a:gd name="connsiteX3" fmla="*/ 0 w 5311790"/>
              <a:gd name="connsiteY3" fmla="*/ 982719 h 982719"/>
              <a:gd name="connsiteX4" fmla="*/ 42331 w 5311790"/>
              <a:gd name="connsiteY4" fmla="*/ 118832 h 982719"/>
              <a:gd name="connsiteX0" fmla="*/ 42331 w 5311790"/>
              <a:gd name="connsiteY0" fmla="*/ 183061 h 1046948"/>
              <a:gd name="connsiteX1" fmla="*/ 4953597 w 5311790"/>
              <a:gd name="connsiteY1" fmla="*/ 0 h 1046948"/>
              <a:gd name="connsiteX2" fmla="*/ 5311790 w 5311790"/>
              <a:gd name="connsiteY2" fmla="*/ 910226 h 1046948"/>
              <a:gd name="connsiteX3" fmla="*/ 0 w 5311790"/>
              <a:gd name="connsiteY3" fmla="*/ 1046948 h 1046948"/>
              <a:gd name="connsiteX4" fmla="*/ 42331 w 5311790"/>
              <a:gd name="connsiteY4" fmla="*/ 183061 h 104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11790" h="1046948">
                <a:moveTo>
                  <a:pt x="42331" y="183061"/>
                </a:moveTo>
                <a:lnTo>
                  <a:pt x="4953597" y="0"/>
                </a:lnTo>
                <a:lnTo>
                  <a:pt x="5311790" y="910226"/>
                </a:lnTo>
                <a:lnTo>
                  <a:pt x="0" y="1046948"/>
                </a:lnTo>
                <a:lnTo>
                  <a:pt x="42331" y="1830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2910" y="94186"/>
            <a:ext cx="9483774" cy="916356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510128"/>
              <a:gd name="connsiteY0" fmla="*/ 0 h 985047"/>
              <a:gd name="connsiteX1" fmla="*/ 5468564 w 5510128"/>
              <a:gd name="connsiteY1" fmla="*/ 76473 h 985047"/>
              <a:gd name="connsiteX2" fmla="*/ 5510128 w 5510128"/>
              <a:gd name="connsiteY2" fmla="*/ 791083 h 985047"/>
              <a:gd name="connsiteX3" fmla="*/ 126118 w 5510128"/>
              <a:gd name="connsiteY3" fmla="*/ 985047 h 985047"/>
              <a:gd name="connsiteX4" fmla="*/ 0 w 5510128"/>
              <a:gd name="connsiteY4" fmla="*/ 0 h 98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10128" h="985047">
                <a:moveTo>
                  <a:pt x="0" y="0"/>
                </a:moveTo>
                <a:lnTo>
                  <a:pt x="5468564" y="76473"/>
                </a:lnTo>
                <a:lnTo>
                  <a:pt x="5510128" y="791083"/>
                </a:lnTo>
                <a:lnTo>
                  <a:pt x="126118" y="9850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62117" y="116632"/>
            <a:ext cx="8476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Suivi de mon plan de travail – Période 4</a:t>
            </a:r>
            <a:endParaRPr lang="fr-F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128464" y="47121"/>
            <a:ext cx="971125" cy="947936"/>
            <a:chOff x="218571" y="383053"/>
            <a:chExt cx="834165" cy="814246"/>
          </a:xfrm>
        </p:grpSpPr>
        <p:sp>
          <p:nvSpPr>
            <p:cNvPr id="8" name="Ellipse 7"/>
            <p:cNvSpPr/>
            <p:nvPr/>
          </p:nvSpPr>
          <p:spPr>
            <a:xfrm>
              <a:off x="238490" y="383053"/>
              <a:ext cx="814246" cy="814246"/>
            </a:xfrm>
            <a:prstGeom prst="ellipse">
              <a:avLst/>
            </a:prstGeom>
            <a:solidFill>
              <a:srgbClr val="00CC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 rot="20976963">
              <a:off x="218571" y="441995"/>
              <a:ext cx="806479" cy="608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28 Days Later" pitchFamily="34" charset="0"/>
                </a:rPr>
                <a:t>CE2</a:t>
              </a:r>
              <a:endParaRPr lang="fr-FR" sz="3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endParaRPr>
            </a:p>
          </p:txBody>
        </p:sp>
      </p:grp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609553"/>
              </p:ext>
            </p:extLst>
          </p:nvPr>
        </p:nvGraphicFramePr>
        <p:xfrm>
          <a:off x="80738" y="1336115"/>
          <a:ext cx="9696798" cy="518922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09797"/>
                <a:gridCol w="3698369"/>
                <a:gridCol w="1690212"/>
                <a:gridCol w="1690212"/>
                <a:gridCol w="2308208"/>
              </a:tblGrid>
              <a:tr h="1275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</a:t>
                      </a:r>
                      <a:r>
                        <a:rPr lang="fr-FR" sz="4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rançais</a:t>
                      </a:r>
                      <a:endParaRPr lang="fr-FR" sz="4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Wingdings"/>
                        </a:rPr>
                        <a:t>J</a:t>
                      </a:r>
                      <a:r>
                        <a:rPr lang="fr-FR" sz="18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Wingdings"/>
                        </a:rPr>
                        <a:t>’ai fini </a:t>
                      </a:r>
                      <a:r>
                        <a:rPr lang="fr-FR" sz="1800" b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</a:t>
                      </a:r>
                      <a:endParaRPr lang="fr-FR" sz="18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  <a:sym typeface="Wingdings"/>
                        </a:rPr>
                        <a:t>J</a:t>
                      </a:r>
                      <a:r>
                        <a:rPr lang="fr-FR" sz="1800" b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  <a:sym typeface="Wingdings"/>
                        </a:rPr>
                        <a:t>’ai fini </a:t>
                      </a:r>
                      <a:r>
                        <a:rPr lang="fr-FR" sz="1800" b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</a:t>
                      </a:r>
                      <a:endParaRPr lang="fr-FR" sz="18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</a:t>
                      </a:r>
                      <a:r>
                        <a:rPr lang="fr-FR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’ai passé l’évaluation</a:t>
                      </a:r>
                      <a:endParaRPr lang="fr-FR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26009"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b="1" i="1" dirty="0" err="1" smtClean="0">
                          <a:effectLst/>
                        </a:rPr>
                        <a:t>Vocab</a:t>
                      </a:r>
                      <a:r>
                        <a:rPr lang="fr-FR" sz="1800" b="1" i="1" dirty="0" smtClean="0">
                          <a:effectLst/>
                        </a:rPr>
                        <a:t>.</a:t>
                      </a:r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V5 – L</a:t>
                      </a:r>
                      <a:r>
                        <a:rPr lang="fr-FR" sz="1600" b="0" dirty="0" smtClean="0"/>
                        <a:t>es synonymes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60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V6 – L</a:t>
                      </a:r>
                      <a:r>
                        <a:rPr lang="fr-FR" sz="1600" b="0" dirty="0" smtClean="0"/>
                        <a:t>es contraires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5159"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>
                          <a:effectLst/>
                        </a:rPr>
                        <a:t>Gram.</a:t>
                      </a:r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G12 – L</a:t>
                      </a:r>
                      <a:r>
                        <a:rPr lang="fr-FR" sz="1600" b="0" dirty="0" smtClean="0"/>
                        <a:t>es</a:t>
                      </a:r>
                      <a:r>
                        <a:rPr lang="fr-FR" sz="1600" b="0" baseline="0" dirty="0" smtClean="0"/>
                        <a:t> compléments circonstanciels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5159">
                <a:tc vMerge="1"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i="0" dirty="0" smtClean="0"/>
                        <a:t>G13 - L</a:t>
                      </a:r>
                      <a:r>
                        <a:rPr lang="fr-FR" sz="1600" b="0" i="0" dirty="0" smtClean="0"/>
                        <a:t>es compléments d’objets direct</a:t>
                      </a:r>
                      <a:r>
                        <a:rPr lang="fr-FR" sz="1600" b="0" i="0" baseline="0" dirty="0" smtClean="0"/>
                        <a:t> et indirect</a:t>
                      </a:r>
                      <a:endParaRPr lang="fr-FR" sz="1600" b="0" i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5866">
                <a:tc rowSpan="3"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>
                          <a:effectLst/>
                        </a:rPr>
                        <a:t>Ortho.</a:t>
                      </a:r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O1 – L</a:t>
                      </a:r>
                      <a:r>
                        <a:rPr lang="fr-FR" sz="1600" b="0" dirty="0" smtClean="0"/>
                        <a:t>e féminin des noms et des adjectifs.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586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O2 – L</a:t>
                      </a:r>
                      <a:r>
                        <a:rPr lang="fr-FR" sz="1600" b="0" dirty="0" smtClean="0"/>
                        <a:t>e pluriel des noms et des adjectifs.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O3 – L</a:t>
                      </a:r>
                      <a:r>
                        <a:rPr lang="fr-FR" sz="1600" b="0" dirty="0" smtClean="0"/>
                        <a:t>es accords dans le groupe nominal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8052"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b="1" i="1" dirty="0" err="1" smtClean="0">
                          <a:effectLst/>
                        </a:rPr>
                        <a:t>Conj</a:t>
                      </a:r>
                      <a:r>
                        <a:rPr lang="fr-FR" sz="1800" b="1" i="1" dirty="0" smtClean="0">
                          <a:effectLst/>
                        </a:rPr>
                        <a:t>.</a:t>
                      </a:r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C5 – L</a:t>
                      </a:r>
                      <a:r>
                        <a:rPr lang="fr-FR" sz="1600" b="0" dirty="0" smtClean="0"/>
                        <a:t>e présent des verbes du</a:t>
                      </a:r>
                      <a:r>
                        <a:rPr lang="fr-FR" sz="1600" b="0" baseline="0" dirty="0" smtClean="0"/>
                        <a:t> 2</a:t>
                      </a:r>
                      <a:r>
                        <a:rPr lang="fr-FR" sz="1600" b="0" baseline="30000" dirty="0" smtClean="0"/>
                        <a:t>ème</a:t>
                      </a:r>
                      <a:r>
                        <a:rPr lang="fr-FR" sz="1600" b="0" baseline="0" dirty="0" smtClean="0"/>
                        <a:t> groupe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C6 – L</a:t>
                      </a:r>
                      <a:r>
                        <a:rPr lang="fr-FR" sz="1600" b="0" dirty="0" smtClean="0"/>
                        <a:t>e présent des verbes du 3</a:t>
                      </a:r>
                      <a:r>
                        <a:rPr lang="fr-FR" sz="1600" b="0" baseline="30000" dirty="0" smtClean="0"/>
                        <a:t>ème</a:t>
                      </a:r>
                      <a:r>
                        <a:rPr lang="fr-FR" sz="1600" b="0" dirty="0" smtClean="0"/>
                        <a:t> groupe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54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117350" y="32073"/>
            <a:ext cx="9660186" cy="108681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839231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328592"/>
              <a:gd name="connsiteY0" fmla="*/ 138546 h 942561"/>
              <a:gd name="connsiteX1" fmla="*/ 5287028 w 5328592"/>
              <a:gd name="connsiteY1" fmla="*/ 0 h 942561"/>
              <a:gd name="connsiteX2" fmla="*/ 5328592 w 5328592"/>
              <a:gd name="connsiteY2" fmla="*/ 839231 h 942561"/>
              <a:gd name="connsiteX3" fmla="*/ 61114 w 5328592"/>
              <a:gd name="connsiteY3" fmla="*/ 942561 h 942561"/>
              <a:gd name="connsiteX4" fmla="*/ 0 w 5328592"/>
              <a:gd name="connsiteY4" fmla="*/ 138546 h 942561"/>
              <a:gd name="connsiteX0" fmla="*/ 0 w 5312060"/>
              <a:gd name="connsiteY0" fmla="*/ 311519 h 942561"/>
              <a:gd name="connsiteX1" fmla="*/ 5270496 w 5312060"/>
              <a:gd name="connsiteY1" fmla="*/ 0 h 942561"/>
              <a:gd name="connsiteX2" fmla="*/ 5312060 w 5312060"/>
              <a:gd name="connsiteY2" fmla="*/ 839231 h 942561"/>
              <a:gd name="connsiteX3" fmla="*/ 44582 w 5312060"/>
              <a:gd name="connsiteY3" fmla="*/ 942561 h 942561"/>
              <a:gd name="connsiteX4" fmla="*/ 0 w 5312060"/>
              <a:gd name="connsiteY4" fmla="*/ 311519 h 942561"/>
              <a:gd name="connsiteX0" fmla="*/ 0 w 5312060"/>
              <a:gd name="connsiteY0" fmla="*/ 311519 h 1010246"/>
              <a:gd name="connsiteX1" fmla="*/ 5270496 w 5312060"/>
              <a:gd name="connsiteY1" fmla="*/ 0 h 1010246"/>
              <a:gd name="connsiteX2" fmla="*/ 5312060 w 5312060"/>
              <a:gd name="connsiteY2" fmla="*/ 839231 h 1010246"/>
              <a:gd name="connsiteX3" fmla="*/ 309091 w 5312060"/>
              <a:gd name="connsiteY3" fmla="*/ 1010246 h 1010246"/>
              <a:gd name="connsiteX4" fmla="*/ 0 w 5312060"/>
              <a:gd name="connsiteY4" fmla="*/ 311519 h 1010246"/>
              <a:gd name="connsiteX0" fmla="*/ 0 w 5270495"/>
              <a:gd name="connsiteY0" fmla="*/ 311519 h 1010246"/>
              <a:gd name="connsiteX1" fmla="*/ 5270496 w 5270495"/>
              <a:gd name="connsiteY1" fmla="*/ 0 h 1010246"/>
              <a:gd name="connsiteX2" fmla="*/ 4964893 w 5270495"/>
              <a:gd name="connsiteY2" fmla="*/ 891875 h 1010246"/>
              <a:gd name="connsiteX3" fmla="*/ 309091 w 5270495"/>
              <a:gd name="connsiteY3" fmla="*/ 1010246 h 1010246"/>
              <a:gd name="connsiteX4" fmla="*/ 0 w 5270495"/>
              <a:gd name="connsiteY4" fmla="*/ 311519 h 1010246"/>
              <a:gd name="connsiteX0" fmla="*/ 0 w 5356399"/>
              <a:gd name="connsiteY0" fmla="*/ 146359 h 1010246"/>
              <a:gd name="connsiteX1" fmla="*/ 5356399 w 5356399"/>
              <a:gd name="connsiteY1" fmla="*/ 0 h 1010246"/>
              <a:gd name="connsiteX2" fmla="*/ 5050796 w 5356399"/>
              <a:gd name="connsiteY2" fmla="*/ 891875 h 1010246"/>
              <a:gd name="connsiteX3" fmla="*/ 394994 w 5356399"/>
              <a:gd name="connsiteY3" fmla="*/ 1010246 h 1010246"/>
              <a:gd name="connsiteX4" fmla="*/ 0 w 5356399"/>
              <a:gd name="connsiteY4" fmla="*/ 146359 h 1010246"/>
              <a:gd name="connsiteX0" fmla="*/ 0 w 5050796"/>
              <a:gd name="connsiteY0" fmla="*/ 72954 h 936841"/>
              <a:gd name="connsiteX1" fmla="*/ 4973740 w 5050796"/>
              <a:gd name="connsiteY1" fmla="*/ 0 h 936841"/>
              <a:gd name="connsiteX2" fmla="*/ 5050796 w 5050796"/>
              <a:gd name="connsiteY2" fmla="*/ 818470 h 936841"/>
              <a:gd name="connsiteX3" fmla="*/ 394994 w 5050796"/>
              <a:gd name="connsiteY3" fmla="*/ 936841 h 936841"/>
              <a:gd name="connsiteX4" fmla="*/ 0 w 5050796"/>
              <a:gd name="connsiteY4" fmla="*/ 72954 h 936841"/>
              <a:gd name="connsiteX0" fmla="*/ 0 w 5394408"/>
              <a:gd name="connsiteY0" fmla="*/ 72954 h 936841"/>
              <a:gd name="connsiteX1" fmla="*/ 4973740 w 5394408"/>
              <a:gd name="connsiteY1" fmla="*/ 0 h 936841"/>
              <a:gd name="connsiteX2" fmla="*/ 5394408 w 5394408"/>
              <a:gd name="connsiteY2" fmla="*/ 781767 h 936841"/>
              <a:gd name="connsiteX3" fmla="*/ 394994 w 5394408"/>
              <a:gd name="connsiteY3" fmla="*/ 936841 h 936841"/>
              <a:gd name="connsiteX4" fmla="*/ 0 w 5394408"/>
              <a:gd name="connsiteY4" fmla="*/ 72954 h 936841"/>
              <a:gd name="connsiteX0" fmla="*/ 0 w 5308505"/>
              <a:gd name="connsiteY0" fmla="*/ 118832 h 936841"/>
              <a:gd name="connsiteX1" fmla="*/ 4887837 w 5308505"/>
              <a:gd name="connsiteY1" fmla="*/ 0 h 936841"/>
              <a:gd name="connsiteX2" fmla="*/ 5308505 w 5308505"/>
              <a:gd name="connsiteY2" fmla="*/ 781767 h 936841"/>
              <a:gd name="connsiteX3" fmla="*/ 309091 w 5308505"/>
              <a:gd name="connsiteY3" fmla="*/ 936841 h 936841"/>
              <a:gd name="connsiteX4" fmla="*/ 0 w 5308505"/>
              <a:gd name="connsiteY4" fmla="*/ 118832 h 936841"/>
              <a:gd name="connsiteX0" fmla="*/ 65759 w 5374264"/>
              <a:gd name="connsiteY0" fmla="*/ 118832 h 946017"/>
              <a:gd name="connsiteX1" fmla="*/ 4953596 w 5374264"/>
              <a:gd name="connsiteY1" fmla="*/ 0 h 946017"/>
              <a:gd name="connsiteX2" fmla="*/ 5374264 w 5374264"/>
              <a:gd name="connsiteY2" fmla="*/ 781767 h 946017"/>
              <a:gd name="connsiteX3" fmla="*/ 0 w 5374264"/>
              <a:gd name="connsiteY3" fmla="*/ 946017 h 946017"/>
              <a:gd name="connsiteX4" fmla="*/ 65759 w 5374264"/>
              <a:gd name="connsiteY4" fmla="*/ 118832 h 946017"/>
              <a:gd name="connsiteX0" fmla="*/ 42331 w 5350836"/>
              <a:gd name="connsiteY0" fmla="*/ 118832 h 982719"/>
              <a:gd name="connsiteX1" fmla="*/ 4930168 w 5350836"/>
              <a:gd name="connsiteY1" fmla="*/ 0 h 982719"/>
              <a:gd name="connsiteX2" fmla="*/ 5350836 w 5350836"/>
              <a:gd name="connsiteY2" fmla="*/ 781767 h 982719"/>
              <a:gd name="connsiteX3" fmla="*/ 0 w 5350836"/>
              <a:gd name="connsiteY3" fmla="*/ 982719 h 982719"/>
              <a:gd name="connsiteX4" fmla="*/ 42331 w 5350836"/>
              <a:gd name="connsiteY4" fmla="*/ 118832 h 982719"/>
              <a:gd name="connsiteX0" fmla="*/ 42331 w 5311790"/>
              <a:gd name="connsiteY0" fmla="*/ 118832 h 982719"/>
              <a:gd name="connsiteX1" fmla="*/ 4930168 w 5311790"/>
              <a:gd name="connsiteY1" fmla="*/ 0 h 982719"/>
              <a:gd name="connsiteX2" fmla="*/ 5311790 w 5311790"/>
              <a:gd name="connsiteY2" fmla="*/ 845997 h 982719"/>
              <a:gd name="connsiteX3" fmla="*/ 0 w 5311790"/>
              <a:gd name="connsiteY3" fmla="*/ 982719 h 982719"/>
              <a:gd name="connsiteX4" fmla="*/ 42331 w 5311790"/>
              <a:gd name="connsiteY4" fmla="*/ 118832 h 982719"/>
              <a:gd name="connsiteX0" fmla="*/ 42331 w 5311790"/>
              <a:gd name="connsiteY0" fmla="*/ 183061 h 1046948"/>
              <a:gd name="connsiteX1" fmla="*/ 4953597 w 5311790"/>
              <a:gd name="connsiteY1" fmla="*/ 0 h 1046948"/>
              <a:gd name="connsiteX2" fmla="*/ 5311790 w 5311790"/>
              <a:gd name="connsiteY2" fmla="*/ 910226 h 1046948"/>
              <a:gd name="connsiteX3" fmla="*/ 0 w 5311790"/>
              <a:gd name="connsiteY3" fmla="*/ 1046948 h 1046948"/>
              <a:gd name="connsiteX4" fmla="*/ 42331 w 5311790"/>
              <a:gd name="connsiteY4" fmla="*/ 183061 h 104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11790" h="1046948">
                <a:moveTo>
                  <a:pt x="42331" y="183061"/>
                </a:moveTo>
                <a:lnTo>
                  <a:pt x="4953597" y="0"/>
                </a:lnTo>
                <a:lnTo>
                  <a:pt x="5311790" y="910226"/>
                </a:lnTo>
                <a:lnTo>
                  <a:pt x="0" y="1046948"/>
                </a:lnTo>
                <a:lnTo>
                  <a:pt x="42331" y="1830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2910" y="94186"/>
            <a:ext cx="9483774" cy="916356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510128"/>
              <a:gd name="connsiteY0" fmla="*/ 0 h 985047"/>
              <a:gd name="connsiteX1" fmla="*/ 5468564 w 5510128"/>
              <a:gd name="connsiteY1" fmla="*/ 76473 h 985047"/>
              <a:gd name="connsiteX2" fmla="*/ 5510128 w 5510128"/>
              <a:gd name="connsiteY2" fmla="*/ 791083 h 985047"/>
              <a:gd name="connsiteX3" fmla="*/ 126118 w 5510128"/>
              <a:gd name="connsiteY3" fmla="*/ 985047 h 985047"/>
              <a:gd name="connsiteX4" fmla="*/ 0 w 5510128"/>
              <a:gd name="connsiteY4" fmla="*/ 0 h 98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10128" h="985047">
                <a:moveTo>
                  <a:pt x="0" y="0"/>
                </a:moveTo>
                <a:lnTo>
                  <a:pt x="5468564" y="76473"/>
                </a:lnTo>
                <a:lnTo>
                  <a:pt x="5510128" y="791083"/>
                </a:lnTo>
                <a:lnTo>
                  <a:pt x="126118" y="9850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62117" y="116632"/>
            <a:ext cx="8476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Suivi de mon plan de travail – Période 5</a:t>
            </a:r>
            <a:endParaRPr lang="fr-F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128464" y="47121"/>
            <a:ext cx="971125" cy="947936"/>
            <a:chOff x="218571" y="383053"/>
            <a:chExt cx="834165" cy="814246"/>
          </a:xfrm>
        </p:grpSpPr>
        <p:sp>
          <p:nvSpPr>
            <p:cNvPr id="8" name="Ellipse 7"/>
            <p:cNvSpPr/>
            <p:nvPr/>
          </p:nvSpPr>
          <p:spPr>
            <a:xfrm>
              <a:off x="238490" y="383053"/>
              <a:ext cx="814246" cy="814246"/>
            </a:xfrm>
            <a:prstGeom prst="ellipse">
              <a:avLst/>
            </a:prstGeom>
            <a:solidFill>
              <a:srgbClr val="00CC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 rot="20976963">
              <a:off x="218571" y="441995"/>
              <a:ext cx="806479" cy="608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28 Days Later" pitchFamily="34" charset="0"/>
                </a:rPr>
                <a:t>CE2</a:t>
              </a:r>
              <a:endParaRPr lang="fr-FR" sz="3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endParaRPr>
            </a:p>
          </p:txBody>
        </p:sp>
      </p:grp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259393"/>
              </p:ext>
            </p:extLst>
          </p:nvPr>
        </p:nvGraphicFramePr>
        <p:xfrm>
          <a:off x="80738" y="1486740"/>
          <a:ext cx="9696798" cy="48225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09797"/>
                <a:gridCol w="3770377"/>
                <a:gridCol w="1654208"/>
                <a:gridCol w="1654208"/>
                <a:gridCol w="2308208"/>
              </a:tblGrid>
              <a:tr h="800642"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</a:t>
                      </a:r>
                      <a:r>
                        <a:rPr lang="fr-FR" sz="4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rançais</a:t>
                      </a:r>
                      <a:endParaRPr lang="fr-FR" sz="4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Wingdings"/>
                        </a:rPr>
                        <a:t>J</a:t>
                      </a:r>
                      <a:r>
                        <a:rPr lang="fr-FR" sz="2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Wingdings"/>
                        </a:rPr>
                        <a:t>’ai fini </a:t>
                      </a:r>
                      <a:r>
                        <a:rPr lang="fr-FR" sz="2000" b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</a:t>
                      </a:r>
                      <a:endParaRPr lang="fr-FR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  <a:sym typeface="Wingdings"/>
                        </a:rPr>
                        <a:t>J</a:t>
                      </a:r>
                      <a:r>
                        <a:rPr lang="fr-FR" sz="2000" b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  <a:sym typeface="Wingdings"/>
                        </a:rPr>
                        <a:t>’ai fini </a:t>
                      </a:r>
                      <a:r>
                        <a:rPr lang="fr-FR" sz="2000" b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</a:t>
                      </a:r>
                      <a:endParaRPr lang="fr-FR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</a:t>
                      </a:r>
                      <a:r>
                        <a:rPr lang="fr-FR" sz="2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’ai passé l’évaluation</a:t>
                      </a:r>
                      <a:endParaRPr lang="fr-FR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26009"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b="1" i="1" dirty="0" err="1" smtClean="0">
                          <a:effectLst/>
                        </a:rPr>
                        <a:t>Vocab</a:t>
                      </a:r>
                      <a:r>
                        <a:rPr lang="fr-FR" sz="1800" b="1" i="1" dirty="0" smtClean="0">
                          <a:effectLst/>
                        </a:rPr>
                        <a:t>.</a:t>
                      </a:r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V7 – L</a:t>
                      </a:r>
                      <a:r>
                        <a:rPr lang="fr-FR" sz="1600" b="0" dirty="0" smtClean="0"/>
                        <a:t>es préfixes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60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V8 – L</a:t>
                      </a:r>
                      <a:r>
                        <a:rPr lang="fr-FR" sz="1600" b="0" dirty="0" smtClean="0"/>
                        <a:t>es suffixes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5048">
                <a:tc rowSpan="3"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>
                          <a:effectLst/>
                        </a:rPr>
                        <a:t>Gram.</a:t>
                      </a:r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G11 – L</a:t>
                      </a:r>
                      <a:r>
                        <a:rPr lang="fr-FR" sz="1600" b="0" dirty="0" smtClean="0"/>
                        <a:t>es</a:t>
                      </a:r>
                      <a:r>
                        <a:rPr lang="fr-FR" sz="1600" b="0" baseline="0" dirty="0" smtClean="0"/>
                        <a:t> adverbes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50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G14</a:t>
                      </a:r>
                      <a:r>
                        <a:rPr lang="fr-FR" sz="1600" b="1" baseline="0" dirty="0" smtClean="0"/>
                        <a:t> </a:t>
                      </a:r>
                      <a:r>
                        <a:rPr lang="fr-FR" sz="1600" b="1" dirty="0" smtClean="0"/>
                        <a:t> – L</a:t>
                      </a:r>
                      <a:r>
                        <a:rPr lang="fr-FR" sz="1600" b="0" dirty="0" smtClean="0"/>
                        <a:t>es</a:t>
                      </a:r>
                      <a:r>
                        <a:rPr lang="fr-FR" sz="1600" b="0" baseline="0" dirty="0" smtClean="0"/>
                        <a:t> phrases affirmative et négative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50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G15</a:t>
                      </a:r>
                      <a:r>
                        <a:rPr lang="fr-FR" sz="1600" b="1" baseline="0" dirty="0" smtClean="0"/>
                        <a:t> – L</a:t>
                      </a:r>
                      <a:r>
                        <a:rPr lang="fr-FR" sz="1600" b="0" baseline="0" dirty="0" smtClean="0"/>
                        <a:t>es expansions du nom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3536">
                <a:tc rowSpan="5"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>
                          <a:effectLst/>
                        </a:rPr>
                        <a:t>Conjugaison</a:t>
                      </a:r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C9 – L</a:t>
                      </a:r>
                      <a:r>
                        <a:rPr lang="fr-FR" sz="1600" b="0" dirty="0" smtClean="0"/>
                        <a:t>e futur des verbes du 3</a:t>
                      </a:r>
                      <a:r>
                        <a:rPr lang="fr-FR" sz="1600" b="0" baseline="30000" dirty="0" smtClean="0"/>
                        <a:t>ème</a:t>
                      </a:r>
                      <a:r>
                        <a:rPr lang="fr-FR" sz="1600" b="0" dirty="0" smtClean="0"/>
                        <a:t> groupe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554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C10 – L</a:t>
                      </a:r>
                      <a:r>
                        <a:rPr lang="fr-FR" sz="1600" b="0" dirty="0" smtClean="0"/>
                        <a:t>’imparfait des verbes du 1</a:t>
                      </a:r>
                      <a:r>
                        <a:rPr lang="fr-FR" sz="1600" b="0" baseline="30000" dirty="0" smtClean="0"/>
                        <a:t>er</a:t>
                      </a:r>
                      <a:r>
                        <a:rPr lang="fr-FR" sz="1600" b="0" dirty="0" smtClean="0"/>
                        <a:t> groupe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C11 – L</a:t>
                      </a:r>
                      <a:r>
                        <a:rPr lang="fr-FR" sz="1600" b="0" dirty="0" smtClean="0"/>
                        <a:t>’imparfait des verbes être et</a:t>
                      </a:r>
                      <a:r>
                        <a:rPr lang="fr-FR" sz="1600" b="0" baseline="0" dirty="0" smtClean="0"/>
                        <a:t> avoir</a:t>
                      </a:r>
                      <a:endParaRPr lang="fr-FR" sz="16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0176">
                <a:tc vMerge="1">
                  <a:txBody>
                    <a:bodyPr/>
                    <a:lstStyle/>
                    <a:p>
                      <a:pPr algn="ctr"/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C12 – L</a:t>
                      </a:r>
                      <a:r>
                        <a:rPr lang="fr-FR" sz="1600" b="0" dirty="0" smtClean="0"/>
                        <a:t>’imparfait des verbes du 2</a:t>
                      </a:r>
                      <a:r>
                        <a:rPr lang="fr-FR" sz="1600" b="0" baseline="30000" dirty="0" smtClean="0"/>
                        <a:t>ème</a:t>
                      </a:r>
                      <a:r>
                        <a:rPr lang="fr-FR" sz="1600" b="0" dirty="0" smtClean="0"/>
                        <a:t> groupe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0176">
                <a:tc vMerge="1">
                  <a:txBody>
                    <a:bodyPr/>
                    <a:lstStyle/>
                    <a:p>
                      <a:pPr algn="ctr"/>
                      <a:endParaRPr lang="fr-FR" sz="1800" b="1" i="1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C13 – L</a:t>
                      </a:r>
                      <a:r>
                        <a:rPr lang="fr-FR" sz="1600" b="0" dirty="0" smtClean="0"/>
                        <a:t>’imparfait des verbes du 3</a:t>
                      </a:r>
                      <a:r>
                        <a:rPr lang="fr-FR" sz="1600" b="0" baseline="30000" dirty="0" smtClean="0"/>
                        <a:t>ème</a:t>
                      </a:r>
                      <a:r>
                        <a:rPr lang="fr-FR" sz="1600" b="0" dirty="0" smtClean="0"/>
                        <a:t> groupe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6889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374</Words>
  <Application>Microsoft Office PowerPoint</Application>
  <PresentationFormat>Format A4 (210 x 297 mm)</PresentationFormat>
  <Paragraphs>83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Gaëlle Lavillat</dc:creator>
  <cp:lastModifiedBy>Gaëlle Lavillat</cp:lastModifiedBy>
  <cp:revision>27</cp:revision>
  <dcterms:created xsi:type="dcterms:W3CDTF">2014-02-14T19:57:48Z</dcterms:created>
  <dcterms:modified xsi:type="dcterms:W3CDTF">2014-05-09T10:23:22Z</dcterms:modified>
</cp:coreProperties>
</file>