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 userDrawn="1"/>
        </p:nvGrpSpPr>
        <p:grpSpPr>
          <a:xfrm>
            <a:off x="0" y="-9710"/>
            <a:ext cx="9144000" cy="6844858"/>
            <a:chOff x="0" y="-9710"/>
            <a:chExt cx="9144000" cy="6844858"/>
          </a:xfrm>
        </p:grpSpPr>
        <p:sp>
          <p:nvSpPr>
            <p:cNvPr id="8" name="Arrondir un rectangle avec un coin du même côté 7"/>
            <p:cNvSpPr/>
            <p:nvPr userDrawn="1"/>
          </p:nvSpPr>
          <p:spPr>
            <a:xfrm>
              <a:off x="0" y="-3160"/>
              <a:ext cx="9144000" cy="850900"/>
            </a:xfrm>
            <a:prstGeom prst="round2SameRect">
              <a:avLst/>
            </a:prstGeom>
            <a:noFill/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853448"/>
              <a:ext cx="9144000" cy="5981700"/>
            </a:xfrm>
            <a:prstGeom prst="rect">
              <a:avLst/>
            </a:prstGeom>
            <a:noFill/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" name="Connecteur droit 9"/>
            <p:cNvCxnSpPr/>
            <p:nvPr userDrawn="1"/>
          </p:nvCxnSpPr>
          <p:spPr>
            <a:xfrm rot="5400000">
              <a:off x="827632" y="422290"/>
              <a:ext cx="864000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09/05/12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09/05/12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09/05/12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09/05/12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09/05/12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09/05/12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09/05/12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09/05/12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09/05/12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09/05/12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65E53-474C-4905-8961-9B6233923F09}" type="datetimeFigureOut">
              <a:rPr lang="fr-FR" smtClean="0"/>
              <a:pPr/>
              <a:t>09/05/12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B9EB4-99B5-4678-8D71-EA3673E74D57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microsoft.com/office/2007/relationships/hdphoto" Target="../media/hdphoto1.wdp"/><Relationship Id="rId5" Type="http://schemas.openxmlformats.org/officeDocument/2006/relationships/image" Target="../media/image3.jpeg"/><Relationship Id="rId6" Type="http://schemas.microsoft.com/office/2007/relationships/hdphoto" Target="../media/hdphoto2.wdp"/><Relationship Id="rId7" Type="http://schemas.openxmlformats.org/officeDocument/2006/relationships/image" Target="../media/image4.jpg"/><Relationship Id="rId8" Type="http://schemas.openxmlformats.org/officeDocument/2006/relationships/image" Target="../media/image5.jpg"/><Relationship Id="rId9" Type="http://schemas.openxmlformats.org/officeDocument/2006/relationships/image" Target="../media/image6.jpg"/><Relationship Id="rId10" Type="http://schemas.openxmlformats.org/officeDocument/2006/relationships/image" Target="../media/image7.jpeg"/><Relationship Id="rId11" Type="http://schemas.microsoft.com/office/2007/relationships/hdphoto" Target="../media/hdphoto3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4" Type="http://schemas.openxmlformats.org/officeDocument/2006/relationships/image" Target="../media/image10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5"/>
          <p:cNvGrpSpPr/>
          <p:nvPr/>
        </p:nvGrpSpPr>
        <p:grpSpPr>
          <a:xfrm>
            <a:off x="143508" y="116632"/>
            <a:ext cx="8856984" cy="646331"/>
            <a:chOff x="107504" y="116632"/>
            <a:chExt cx="8856984" cy="646331"/>
          </a:xfrm>
        </p:grpSpPr>
        <p:sp>
          <p:nvSpPr>
            <p:cNvPr id="9" name="ZoneTexte 8"/>
            <p:cNvSpPr txBox="1"/>
            <p:nvPr/>
          </p:nvSpPr>
          <p:spPr>
            <a:xfrm>
              <a:off x="107504" y="116632"/>
              <a:ext cx="10081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dirty="0">
                  <a:latin typeface="Arial Rounded MT Bold" pitchFamily="34" charset="0"/>
                </a:rPr>
                <a:t>V</a:t>
              </a:r>
              <a:r>
                <a:rPr lang="fr-FR" sz="3600" dirty="0" smtClean="0">
                  <a:latin typeface="Arial Rounded MT Bold" pitchFamily="34" charset="0"/>
                </a:rPr>
                <a:t>…</a:t>
              </a:r>
              <a:endParaRPr lang="fr-FR" sz="3600" dirty="0">
                <a:latin typeface="Arial Rounded MT Bold" pitchFamily="34" charset="0"/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1331640" y="116632"/>
              <a:ext cx="76328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600" dirty="0" smtClean="0">
                  <a:latin typeface="Arial Rounded MT Bold" pitchFamily="34" charset="0"/>
                </a:rPr>
                <a:t>Les homonymes</a:t>
              </a:r>
              <a:endParaRPr lang="fr-FR" sz="3600" dirty="0">
                <a:latin typeface="Arial Rounded MT Bold" pitchFamily="34" charset="0"/>
              </a:endParaRP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107504" y="1124744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Script cole" pitchFamily="2" charset="0"/>
              </a:rPr>
              <a:t>Des mots </a:t>
            </a:r>
            <a:r>
              <a:rPr lang="fr-FR" b="1" dirty="0" smtClean="0">
                <a:latin typeface="Script cole" pitchFamily="2" charset="0"/>
              </a:rPr>
              <a:t>homonymes</a:t>
            </a:r>
            <a:r>
              <a:rPr lang="fr-FR" dirty="0" smtClean="0">
                <a:latin typeface="Script cole" pitchFamily="2" charset="0"/>
              </a:rPr>
              <a:t> sont des mots qui se prononcent de la m</a:t>
            </a:r>
            <a:r>
              <a:rPr lang="fr-FR" dirty="0" smtClean="0">
                <a:latin typeface="Script cole" pitchFamily="2" charset="0"/>
              </a:rPr>
              <a:t>ême manière à l’oral, mais qui s’écrivent différemment.</a:t>
            </a:r>
            <a:endParaRPr lang="fr-FR" dirty="0">
              <a:latin typeface="Script cole" pitchFamily="2" charset="0"/>
            </a:endParaRPr>
          </a:p>
        </p:txBody>
      </p:sp>
      <p:pic>
        <p:nvPicPr>
          <p:cNvPr id="2" name="Image 1" descr="coloriage-verre-a-vin-s2568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2060847"/>
            <a:ext cx="928902" cy="1313599"/>
          </a:xfrm>
          <a:prstGeom prst="rect">
            <a:avLst/>
          </a:prstGeom>
        </p:spPr>
      </p:pic>
      <p:pic>
        <p:nvPicPr>
          <p:cNvPr id="3" name="Image 2" descr="verdeterre.jp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204864"/>
            <a:ext cx="1023113" cy="744860"/>
          </a:xfrm>
          <a:prstGeom prst="rect">
            <a:avLst/>
          </a:prstGeom>
        </p:spPr>
      </p:pic>
      <p:pic>
        <p:nvPicPr>
          <p:cNvPr id="4" name="Image 3" descr="maire.jpg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132856"/>
            <a:ext cx="906274" cy="1189484"/>
          </a:xfrm>
          <a:prstGeom prst="rect">
            <a:avLst/>
          </a:prstGeom>
        </p:spPr>
      </p:pic>
      <p:pic>
        <p:nvPicPr>
          <p:cNvPr id="5" name="Image 4" descr="mer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44173" y="2764739"/>
            <a:ext cx="1255913" cy="1720339"/>
          </a:xfrm>
          <a:prstGeom prst="rect">
            <a:avLst/>
          </a:prstGeom>
        </p:spPr>
      </p:pic>
      <p:pic>
        <p:nvPicPr>
          <p:cNvPr id="6" name="Image 5" descr="mère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871" y="2636912"/>
            <a:ext cx="1255617" cy="177380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9064" y="3212976"/>
            <a:ext cx="1377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GinoSchoolScript Bold"/>
                <a:cs typeface="GinoSchoolScript Bold"/>
              </a:rPr>
              <a:t>Un verre</a:t>
            </a:r>
            <a:endParaRPr lang="fr-FR" sz="2400" dirty="0">
              <a:latin typeface="GinoSchoolScript Bold"/>
              <a:cs typeface="GinoSchoolScript Bold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691680" y="3140968"/>
            <a:ext cx="1133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GinoSchoolScript Bold"/>
                <a:cs typeface="GinoSchoolScript Bold"/>
              </a:rPr>
              <a:t>Un ver</a:t>
            </a:r>
            <a:endParaRPr lang="fr-FR" sz="2400" dirty="0">
              <a:latin typeface="GinoSchoolScript Bold"/>
              <a:cs typeface="GinoSchoolScript Bold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524328" y="4293096"/>
            <a:ext cx="1441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GinoSchoolScript Bold"/>
                <a:cs typeface="GinoSchoolScript Bold"/>
              </a:rPr>
              <a:t>Une mère</a:t>
            </a:r>
            <a:endParaRPr lang="fr-FR" sz="2400" dirty="0">
              <a:latin typeface="GinoSchoolScript Bold"/>
              <a:cs typeface="GinoSchoolScript Bold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156176" y="3429000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GinoSchoolScript Bold"/>
                <a:cs typeface="GinoSchoolScript Bold"/>
              </a:rPr>
              <a:t>Un maire</a:t>
            </a:r>
            <a:endParaRPr lang="fr-FR" sz="2400" dirty="0">
              <a:latin typeface="GinoSchoolScript Bold"/>
              <a:cs typeface="GinoSchoolScript Bold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355976" y="4437112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GinoSchoolScript Bold"/>
                <a:cs typeface="GinoSchoolScript Bold"/>
              </a:rPr>
              <a:t>La mer</a:t>
            </a:r>
            <a:endParaRPr lang="fr-FR" sz="2400" dirty="0">
              <a:latin typeface="GinoSchoolScript Bold"/>
              <a:cs typeface="GinoSchoolScript Bold"/>
            </a:endParaRPr>
          </a:p>
        </p:txBody>
      </p:sp>
      <p:pic>
        <p:nvPicPr>
          <p:cNvPr id="16" name="Image 15" descr="phare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653136"/>
            <a:ext cx="799103" cy="1100336"/>
          </a:xfrm>
          <a:prstGeom prst="rect">
            <a:avLst/>
          </a:prstGeom>
        </p:spPr>
      </p:pic>
      <p:pic>
        <p:nvPicPr>
          <p:cNvPr id="17" name="Image 16" descr="far.jpg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869160"/>
            <a:ext cx="1468963" cy="792088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1979712" y="5877272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GinoSchoolScript Bold"/>
                <a:cs typeface="GinoSchoolScript Bold"/>
              </a:rPr>
              <a:t>Du far</a:t>
            </a:r>
            <a:endParaRPr lang="fr-FR" sz="2400" dirty="0">
              <a:latin typeface="GinoSchoolScript Bold"/>
              <a:cs typeface="GinoSchoolScript Bold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79512" y="5877272"/>
            <a:ext cx="1402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GinoSchoolScript Bold"/>
                <a:cs typeface="GinoSchoolScript Bold"/>
              </a:rPr>
              <a:t>Un phare</a:t>
            </a:r>
            <a:endParaRPr lang="fr-FR" sz="2400" dirty="0">
              <a:latin typeface="GinoSchoolScript Bold"/>
              <a:cs typeface="GinoSchoolScript Bold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8211670" y="6642556"/>
            <a:ext cx="9028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err="1" smtClean="0"/>
              <a:t>Lily.eklablog.com</a:t>
            </a:r>
            <a:endParaRPr lang="fr-FR" sz="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5"/>
          <p:cNvGrpSpPr/>
          <p:nvPr/>
        </p:nvGrpSpPr>
        <p:grpSpPr>
          <a:xfrm>
            <a:off x="143508" y="116632"/>
            <a:ext cx="8856984" cy="646331"/>
            <a:chOff x="107504" y="116632"/>
            <a:chExt cx="8856984" cy="646331"/>
          </a:xfrm>
        </p:grpSpPr>
        <p:sp>
          <p:nvSpPr>
            <p:cNvPr id="9" name="ZoneTexte 8"/>
            <p:cNvSpPr txBox="1"/>
            <p:nvPr/>
          </p:nvSpPr>
          <p:spPr>
            <a:xfrm>
              <a:off x="107504" y="116632"/>
              <a:ext cx="10081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dirty="0">
                  <a:latin typeface="Arial Rounded MT Bold" pitchFamily="34" charset="0"/>
                </a:rPr>
                <a:t>V</a:t>
              </a:r>
              <a:r>
                <a:rPr lang="fr-FR" sz="3600" dirty="0" smtClean="0">
                  <a:latin typeface="Arial Rounded MT Bold" pitchFamily="34" charset="0"/>
                </a:rPr>
                <a:t>…</a:t>
              </a:r>
              <a:endParaRPr lang="fr-FR" sz="3600" dirty="0">
                <a:latin typeface="Arial Rounded MT Bold" pitchFamily="34" charset="0"/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1331640" y="116632"/>
              <a:ext cx="76328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600" dirty="0" smtClean="0">
                  <a:latin typeface="Arial Rounded MT Bold" pitchFamily="34" charset="0"/>
                </a:rPr>
                <a:t>Un mot, plusieurs sens</a:t>
              </a:r>
              <a:endParaRPr lang="fr-FR" sz="3600" dirty="0">
                <a:latin typeface="Arial Rounded MT Bold" pitchFamily="34" charset="0"/>
              </a:endParaRP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107504" y="1124744"/>
            <a:ext cx="88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Script cole" pitchFamily="2" charset="0"/>
              </a:rPr>
              <a:t>Il existe beaucoup de mots qui ont des significations différentes.</a:t>
            </a:r>
            <a:endParaRPr lang="fr-FR" dirty="0">
              <a:latin typeface="Script cole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39552" y="3501008"/>
            <a:ext cx="20441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GinoSchoolScript Bold"/>
                <a:cs typeface="GinoSchoolScript Bold"/>
              </a:rPr>
              <a:t>La </a:t>
            </a:r>
            <a:r>
              <a:rPr lang="fr-FR" sz="2400" b="1" u="sng" dirty="0" smtClean="0">
                <a:latin typeface="GinoSchoolScript Bold"/>
                <a:cs typeface="GinoSchoolScript Bold"/>
              </a:rPr>
              <a:t>glace</a:t>
            </a:r>
            <a:r>
              <a:rPr lang="fr-FR" sz="2400" dirty="0" smtClean="0">
                <a:latin typeface="GinoSchoolScript Bold"/>
                <a:cs typeface="GinoSchoolScript Bold"/>
              </a:rPr>
              <a:t>, </a:t>
            </a:r>
          </a:p>
          <a:p>
            <a:r>
              <a:rPr lang="fr-FR" sz="2400" dirty="0" smtClean="0">
                <a:latin typeface="GinoSchoolScript Bold"/>
                <a:cs typeface="GinoSchoolScript Bold"/>
              </a:rPr>
              <a:t>la crème glacée</a:t>
            </a:r>
            <a:endParaRPr lang="fr-FR" sz="2400" dirty="0">
              <a:latin typeface="GinoSchoolScript Bold"/>
              <a:cs typeface="GinoSchoolScript Bold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012160" y="4149080"/>
            <a:ext cx="2813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GinoSchoolScript Bold"/>
                <a:cs typeface="GinoSchoolScript Bold"/>
              </a:rPr>
              <a:t>La </a:t>
            </a:r>
            <a:r>
              <a:rPr lang="fr-FR" sz="2400" b="1" u="sng" dirty="0" smtClean="0">
                <a:latin typeface="GinoSchoolScript Bold"/>
                <a:cs typeface="GinoSchoolScript Bold"/>
              </a:rPr>
              <a:t>glace</a:t>
            </a:r>
            <a:r>
              <a:rPr lang="fr-FR" sz="2400" dirty="0" smtClean="0">
                <a:latin typeface="GinoSchoolScript Bold"/>
                <a:cs typeface="GinoSchoolScript Bold"/>
              </a:rPr>
              <a:t> pour patiner</a:t>
            </a:r>
            <a:r>
              <a:rPr lang="fr-FR" sz="2400" b="1" dirty="0" smtClean="0">
                <a:latin typeface="GinoSchoolScript Bold"/>
                <a:cs typeface="GinoSchoolScript Bold"/>
              </a:rPr>
              <a:t> </a:t>
            </a:r>
            <a:endParaRPr lang="fr-FR" sz="2400" dirty="0">
              <a:latin typeface="GinoSchoolScript Bold"/>
              <a:cs typeface="GinoSchoolScript Bold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131840" y="4005064"/>
            <a:ext cx="2441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GinoSchoolScript Bold"/>
                <a:cs typeface="GinoSchoolScript Bold"/>
              </a:rPr>
              <a:t>La </a:t>
            </a:r>
            <a:r>
              <a:rPr lang="fr-FR" sz="2400" b="1" u="sng" dirty="0" smtClean="0">
                <a:latin typeface="GinoSchoolScript Bold"/>
                <a:cs typeface="GinoSchoolScript Bold"/>
              </a:rPr>
              <a:t>glace</a:t>
            </a:r>
            <a:r>
              <a:rPr lang="fr-FR" sz="2400" dirty="0" smtClean="0">
                <a:latin typeface="GinoSchoolScript Bold"/>
                <a:cs typeface="GinoSchoolScript Bold"/>
              </a:rPr>
              <a:t>, le miroir</a:t>
            </a:r>
            <a:endParaRPr lang="fr-FR" sz="2400" dirty="0">
              <a:latin typeface="GinoSchoolScript Bold"/>
              <a:cs typeface="GinoSchoolScript Bold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8211670" y="6642556"/>
            <a:ext cx="9028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err="1" smtClean="0"/>
              <a:t>Lily.eklablog.com</a:t>
            </a:r>
            <a:endParaRPr lang="fr-FR" sz="800" dirty="0"/>
          </a:p>
        </p:txBody>
      </p:sp>
      <p:pic>
        <p:nvPicPr>
          <p:cNvPr id="21" name="Image 20" descr="glac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132856"/>
            <a:ext cx="1447049" cy="1169215"/>
          </a:xfrm>
          <a:prstGeom prst="rect">
            <a:avLst/>
          </a:prstGeom>
        </p:spPr>
      </p:pic>
      <p:pic>
        <p:nvPicPr>
          <p:cNvPr id="22" name="Image 21" descr="miroi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916832"/>
            <a:ext cx="1800200" cy="1932934"/>
          </a:xfrm>
          <a:prstGeom prst="rect">
            <a:avLst/>
          </a:prstGeom>
        </p:spPr>
      </p:pic>
      <p:pic>
        <p:nvPicPr>
          <p:cNvPr id="23" name="Image 22" descr="patinoir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988840"/>
            <a:ext cx="1274299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474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74</Words>
  <Application>Microsoft Macintosh PowerPoint</Application>
  <PresentationFormat>Présentation à l'écran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Morgane</dc:creator>
  <cp:lastModifiedBy>Valérie Le Hir</cp:lastModifiedBy>
  <cp:revision>7</cp:revision>
  <dcterms:created xsi:type="dcterms:W3CDTF">2011-06-19T14:40:14Z</dcterms:created>
  <dcterms:modified xsi:type="dcterms:W3CDTF">2012-05-09T17:04:53Z</dcterms:modified>
</cp:coreProperties>
</file>