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-2598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2423-704E-4A57-B477-0722684309F9}" type="datetimeFigureOut">
              <a:rPr lang="fr-FR" smtClean="0"/>
              <a:t>07/02/2016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D763-6BC9-4637-A282-05E3949FC0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47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2423-704E-4A57-B477-0722684309F9}" type="datetimeFigureOut">
              <a:rPr lang="fr-FR" smtClean="0"/>
              <a:t>07/02/2016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D763-6BC9-4637-A282-05E3949FC0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182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2423-704E-4A57-B477-0722684309F9}" type="datetimeFigureOut">
              <a:rPr lang="fr-FR" smtClean="0"/>
              <a:t>07/02/2016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D763-6BC9-4637-A282-05E3949FC0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87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2423-704E-4A57-B477-0722684309F9}" type="datetimeFigureOut">
              <a:rPr lang="fr-FR" smtClean="0"/>
              <a:t>07/02/2016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D763-6BC9-4637-A282-05E3949FC0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827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2423-704E-4A57-B477-0722684309F9}" type="datetimeFigureOut">
              <a:rPr lang="fr-FR" smtClean="0"/>
              <a:t>07/02/2016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D763-6BC9-4637-A282-05E3949FC0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948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2423-704E-4A57-B477-0722684309F9}" type="datetimeFigureOut">
              <a:rPr lang="fr-FR" smtClean="0"/>
              <a:t>07/02/2016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D763-6BC9-4637-A282-05E3949FC0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584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2423-704E-4A57-B477-0722684309F9}" type="datetimeFigureOut">
              <a:rPr lang="fr-FR" smtClean="0"/>
              <a:t>07/02/2016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D763-6BC9-4637-A282-05E3949FC0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26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2423-704E-4A57-B477-0722684309F9}" type="datetimeFigureOut">
              <a:rPr lang="fr-FR" smtClean="0"/>
              <a:t>07/02/2016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D763-6BC9-4637-A282-05E3949FC0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43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2423-704E-4A57-B477-0722684309F9}" type="datetimeFigureOut">
              <a:rPr lang="fr-FR" smtClean="0"/>
              <a:t>07/02/2016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D763-6BC9-4637-A282-05E3949FC0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44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2423-704E-4A57-B477-0722684309F9}" type="datetimeFigureOut">
              <a:rPr lang="fr-FR" smtClean="0"/>
              <a:t>07/02/2016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D763-6BC9-4637-A282-05E3949FC0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567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2423-704E-4A57-B477-0722684309F9}" type="datetimeFigureOut">
              <a:rPr lang="fr-FR" smtClean="0"/>
              <a:t>07/02/2016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D763-6BC9-4637-A282-05E3949FC0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441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42423-704E-4A57-B477-0722684309F9}" type="datetimeFigureOut">
              <a:rPr lang="fr-FR" smtClean="0"/>
              <a:t>07/02/2016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CD763-6BC9-4637-A282-05E3949FC0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61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000" y="91108"/>
            <a:ext cx="6768000" cy="450000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5000" y="4580385"/>
            <a:ext cx="6768000" cy="450000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3820527" y="1187624"/>
            <a:ext cx="0" cy="3018265"/>
          </a:xfrm>
          <a:prstGeom prst="line">
            <a:avLst/>
          </a:prstGeom>
          <a:ln w="28575" cmpd="dbl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e 13"/>
          <p:cNvGrpSpPr/>
          <p:nvPr/>
        </p:nvGrpSpPr>
        <p:grpSpPr>
          <a:xfrm>
            <a:off x="221564" y="178558"/>
            <a:ext cx="6473401" cy="761404"/>
            <a:chOff x="221564" y="165545"/>
            <a:chExt cx="6473401" cy="761404"/>
          </a:xfrm>
        </p:grpSpPr>
        <p:sp>
          <p:nvSpPr>
            <p:cNvPr id="7" name="ZoneTexte 6"/>
            <p:cNvSpPr txBox="1"/>
            <p:nvPr/>
          </p:nvSpPr>
          <p:spPr>
            <a:xfrm>
              <a:off x="239486" y="206949"/>
              <a:ext cx="7020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A Gentle Touch" panose="02000603000000000000" pitchFamily="2" charset="0"/>
                  <a:ea typeface="A Gentle Touch" panose="02000603000000000000" pitchFamily="2" charset="0"/>
                </a:rPr>
                <a:t>Domaine</a:t>
              </a:r>
              <a:endParaRPr lang="fr-FR" sz="1200" dirty="0">
                <a:latin typeface="A Gentle Touch" panose="02000603000000000000" pitchFamily="2" charset="0"/>
                <a:ea typeface="A Gentle Touch" panose="02000603000000000000" pitchFamily="2" charset="0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5983926" y="165545"/>
              <a:ext cx="7020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A Gentle Touch" panose="02000603000000000000" pitchFamily="2" charset="0"/>
                  <a:ea typeface="A Gentle Touch" panose="02000603000000000000" pitchFamily="2" charset="0"/>
                </a:rPr>
                <a:t>Epoque</a:t>
              </a:r>
              <a:endParaRPr lang="fr-FR" sz="1200" dirty="0">
                <a:latin typeface="A Gentle Touch" panose="02000603000000000000" pitchFamily="2" charset="0"/>
                <a:ea typeface="A Gentle Touch" panose="02000603000000000000" pitchFamily="2" charset="0"/>
              </a:endParaRPr>
            </a:p>
          </p:txBody>
        </p:sp>
        <p:grpSp>
          <p:nvGrpSpPr>
            <p:cNvPr id="2" name="Groupe 1"/>
            <p:cNvGrpSpPr/>
            <p:nvPr/>
          </p:nvGrpSpPr>
          <p:grpSpPr>
            <a:xfrm>
              <a:off x="221564" y="206949"/>
              <a:ext cx="6473401" cy="720000"/>
              <a:chOff x="221564" y="206949"/>
              <a:chExt cx="6473401" cy="91291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21564" y="206949"/>
                <a:ext cx="720000" cy="912910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5974965" y="206949"/>
                <a:ext cx="720000" cy="912910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124744" y="206949"/>
                <a:ext cx="4680520" cy="912910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6" name="ZoneTexte 15"/>
            <p:cNvSpPr txBox="1"/>
            <p:nvPr/>
          </p:nvSpPr>
          <p:spPr>
            <a:xfrm>
              <a:off x="1044259" y="305339"/>
              <a:ext cx="4767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he Blue Cabin" panose="02000000000000000000" pitchFamily="2" charset="0"/>
                </a:rPr>
                <a:t>Portrait de Victor Hugo</a:t>
              </a:r>
              <a:endParaRPr lang="fr-FR" sz="2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he Blue Cabin" panose="02000000000000000000" pitchFamily="2" charset="0"/>
              </a:endParaRPr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45000" y="904233"/>
            <a:ext cx="38049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latin typeface="CAC Pinafore" panose="00000400000000000000" pitchFamily="2" charset="0"/>
                <a:cs typeface="Andalus" panose="02020603050405020304" pitchFamily="18" charset="-78"/>
              </a:rPr>
              <a:t>L’œuvre</a:t>
            </a:r>
            <a:r>
              <a:rPr lang="fr-FR" sz="13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: </a:t>
            </a:r>
          </a:p>
          <a:p>
            <a:r>
              <a:rPr lang="fr-FR" sz="1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Ce portrait de Victor Hugo fait partie de la </a:t>
            </a:r>
          </a:p>
          <a:p>
            <a:r>
              <a:rPr lang="fr-FR" sz="1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série Grands Hommes du peintre.  Le tableau est </a:t>
            </a:r>
          </a:p>
          <a:p>
            <a:r>
              <a:rPr lang="fr-FR" sz="1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visible au musée du Château de Versailles. </a:t>
            </a:r>
            <a:br>
              <a:rPr lang="fr-FR" sz="1400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fr-FR" sz="1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Le point le plus lumineux est le front et la main qui le tient. Cette lumière mène vers la profondeur du regard. On nous montre quelqu’un qui réfléchit beaucoup : un artiste écrivain aux idées importantes. </a:t>
            </a:r>
            <a:endParaRPr lang="fr-FR" sz="13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24249" y="2959892"/>
            <a:ext cx="35298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latin typeface="CAC Pinafore" panose="00000400000000000000" pitchFamily="2" charset="0"/>
                <a:cs typeface="Andalus" panose="02020603050405020304" pitchFamily="18" charset="-78"/>
              </a:rPr>
              <a:t>Auteur ou artiste</a:t>
            </a:r>
          </a:p>
          <a:p>
            <a:r>
              <a:rPr lang="fr-FR" sz="1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Léon Bonnat ( 1833-1922) est un peintre et graveur français qui était aussi collectionneur d’art. Il s’est spécialisé dans les portraits des grandes personnalités de son époque : artistes hommes politiques...</a:t>
            </a:r>
          </a:p>
          <a:p>
            <a:r>
              <a:rPr lang="fr-FR" sz="1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Il a également été professeur aux Beaux-Arts.</a:t>
            </a:r>
            <a:endParaRPr lang="fr-FR" sz="13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162356" y="2902239"/>
            <a:ext cx="3137306" cy="0"/>
          </a:xfrm>
          <a:prstGeom prst="line">
            <a:avLst/>
          </a:prstGeom>
          <a:ln w="28575" cmpd="dbl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e 28"/>
          <p:cNvGrpSpPr/>
          <p:nvPr/>
        </p:nvGrpSpPr>
        <p:grpSpPr>
          <a:xfrm>
            <a:off x="212603" y="4716016"/>
            <a:ext cx="6473401" cy="761404"/>
            <a:chOff x="221564" y="165545"/>
            <a:chExt cx="6473401" cy="761404"/>
          </a:xfrm>
        </p:grpSpPr>
        <p:sp>
          <p:nvSpPr>
            <p:cNvPr id="32" name="ZoneTexte 31"/>
            <p:cNvSpPr txBox="1"/>
            <p:nvPr/>
          </p:nvSpPr>
          <p:spPr>
            <a:xfrm>
              <a:off x="239486" y="206949"/>
              <a:ext cx="7020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A Gentle Touch" panose="02000603000000000000" pitchFamily="2" charset="0"/>
                  <a:ea typeface="A Gentle Touch" panose="02000603000000000000" pitchFamily="2" charset="0"/>
                </a:rPr>
                <a:t>Domaine</a:t>
              </a:r>
              <a:endParaRPr lang="fr-FR" sz="1200" dirty="0">
                <a:latin typeface="A Gentle Touch" panose="02000603000000000000" pitchFamily="2" charset="0"/>
                <a:ea typeface="A Gentle Touch" panose="02000603000000000000" pitchFamily="2" charset="0"/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5983926" y="165545"/>
              <a:ext cx="7020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A Gentle Touch" panose="02000603000000000000" pitchFamily="2" charset="0"/>
                  <a:ea typeface="A Gentle Touch" panose="02000603000000000000" pitchFamily="2" charset="0"/>
                </a:rPr>
                <a:t>Epoque</a:t>
              </a:r>
              <a:endParaRPr lang="fr-FR" sz="1200" dirty="0">
                <a:latin typeface="A Gentle Touch" panose="02000603000000000000" pitchFamily="2" charset="0"/>
                <a:ea typeface="A Gentle Touch" panose="02000603000000000000" pitchFamily="2" charset="0"/>
              </a:endParaRPr>
            </a:p>
          </p:txBody>
        </p:sp>
        <p:grpSp>
          <p:nvGrpSpPr>
            <p:cNvPr id="34" name="Groupe 33"/>
            <p:cNvGrpSpPr/>
            <p:nvPr/>
          </p:nvGrpSpPr>
          <p:grpSpPr>
            <a:xfrm>
              <a:off x="221564" y="206949"/>
              <a:ext cx="6473401" cy="720000"/>
              <a:chOff x="221564" y="206949"/>
              <a:chExt cx="6473401" cy="91291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221564" y="206949"/>
                <a:ext cx="720000" cy="912910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974965" y="206949"/>
                <a:ext cx="720000" cy="912910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124744" y="206949"/>
                <a:ext cx="4680520" cy="912910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cxnSp>
        <p:nvCxnSpPr>
          <p:cNvPr id="39" name="Connecteur droit 38"/>
          <p:cNvCxnSpPr/>
          <p:nvPr/>
        </p:nvCxnSpPr>
        <p:spPr>
          <a:xfrm>
            <a:off x="3456043" y="5652120"/>
            <a:ext cx="0" cy="3096344"/>
          </a:xfrm>
          <a:prstGeom prst="line">
            <a:avLst/>
          </a:prstGeom>
          <a:ln w="28575" cmpd="dbl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101852" y="5570527"/>
            <a:ext cx="336315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latin typeface="CAC Pinafore" panose="00000400000000000000" pitchFamily="2" charset="0"/>
                <a:cs typeface="Andalus" panose="02020603050405020304" pitchFamily="18" charset="-78"/>
              </a:rPr>
              <a:t>Du même auteur ou artiste</a:t>
            </a:r>
          </a:p>
          <a:p>
            <a:r>
              <a:rPr lang="fr-FR" sz="13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Dans la série des Grands Hommes, Bonnat a également fait le portrait d’autres artistes </a:t>
            </a:r>
          </a:p>
          <a:p>
            <a:r>
              <a:rPr lang="fr-FR" sz="13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fr-FR" sz="13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                                                     dont cet</a:t>
            </a:r>
          </a:p>
          <a:p>
            <a:r>
              <a:rPr lang="fr-FR" sz="13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fr-FR" sz="13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                                                    autoportrait </a:t>
            </a:r>
          </a:p>
          <a:p>
            <a:r>
              <a:rPr lang="fr-FR" sz="13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fr-FR" sz="13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                                                    datant de                                 </a:t>
            </a:r>
          </a:p>
          <a:p>
            <a:r>
              <a:rPr lang="fr-FR" sz="13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fr-FR" sz="13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                                                    1855 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3585898" y="5601305"/>
            <a:ext cx="3100106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latin typeface="CAC Pinafore" panose="00000400000000000000" pitchFamily="2" charset="0"/>
                <a:cs typeface="Andalus" panose="02020603050405020304" pitchFamily="18" charset="-78"/>
              </a:rPr>
              <a:t>Pour aller plus loin…</a:t>
            </a:r>
          </a:p>
          <a:p>
            <a:r>
              <a:rPr lang="fr-FR" sz="13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Dans ce portrait, Hugo se présente comme un homme qui réfléchit et écrit, un intellectuel. On le montre appuyé sur un livre d’Homère, un grand poète grec, auteur de l’</a:t>
            </a:r>
            <a:r>
              <a:rPr lang="fr-FR" sz="13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Illiade</a:t>
            </a:r>
            <a:r>
              <a:rPr lang="fr-FR" sz="13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et l’Odyssée.</a:t>
            </a:r>
            <a:br>
              <a:rPr lang="fr-FR" sz="1300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fr-FR" sz="13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Victor Hugo est un écrivain important par son œuvre poétique et ses romans, mais également un homme aux idées importantes.</a:t>
            </a:r>
            <a:endParaRPr lang="fr-FR" sz="1300" b="1" i="1" dirty="0" smtClean="0">
              <a:latin typeface="CAC Pinafore" panose="00000400000000000000" pitchFamily="2" charset="0"/>
              <a:cs typeface="Andalus" panose="02020603050405020304" pitchFamily="18" charset="-78"/>
            </a:endParaRPr>
          </a:p>
        </p:txBody>
      </p:sp>
      <p:grpSp>
        <p:nvGrpSpPr>
          <p:cNvPr id="43" name="Groupe 42"/>
          <p:cNvGrpSpPr/>
          <p:nvPr/>
        </p:nvGrpSpPr>
        <p:grpSpPr>
          <a:xfrm>
            <a:off x="2877684" y="7873046"/>
            <a:ext cx="3808320" cy="1038840"/>
            <a:chOff x="213125" y="3068960"/>
            <a:chExt cx="3808320" cy="1038840"/>
          </a:xfrm>
        </p:grpSpPr>
        <p:pic>
          <p:nvPicPr>
            <p:cNvPr id="49" name="Image 48" descr="Le loup qui voyageait dans le temps - Google Chrome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4" t="31285" r="27677" b="48257"/>
            <a:stretch/>
          </p:blipFill>
          <p:spPr>
            <a:xfrm>
              <a:off x="213125" y="3068960"/>
              <a:ext cx="3808320" cy="1038840"/>
            </a:xfrm>
            <a:prstGeom prst="rect">
              <a:avLst/>
            </a:prstGeom>
          </p:spPr>
        </p:pic>
        <p:sp>
          <p:nvSpPr>
            <p:cNvPr id="50" name="Rectangle à coins arrondis 49"/>
            <p:cNvSpPr/>
            <p:nvPr/>
          </p:nvSpPr>
          <p:spPr>
            <a:xfrm>
              <a:off x="2923323" y="3068960"/>
              <a:ext cx="792088" cy="103884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24" y="454751"/>
            <a:ext cx="445478" cy="449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24" y="4993015"/>
            <a:ext cx="445478" cy="449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512" y="412860"/>
            <a:ext cx="470906" cy="47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954" y="4940927"/>
            <a:ext cx="470906" cy="47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184" y="1037460"/>
            <a:ext cx="2747820" cy="344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ZoneTexte 47"/>
          <p:cNvSpPr txBox="1"/>
          <p:nvPr/>
        </p:nvSpPr>
        <p:spPr>
          <a:xfrm>
            <a:off x="1072229" y="4854515"/>
            <a:ext cx="4767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he Blue Cabin" panose="02000000000000000000" pitchFamily="2" charset="0"/>
              </a:rPr>
              <a:t>Portrait de Victor Hugo</a:t>
            </a:r>
            <a:endParaRPr lang="fr-FR" sz="28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he Blue Cabin" panose="02000000000000000000" pitchFamily="2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25" y="6249890"/>
            <a:ext cx="2190363" cy="271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7384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159</Words>
  <Application>Microsoft Office PowerPoint</Application>
  <PresentationFormat>Affichage à l'écran (4:3)</PresentationFormat>
  <Paragraphs>21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SARL familiale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sagebooker</dc:creator>
  <cp:lastModifiedBy>CROCHEMORE Alain</cp:lastModifiedBy>
  <cp:revision>9</cp:revision>
  <dcterms:created xsi:type="dcterms:W3CDTF">2016-02-01T19:43:57Z</dcterms:created>
  <dcterms:modified xsi:type="dcterms:W3CDTF">2016-02-07T18:18:52Z</dcterms:modified>
</cp:coreProperties>
</file>