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3" r:id="rId4"/>
    <p:sldId id="264" r:id="rId5"/>
    <p:sldId id="265" r:id="rId6"/>
    <p:sldId id="259" r:id="rId7"/>
  </p:sldIdLst>
  <p:sldSz cx="7561263" cy="10693400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30" y="-143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22252-227E-4E2F-A697-1E007CDD9C28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829C3-9DAF-4505-8048-BE6C0C9827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78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5F24-864D-4EB3-9536-D3198441DB78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929-4067-4A24-9DFC-55A8A652F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42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5F24-864D-4EB3-9536-D3198441DB78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929-4067-4A24-9DFC-55A8A652F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68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5F24-864D-4EB3-9536-D3198441DB78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929-4067-4A24-9DFC-55A8A652F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53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5F24-864D-4EB3-9536-D3198441DB78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929-4067-4A24-9DFC-55A8A652F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59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5F24-864D-4EB3-9536-D3198441DB78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929-4067-4A24-9DFC-55A8A652F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16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5F24-864D-4EB3-9536-D3198441DB78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929-4067-4A24-9DFC-55A8A652F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68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5F24-864D-4EB3-9536-D3198441DB78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929-4067-4A24-9DFC-55A8A652F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95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5F24-864D-4EB3-9536-D3198441DB78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929-4067-4A24-9DFC-55A8A652F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76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5F24-864D-4EB3-9536-D3198441DB78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929-4067-4A24-9DFC-55A8A652F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4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5F24-864D-4EB3-9536-D3198441DB78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929-4067-4A24-9DFC-55A8A652F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41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5F24-864D-4EB3-9536-D3198441DB78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929-4067-4A24-9DFC-55A8A652F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58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55F24-864D-4EB3-9536-D3198441DB78}" type="datetimeFigureOut">
              <a:rPr lang="fr-FR" smtClean="0"/>
              <a:t>01/11/2014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5929-4067-4A24-9DFC-55A8A652F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87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88168"/>
            <a:ext cx="7561263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253218" y="122752"/>
            <a:ext cx="771252" cy="73999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262" y="141962"/>
            <a:ext cx="620435" cy="656626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H2</a:t>
            </a:r>
            <a:endParaRPr lang="fr-FR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16300" y="946841"/>
            <a:ext cx="5133469" cy="3728124"/>
          </a:xfrm>
          <a:prstGeom prst="roundRect">
            <a:avLst>
              <a:gd name="adj" fmla="val 645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42135" y="949414"/>
            <a:ext cx="51521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>
                <a:latin typeface="KG Primary Italics" panose="02000506000000020003" pitchFamily="2" charset="0"/>
              </a:rPr>
              <a:t>La préhistoire, première période historique commence avec l’apparition de la vie sur Terre et se finit avec l’invention de l’écriture. Cette période se divise en 2 : le paléolithique et le Néolithique. Au cours de cette période, les premiers hommes sont apparus en Afrique orientale, il y a environ 2,4 millions d’années.  Des espèces* différentes séparent ces premiers hommes de ceux de notre époque</a:t>
            </a:r>
            <a:r>
              <a:rPr lang="fr-FR" sz="1500" dirty="0" smtClean="0">
                <a:latin typeface="KG Primary Italics" panose="02000506000000020003" pitchFamily="2" charset="0"/>
              </a:rPr>
              <a:t>.</a:t>
            </a:r>
          </a:p>
          <a:p>
            <a:r>
              <a:rPr lang="fr-FR" sz="1050" dirty="0" smtClean="0">
                <a:latin typeface="KG Primary Italics" panose="02000506000000020003" pitchFamily="2" charset="0"/>
              </a:rPr>
              <a:t>   </a:t>
            </a:r>
            <a:endParaRPr lang="fr-FR" sz="1050" dirty="0">
              <a:latin typeface="KG Primary Italics" panose="02000506000000020003" pitchFamily="2" charset="0"/>
            </a:endParaRPr>
          </a:p>
          <a:p>
            <a:r>
              <a:rPr lang="fr-FR" sz="1500" b="1" u="sng" dirty="0">
                <a:latin typeface="KG Primary Italics" panose="02000506000000020003" pitchFamily="2" charset="0"/>
              </a:rPr>
              <a:t>1</a:t>
            </a:r>
            <a:r>
              <a:rPr lang="fr-FR" sz="1500" b="1" u="sng" dirty="0" smtClean="0">
                <a:latin typeface="KG Primary Italics" panose="02000506000000020003" pitchFamily="2" charset="0"/>
              </a:rPr>
              <a:t>) </a:t>
            </a:r>
            <a:r>
              <a:rPr lang="fr-FR" sz="1500" b="1" u="sng" dirty="0">
                <a:latin typeface="KG Primary Italics" panose="02000506000000020003" pitchFamily="2" charset="0"/>
              </a:rPr>
              <a:t>Les </a:t>
            </a:r>
            <a:r>
              <a:rPr lang="fr-FR" sz="1500" b="1" u="sng" dirty="0" err="1">
                <a:latin typeface="KG Primary Italics" panose="02000506000000020003" pitchFamily="2" charset="0"/>
              </a:rPr>
              <a:t>préhumains</a:t>
            </a:r>
            <a:endParaRPr lang="fr-FR" sz="1500" dirty="0">
              <a:latin typeface="KG Primary Italics" panose="02000506000000020003" pitchFamily="2" charset="0"/>
            </a:endParaRPr>
          </a:p>
          <a:p>
            <a:r>
              <a:rPr lang="fr-FR" sz="1500" smtClean="0">
                <a:latin typeface="KG Primary Italics" panose="02000506000000020003" pitchFamily="2" charset="0"/>
              </a:rPr>
              <a:t>Le </a:t>
            </a:r>
            <a:r>
              <a:rPr lang="fr-FR" sz="1500">
                <a:latin typeface="KG Primary Italics" panose="02000506000000020003" pitchFamily="2" charset="0"/>
              </a:rPr>
              <a:t>plus </a:t>
            </a:r>
            <a:r>
              <a:rPr lang="fr-FR" sz="1500" smtClean="0">
                <a:latin typeface="KG Primary Italics" panose="02000506000000020003" pitchFamily="2" charset="0"/>
              </a:rPr>
              <a:t>ancien ancêtre </a:t>
            </a:r>
            <a:r>
              <a:rPr lang="fr-FR" sz="1500" dirty="0">
                <a:latin typeface="KG Primary Italics" panose="02000506000000020003" pitchFamily="2" charset="0"/>
              </a:rPr>
              <a:t>connu de l’homme a été découvert en Afrique et daterait de 7 millions d’années. On l’appelle </a:t>
            </a:r>
            <a:r>
              <a:rPr lang="fr-FR" sz="1500" dirty="0" err="1">
                <a:latin typeface="KG Primary Italics" panose="02000506000000020003" pitchFamily="2" charset="0"/>
              </a:rPr>
              <a:t>Tournaï</a:t>
            </a:r>
            <a:r>
              <a:rPr lang="fr-FR" sz="1500" dirty="0">
                <a:latin typeface="KG Primary Italics" panose="02000506000000020003" pitchFamily="2" charset="0"/>
              </a:rPr>
              <a:t>. D’autres </a:t>
            </a:r>
            <a:r>
              <a:rPr lang="fr-FR" sz="1500" dirty="0" err="1">
                <a:latin typeface="KG Primary Italics" panose="02000506000000020003" pitchFamily="2" charset="0"/>
              </a:rPr>
              <a:t>préhumains</a:t>
            </a:r>
            <a:r>
              <a:rPr lang="fr-FR" sz="1500" dirty="0">
                <a:latin typeface="KG Primary Italics" panose="02000506000000020003" pitchFamily="2" charset="0"/>
              </a:rPr>
              <a:t> les </a:t>
            </a:r>
            <a:r>
              <a:rPr lang="fr-FR" sz="1500" b="1" dirty="0">
                <a:latin typeface="KG Primary Italics" panose="02000506000000020003" pitchFamily="2" charset="0"/>
              </a:rPr>
              <a:t>australopithèques</a:t>
            </a:r>
            <a:r>
              <a:rPr lang="fr-FR" sz="1500" dirty="0">
                <a:latin typeface="KG Primary Italics" panose="02000506000000020003" pitchFamily="2" charset="0"/>
              </a:rPr>
              <a:t>, sont apparus il y a environ 4 millions d’années. Ils étaient végétariens* ou omnivores*</a:t>
            </a:r>
          </a:p>
          <a:p>
            <a:r>
              <a:rPr lang="fr-FR" sz="1500" dirty="0" smtClean="0">
                <a:latin typeface="KG Primary Italics" panose="02000506000000020003" pitchFamily="2" charset="0"/>
              </a:rPr>
              <a:t>La </a:t>
            </a:r>
            <a:r>
              <a:rPr lang="fr-FR" sz="1500" dirty="0">
                <a:latin typeface="KG Primary Italics" panose="02000506000000020003" pitchFamily="2" charset="0"/>
              </a:rPr>
              <a:t>plus célèbre des australopithèques est </a:t>
            </a:r>
            <a:r>
              <a:rPr lang="fr-FR" sz="1500" b="1" dirty="0">
                <a:latin typeface="KG Primary Italics" panose="02000506000000020003" pitchFamily="2" charset="0"/>
              </a:rPr>
              <a:t>Lucy</a:t>
            </a:r>
            <a:r>
              <a:rPr lang="fr-FR" sz="1500" dirty="0">
                <a:latin typeface="KG Primary Italics" panose="02000506000000020003" pitchFamily="2" charset="0"/>
              </a:rPr>
              <a:t> dont le squelette presque complet a été retrouvé en Ethiopie parmi des fossiles* Lucy devait avoir 18 à 20 ans et mesurait 1,20 mètre. Elle utilisait ses mains, se tenait debout et marchait en se balançant de droite à gauche</a:t>
            </a:r>
            <a:r>
              <a:rPr lang="fr-FR" sz="1500" dirty="0" smtClean="0">
                <a:latin typeface="KG Primary Italics" panose="02000506000000020003" pitchFamily="2" charset="0"/>
              </a:rPr>
              <a:t>.</a:t>
            </a:r>
            <a:endParaRPr lang="fr-FR" sz="1500" dirty="0">
              <a:latin typeface="KG Primary Italics" panose="02000506000000020003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8977" y="4751909"/>
            <a:ext cx="7160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latin typeface="Fineliner Script" pitchFamily="50" charset="0"/>
                <a:sym typeface="Wingdings"/>
              </a:rPr>
              <a:t></a:t>
            </a:r>
            <a:r>
              <a:rPr lang="fr-FR" sz="1800" kern="1400" dirty="0" smtClean="0">
                <a:solidFill>
                  <a:srgbClr val="000000"/>
                </a:solidFill>
                <a:effectLst/>
                <a:latin typeface="Fineliner Script" pitchFamily="50" charset="0"/>
              </a:rPr>
              <a:t> </a:t>
            </a:r>
            <a:r>
              <a:rPr lang="fr-FR" sz="1000" kern="1400" dirty="0" smtClean="0">
                <a:solidFill>
                  <a:srgbClr val="000000"/>
                </a:solidFill>
                <a:effectLst/>
                <a:latin typeface="Fineliner Script" pitchFamily="50" charset="0"/>
              </a:rPr>
              <a:t> </a:t>
            </a:r>
            <a:r>
              <a:rPr lang="fr-FR" sz="1800" b="1" dirty="0">
                <a:latin typeface="Fineliner Script" pitchFamily="50" charset="0"/>
              </a:rPr>
              <a:t>Grâce au texte, réponds aux questions</a:t>
            </a:r>
            <a:r>
              <a:rPr lang="fr-FR" sz="1800" b="1" dirty="0" smtClean="0">
                <a:latin typeface="Fineliner Script" pitchFamily="50" charset="0"/>
              </a:rPr>
              <a:t>.</a:t>
            </a:r>
            <a:endParaRPr lang="fr-FR" sz="1800" dirty="0">
              <a:latin typeface="Fineliner Script" pitchFamily="50" charset="0"/>
            </a:endParaRPr>
          </a:p>
          <a:p>
            <a:pPr>
              <a:lnSpc>
                <a:spcPct val="20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a) </a:t>
            </a:r>
            <a:r>
              <a:rPr lang="fr-FR" sz="1050" dirty="0">
                <a:latin typeface="Short Stack" panose="02010500040000000007" pitchFamily="2" charset="0"/>
              </a:rPr>
              <a:t>Où sont apparus les </a:t>
            </a:r>
            <a:r>
              <a:rPr lang="fr-FR" sz="1050" dirty="0" err="1">
                <a:latin typeface="Short Stack" panose="02010500040000000007" pitchFamily="2" charset="0"/>
              </a:rPr>
              <a:t>préhumains</a:t>
            </a:r>
            <a:r>
              <a:rPr lang="fr-FR" sz="1050" dirty="0">
                <a:latin typeface="Short Stack" panose="02010500040000000007" pitchFamily="2" charset="0"/>
              </a:rPr>
              <a:t> </a:t>
            </a:r>
            <a:r>
              <a:rPr lang="fr-FR" sz="1050" dirty="0" smtClean="0">
                <a:latin typeface="Short Stack" panose="02010500040000000007" pitchFamily="2" charset="0"/>
              </a:rPr>
              <a:t>? ________________________________________________</a:t>
            </a:r>
            <a:endParaRPr lang="fr-FR" sz="1050" dirty="0">
              <a:latin typeface="Short Stack" panose="02010500040000000007" pitchFamily="2" charset="0"/>
            </a:endParaRPr>
          </a:p>
          <a:p>
            <a:pPr>
              <a:lnSpc>
                <a:spcPct val="20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b) </a:t>
            </a:r>
            <a:r>
              <a:rPr lang="fr-FR" sz="1050" dirty="0">
                <a:latin typeface="Short Stack" panose="02010500040000000007" pitchFamily="2" charset="0"/>
              </a:rPr>
              <a:t>Quelle était leur alimentation </a:t>
            </a:r>
            <a:r>
              <a:rPr lang="fr-FR" sz="1050" dirty="0" smtClean="0">
                <a:latin typeface="Short Stack" panose="02010500040000000007" pitchFamily="2" charset="0"/>
              </a:rPr>
              <a:t>? ___________________________________________________</a:t>
            </a:r>
            <a:endParaRPr lang="fr-FR" sz="1050" dirty="0">
              <a:latin typeface="Short Stack" panose="02010500040000000007" pitchFamily="2" charset="0"/>
            </a:endParaRPr>
          </a:p>
          <a:p>
            <a:pPr>
              <a:lnSpc>
                <a:spcPct val="20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c) </a:t>
            </a:r>
            <a:r>
              <a:rPr lang="fr-FR" sz="1050" dirty="0">
                <a:latin typeface="Short Stack" panose="02010500040000000007" pitchFamily="2" charset="0"/>
              </a:rPr>
              <a:t>Combien mesurait Lucy </a:t>
            </a:r>
            <a:r>
              <a:rPr lang="fr-FR" sz="1050" dirty="0" smtClean="0">
                <a:latin typeface="Short Stack" panose="02010500040000000007" pitchFamily="2" charset="0"/>
              </a:rPr>
              <a:t>? _________________________________________________________</a:t>
            </a:r>
            <a:endParaRPr lang="fr-FR" sz="1050" dirty="0">
              <a:latin typeface="Short Stack" panose="02010500040000000007" pitchFamily="2" charset="0"/>
            </a:endParaRPr>
          </a:p>
          <a:p>
            <a:pPr>
              <a:lnSpc>
                <a:spcPct val="20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d) </a:t>
            </a:r>
            <a:r>
              <a:rPr lang="fr-FR" sz="1050" dirty="0">
                <a:latin typeface="Short Stack" panose="02010500040000000007" pitchFamily="2" charset="0"/>
              </a:rPr>
              <a:t>Quel âge devait avoir Lucy à sa mort </a:t>
            </a:r>
            <a:r>
              <a:rPr lang="fr-FR" sz="1050" dirty="0" smtClean="0">
                <a:latin typeface="Short Stack" panose="02010500040000000007" pitchFamily="2" charset="0"/>
              </a:rPr>
              <a:t>?_____________________________________________</a:t>
            </a:r>
            <a:endParaRPr lang="fr-FR" sz="1050" dirty="0">
              <a:latin typeface="Short Stack" panose="02010500040000000007" pitchFamily="2" charset="0"/>
            </a:endParaRPr>
          </a:p>
          <a:p>
            <a:pPr>
              <a:lnSpc>
                <a:spcPct val="200000"/>
              </a:lnSpc>
            </a:pPr>
            <a:r>
              <a:rPr lang="fr-FR" sz="1050" dirty="0">
                <a:latin typeface="Short Stack" panose="02010500040000000007" pitchFamily="2" charset="0"/>
              </a:rPr>
              <a:t>e</a:t>
            </a:r>
            <a:r>
              <a:rPr lang="fr-FR" sz="1050" dirty="0" smtClean="0">
                <a:latin typeface="Short Stack" panose="02010500040000000007" pitchFamily="2" charset="0"/>
              </a:rPr>
              <a:t>) </a:t>
            </a:r>
            <a:r>
              <a:rPr lang="fr-FR" sz="1050" dirty="0">
                <a:latin typeface="Short Stack" panose="02010500040000000007" pitchFamily="2" charset="0"/>
              </a:rPr>
              <a:t>Comment se tenait-elle </a:t>
            </a:r>
            <a:r>
              <a:rPr lang="fr-FR" sz="1050" dirty="0" smtClean="0">
                <a:latin typeface="Short Stack" panose="02010500040000000007" pitchFamily="2" charset="0"/>
              </a:rPr>
              <a:t>?_________________________________________________________</a:t>
            </a:r>
            <a:endParaRPr lang="fr-FR" sz="1050" dirty="0">
              <a:latin typeface="Short Stack" panose="02010500040000000007" pitchFamily="2" charset="0"/>
            </a:endParaRPr>
          </a:p>
          <a:p>
            <a:pPr>
              <a:lnSpc>
                <a:spcPct val="200000"/>
              </a:lnSpc>
            </a:pPr>
            <a:r>
              <a:rPr lang="fr-FR" sz="1050" dirty="0">
                <a:latin typeface="Short Stack" panose="02010500040000000007" pitchFamily="2" charset="0"/>
              </a:rPr>
              <a:t>f</a:t>
            </a:r>
            <a:r>
              <a:rPr lang="fr-FR" sz="1050" dirty="0" smtClean="0">
                <a:latin typeface="Short Stack" panose="02010500040000000007" pitchFamily="2" charset="0"/>
              </a:rPr>
              <a:t>) </a:t>
            </a:r>
            <a:r>
              <a:rPr lang="fr-FR" sz="1050" dirty="0">
                <a:latin typeface="Short Stack" panose="02010500040000000007" pitchFamily="2" charset="0"/>
              </a:rPr>
              <a:t>Comment marchait-elle </a:t>
            </a:r>
            <a:r>
              <a:rPr lang="fr-FR" sz="1050" dirty="0" smtClean="0">
                <a:latin typeface="Short Stack" panose="02010500040000000007" pitchFamily="2" charset="0"/>
              </a:rPr>
              <a:t>?_________________________________________________________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80231" y="7146900"/>
            <a:ext cx="7165132" cy="1413605"/>
          </a:xfrm>
          <a:prstGeom prst="roundRect">
            <a:avLst>
              <a:gd name="adj" fmla="val 822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53218" y="7160122"/>
            <a:ext cx="7092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u="sng" dirty="0">
                <a:latin typeface="KG Primary Italics" panose="02000506000000020003" pitchFamily="2" charset="0"/>
              </a:rPr>
              <a:t>2°) L’Afrique, berceau de l’humanité</a:t>
            </a:r>
            <a:endParaRPr lang="fr-FR" sz="1600" dirty="0">
              <a:latin typeface="KG Primary Italics" panose="02000506000000020003" pitchFamily="2" charset="0"/>
            </a:endParaRPr>
          </a:p>
          <a:p>
            <a:r>
              <a:rPr lang="fr-FR" sz="1600" dirty="0">
                <a:latin typeface="KG Primary Italics" panose="02000506000000020003" pitchFamily="2" charset="0"/>
              </a:rPr>
              <a:t>Les </a:t>
            </a:r>
            <a:r>
              <a:rPr lang="fr-FR" sz="1600" b="1" dirty="0">
                <a:latin typeface="KG Primary Italics" panose="02000506000000020003" pitchFamily="2" charset="0"/>
              </a:rPr>
              <a:t>premiers êtres humains </a:t>
            </a:r>
            <a:r>
              <a:rPr lang="fr-FR" sz="1600" dirty="0">
                <a:latin typeface="KG Primary Italics" panose="02000506000000020003" pitchFamily="2" charset="0"/>
              </a:rPr>
              <a:t>sont apparus en </a:t>
            </a:r>
            <a:r>
              <a:rPr lang="fr-FR" sz="1600" b="1" dirty="0">
                <a:latin typeface="KG Primary Italics" panose="02000506000000020003" pitchFamily="2" charset="0"/>
              </a:rPr>
              <a:t>Afrique orientale il y a environ 2,4 millions d’années</a:t>
            </a:r>
            <a:r>
              <a:rPr lang="fr-FR" sz="1600" dirty="0">
                <a:latin typeface="KG Primary Italics" panose="02000506000000020003" pitchFamily="2" charset="0"/>
              </a:rPr>
              <a:t>. Nous les connaissons grâce à leurs ossements et aux vestiges qu’ils ont laissés derrière eux. Ils étaient nomades* et ont peu à peu agrandi leur territoire. Ils seraient arrivés vers 700 000 av. J-C. en Europe</a:t>
            </a:r>
            <a:r>
              <a:rPr lang="fr-FR" sz="1600" dirty="0" smtClean="0">
                <a:latin typeface="KG Primary Italics" panose="02000506000000020003" pitchFamily="2" charset="0"/>
              </a:rPr>
              <a:t>.</a:t>
            </a:r>
            <a:endParaRPr lang="fr-FR" sz="1600" dirty="0">
              <a:latin typeface="KG Primary Italics" panose="02000506000000020003" pitchFamily="2" charset="0"/>
            </a:endParaRPr>
          </a:p>
        </p:txBody>
      </p:sp>
      <p:sp>
        <p:nvSpPr>
          <p:cNvPr id="18" name="Nuage 17"/>
          <p:cNvSpPr/>
          <p:nvPr/>
        </p:nvSpPr>
        <p:spPr>
          <a:xfrm>
            <a:off x="6804967" y="378148"/>
            <a:ext cx="432048" cy="461463"/>
          </a:xfrm>
          <a:prstGeom prst="cloud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876975" y="378148"/>
            <a:ext cx="2880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98791" y="0"/>
            <a:ext cx="4386530" cy="779737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400" b="1" spc="-167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L’apparition de l’homme</a:t>
            </a:r>
            <a:endParaRPr lang="fr-FR" sz="4400" b="1" dirty="0">
              <a:ln w="10541" cmpd="sng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91153" y="4286313"/>
            <a:ext cx="2116678" cy="5770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050" b="1" dirty="0"/>
              <a:t>Doc. </a:t>
            </a:r>
            <a:r>
              <a:rPr lang="fr-FR" sz="1050" b="1" dirty="0" smtClean="0"/>
              <a:t>1 </a:t>
            </a:r>
            <a:r>
              <a:rPr lang="fr-FR" sz="1050" dirty="0"/>
              <a:t>: Une représentation de Lucy</a:t>
            </a:r>
          </a:p>
          <a:p>
            <a:r>
              <a:rPr lang="fr-FR" sz="1050" dirty="0"/>
              <a:t>Extraite d’un </a:t>
            </a:r>
            <a:r>
              <a:rPr lang="fr-FR" sz="1050" dirty="0" smtClean="0"/>
              <a:t>documentaire</a:t>
            </a:r>
            <a:endParaRPr lang="fr-FR" sz="1050" dirty="0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5559424" y="3780036"/>
            <a:ext cx="1802781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Doc. 1 : Les mesures du temps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t="4348" r="4540" b="3747"/>
          <a:stretch/>
        </p:blipFill>
        <p:spPr bwMode="auto">
          <a:xfrm>
            <a:off x="5391153" y="1165548"/>
            <a:ext cx="1954210" cy="3021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9"/>
          <a:stretch/>
        </p:blipFill>
        <p:spPr bwMode="auto">
          <a:xfrm>
            <a:off x="208204" y="8731076"/>
            <a:ext cx="7316842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31" y="5749701"/>
            <a:ext cx="296667" cy="11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8791" y="0"/>
            <a:ext cx="4386530" cy="779737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400" b="1" spc="-167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L’apparition de l’homme</a:t>
            </a:r>
            <a:endParaRPr lang="fr-FR" sz="4400" b="1" dirty="0">
              <a:ln w="10541" cmpd="sng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758713"/>
            <a:ext cx="7561263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253218" y="122752"/>
            <a:ext cx="771252" cy="73999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262" y="141962"/>
            <a:ext cx="620435" cy="656626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H2</a:t>
            </a:r>
            <a:endParaRPr lang="fr-FR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10" name="Nuage 9"/>
          <p:cNvSpPr/>
          <p:nvPr/>
        </p:nvSpPr>
        <p:spPr>
          <a:xfrm>
            <a:off x="6804967" y="378148"/>
            <a:ext cx="432048" cy="461463"/>
          </a:xfrm>
          <a:prstGeom prst="cloud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876975" y="378148"/>
            <a:ext cx="2880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140671" y="4202733"/>
            <a:ext cx="3180474" cy="2747592"/>
          </a:xfrm>
          <a:prstGeom prst="roundRect">
            <a:avLst>
              <a:gd name="adj" fmla="val 822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140671" y="4194571"/>
            <a:ext cx="3180474" cy="2755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b="1" u="sng" dirty="0">
                <a:latin typeface="KG Primary Italics" panose="02000506000000020003" pitchFamily="2" charset="0"/>
              </a:rPr>
              <a:t>3°) La vie des premiers humains</a:t>
            </a:r>
            <a:endParaRPr lang="fr-FR" sz="1600" dirty="0">
              <a:latin typeface="KG Primary Italics" panose="02000506000000020003" pitchFamily="2" charset="0"/>
            </a:endParaRPr>
          </a:p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La </a:t>
            </a:r>
            <a:r>
              <a:rPr lang="fr-FR" sz="1600" dirty="0">
                <a:latin typeface="KG Primary Italics" panose="02000506000000020003" pitchFamily="2" charset="0"/>
              </a:rPr>
              <a:t>forêt tropicale ayant sans doute reculé, les premiers hommes ont appris à se déplacer dans les herbes de la savane*, à diversifier leur </a:t>
            </a:r>
            <a:r>
              <a:rPr lang="fr-FR" sz="1600" dirty="0" smtClean="0">
                <a:latin typeface="KG Primary Italics" panose="02000506000000020003" pitchFamily="2" charset="0"/>
              </a:rPr>
              <a:t>alimentation </a:t>
            </a:r>
            <a:r>
              <a:rPr lang="fr-FR" sz="1600" dirty="0">
                <a:latin typeface="KG Primary Italics" panose="02000506000000020003" pitchFamily="2" charset="0"/>
              </a:rPr>
              <a:t>et à se défendre de leurs adversaires.</a:t>
            </a:r>
          </a:p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Plusieurs </a:t>
            </a:r>
            <a:r>
              <a:rPr lang="fr-FR" sz="1600" dirty="0">
                <a:latin typeface="KG Primary Italics" panose="02000506000000020003" pitchFamily="2" charset="0"/>
              </a:rPr>
              <a:t>espèces d’hommes ont coexisté ou se sont succédé dans le temps (doc. 2) : par exemple, </a:t>
            </a:r>
            <a:r>
              <a:rPr lang="fr-FR" sz="1600" b="1" dirty="0">
                <a:latin typeface="KG Primary Italics" panose="02000506000000020003" pitchFamily="2" charset="0"/>
              </a:rPr>
              <a:t>Homo habilis</a:t>
            </a:r>
            <a:r>
              <a:rPr lang="fr-FR" sz="1600" dirty="0">
                <a:latin typeface="KG Primary Italics" panose="02000506000000020003" pitchFamily="2" charset="0"/>
              </a:rPr>
              <a:t>, </a:t>
            </a:r>
            <a:r>
              <a:rPr lang="fr-FR" sz="1600" b="1" dirty="0">
                <a:latin typeface="KG Primary Italics" panose="02000506000000020003" pitchFamily="2" charset="0"/>
              </a:rPr>
              <a:t>Homo erectus</a:t>
            </a:r>
            <a:r>
              <a:rPr lang="fr-FR" sz="1600" dirty="0">
                <a:latin typeface="KG Primary Italics" panose="02000506000000020003" pitchFamily="2" charset="0"/>
              </a:rPr>
              <a:t>, </a:t>
            </a:r>
            <a:r>
              <a:rPr lang="fr-FR" sz="1600" b="1" dirty="0">
                <a:latin typeface="KG Primary Italics" panose="02000506000000020003" pitchFamily="2" charset="0"/>
              </a:rPr>
              <a:t>Homo </a:t>
            </a:r>
            <a:r>
              <a:rPr lang="fr-FR" sz="1600" b="1" dirty="0" err="1">
                <a:latin typeface="KG Primary Italics" panose="02000506000000020003" pitchFamily="2" charset="0"/>
              </a:rPr>
              <a:t>neandertalensis</a:t>
            </a:r>
            <a:r>
              <a:rPr lang="fr-FR" sz="1600" b="1" dirty="0">
                <a:latin typeface="KG Primary Italics" panose="02000506000000020003" pitchFamily="2" charset="0"/>
              </a:rPr>
              <a:t> </a:t>
            </a:r>
            <a:r>
              <a:rPr lang="fr-FR" sz="1600" dirty="0">
                <a:latin typeface="KG Primary Italics" panose="02000506000000020003" pitchFamily="2" charset="0"/>
              </a:rPr>
              <a:t>et </a:t>
            </a:r>
            <a:r>
              <a:rPr lang="fr-FR" sz="1600" b="1" dirty="0">
                <a:latin typeface="KG Primary Italics" panose="02000506000000020003" pitchFamily="2" charset="0"/>
              </a:rPr>
              <a:t>Homo sapiens</a:t>
            </a:r>
            <a:r>
              <a:rPr lang="fr-FR" sz="1600" dirty="0">
                <a:latin typeface="KG Primary Italics" panose="02000506000000020003" pitchFamily="2" charset="0"/>
              </a:rPr>
              <a:t>. Aujourd’hui, nous descendons tous d’Homo sapiens.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1209" y="862747"/>
            <a:ext cx="7199822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latin typeface="Fineliner Script" pitchFamily="50" charset="0"/>
                <a:sym typeface="Wingdings"/>
              </a:rPr>
              <a:t></a:t>
            </a:r>
            <a:r>
              <a:rPr lang="fr-FR" sz="1800" b="1" kern="1400" dirty="0" smtClean="0">
                <a:solidFill>
                  <a:srgbClr val="000000"/>
                </a:solidFill>
                <a:effectLst/>
                <a:latin typeface="Fineliner Script" pitchFamily="50" charset="0"/>
              </a:rPr>
              <a:t>  </a:t>
            </a:r>
            <a:r>
              <a:rPr lang="fr-FR" sz="1800" b="1" spc="-150" dirty="0">
                <a:latin typeface="Fineliner Script" pitchFamily="50" charset="0"/>
              </a:rPr>
              <a:t>Grâce</a:t>
            </a:r>
            <a:r>
              <a:rPr lang="fr-FR" sz="1800" b="1" dirty="0">
                <a:latin typeface="Fineliner Script" pitchFamily="50" charset="0"/>
              </a:rPr>
              <a:t> au texte et à cette frise chronologique de la Préhistoire, réponds aux questions.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A quelle date et où les premiers hommes sont-ils apparus ? </a:t>
            </a: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___________________________________________________________________________________</a:t>
            </a:r>
            <a:endParaRPr lang="fr-FR" sz="1050" dirty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Grâce à quoi les </a:t>
            </a:r>
            <a:r>
              <a:rPr lang="fr-FR" sz="1050" dirty="0">
                <a:latin typeface="Short Stack" panose="02010500040000000007" pitchFamily="2" charset="0"/>
              </a:rPr>
              <a:t>connaissons-nous </a:t>
            </a:r>
            <a:r>
              <a:rPr lang="fr-FR" sz="1050" dirty="0" smtClean="0">
                <a:latin typeface="Short Stack" panose="02010500040000000007" pitchFamily="2" charset="0"/>
              </a:rPr>
              <a:t>? 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___________________________________________________________________________________</a:t>
            </a:r>
          </a:p>
          <a:p>
            <a:endParaRPr lang="fr-FR" sz="1050" dirty="0" smtClean="0">
              <a:latin typeface="Short Stack" panose="02010500040000000007" pitchFamily="2" charset="0"/>
            </a:endParaRPr>
          </a:p>
          <a:p>
            <a:r>
              <a:rPr lang="fr-FR" sz="1800" dirty="0" smtClean="0">
                <a:latin typeface="Fineliner Script" pitchFamily="50" charset="0"/>
                <a:sym typeface="Wingdings"/>
              </a:rPr>
              <a:t></a:t>
            </a:r>
            <a:r>
              <a:rPr lang="fr-FR" sz="1800" b="1" dirty="0" smtClean="0">
                <a:latin typeface="Fineliner Script" pitchFamily="50" charset="0"/>
              </a:rPr>
              <a:t>  Sur </a:t>
            </a:r>
            <a:r>
              <a:rPr lang="fr-FR" sz="1800" b="1" dirty="0">
                <a:latin typeface="Fineliner Script" pitchFamily="50" charset="0"/>
              </a:rPr>
              <a:t>cette frise chronologique, colorie en rose l’époque où vécut Lucy et en vert l’homme de Cro-Magnon</a:t>
            </a:r>
            <a:r>
              <a:rPr lang="fr-FR" sz="1800" b="1" dirty="0" smtClean="0">
                <a:latin typeface="Fineliner Script" pitchFamily="50" charset="0"/>
              </a:rPr>
              <a:t>.</a:t>
            </a:r>
            <a:endParaRPr lang="fr-FR" sz="1800" dirty="0">
              <a:latin typeface="Fineliner Script" pitchFamily="5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8" y="2855592"/>
            <a:ext cx="6654639" cy="131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7" y="4122564"/>
            <a:ext cx="372561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7351" y="8587059"/>
            <a:ext cx="7174922" cy="196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800" kern="1400" dirty="0" smtClean="0">
                <a:solidFill>
                  <a:srgbClr val="000000"/>
                </a:solidFill>
                <a:latin typeface="Fineliner Script" pitchFamily="50" charset="0"/>
                <a:sym typeface="Wingdings"/>
              </a:rPr>
              <a:t></a:t>
            </a:r>
            <a:r>
              <a:rPr lang="fr-FR" sz="1800" b="1" kern="1400" dirty="0" smtClean="0">
                <a:solidFill>
                  <a:srgbClr val="000000"/>
                </a:solidFill>
                <a:latin typeface="Fineliner Script" pitchFamily="50" charset="0"/>
              </a:rPr>
              <a:t>  «</a:t>
            </a:r>
            <a:r>
              <a:rPr lang="fr-FR" sz="1800" b="1" kern="1400" dirty="0">
                <a:solidFill>
                  <a:srgbClr val="000000"/>
                </a:solidFill>
                <a:latin typeface="Fineliner Script" pitchFamily="50" charset="0"/>
              </a:rPr>
              <a:t> Qui suis-je ? » Trouve les réponses grâce au tableau.</a:t>
            </a:r>
            <a:endParaRPr lang="fr-FR" sz="1800" kern="1400" dirty="0">
              <a:solidFill>
                <a:srgbClr val="000000"/>
              </a:solidFill>
              <a:latin typeface="Fineliner Script" pitchFamily="50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1°) « Je fabrique des galets </a:t>
            </a:r>
            <a:r>
              <a:rPr lang="fr-FR" sz="1050" kern="1400" dirty="0" smtClean="0">
                <a:solidFill>
                  <a:srgbClr val="000000"/>
                </a:solidFill>
                <a:latin typeface="Short Stack" panose="02010500040000000007" pitchFamily="2" charset="0"/>
              </a:rPr>
              <a:t>aménagés. Je </a:t>
            </a: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suis : _____________________________ »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2°) « J’ai un gros cerveau et j’enterre mes morts</a:t>
            </a:r>
            <a:r>
              <a:rPr lang="fr-FR" sz="1050" kern="1400" dirty="0" smtClean="0">
                <a:solidFill>
                  <a:srgbClr val="000000"/>
                </a:solidFill>
                <a:latin typeface="Short Stack" panose="02010500040000000007" pitchFamily="2" charset="0"/>
              </a:rPr>
              <a:t>. Je </a:t>
            </a: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suis : ____________________________ »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3°) « Je tue le gibier avec des propulseurs et des sagaies et j’habille ma famille avec des vêtements de peau cousus avec des aiguilles à </a:t>
            </a:r>
            <a:r>
              <a:rPr lang="fr-FR" sz="1050" kern="1400" dirty="0" err="1" smtClean="0">
                <a:solidFill>
                  <a:srgbClr val="000000"/>
                </a:solidFill>
                <a:latin typeface="Short Stack" panose="02010500040000000007" pitchFamily="2" charset="0"/>
              </a:rPr>
              <a:t>chas</a:t>
            </a:r>
            <a:r>
              <a:rPr lang="fr-FR" sz="1050" kern="1400" dirty="0" smtClean="0">
                <a:solidFill>
                  <a:srgbClr val="000000"/>
                </a:solidFill>
                <a:latin typeface="Short Stack" panose="02010500040000000007" pitchFamily="2" charset="0"/>
              </a:rPr>
              <a:t>. Je </a:t>
            </a: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suis : </a:t>
            </a:r>
            <a:r>
              <a:rPr lang="fr-FR" sz="1050" kern="1400" dirty="0" smtClean="0">
                <a:solidFill>
                  <a:srgbClr val="000000"/>
                </a:solidFill>
                <a:latin typeface="Short Stack" panose="02010500040000000007" pitchFamily="2" charset="0"/>
              </a:rPr>
              <a:t>_________________________</a:t>
            </a: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 »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4°) « Je taille des silex pour en faire des bifaces et j’ai été le premier à maîtriser le feu.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Je suis : _____________________________ »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81" y="7290915"/>
            <a:ext cx="3384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51942" y="6993591"/>
            <a:ext cx="952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kern="1400" dirty="0" smtClean="0">
                <a:solidFill>
                  <a:srgbClr val="000000"/>
                </a:solidFill>
                <a:latin typeface="Fineliner Script" pitchFamily="50" charset="0"/>
                <a:sym typeface="Wingdings"/>
              </a:rPr>
              <a:t></a:t>
            </a:r>
            <a:r>
              <a:rPr lang="fr-FR" sz="1800" b="1" kern="1400" dirty="0" smtClean="0">
                <a:solidFill>
                  <a:srgbClr val="000000"/>
                </a:solidFill>
                <a:latin typeface="Fineliner Script" pitchFamily="50" charset="0"/>
              </a:rPr>
              <a:t>  Relie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151" y="9480203"/>
            <a:ext cx="296667" cy="11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88168"/>
            <a:ext cx="7561263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253218" y="122752"/>
            <a:ext cx="771252" cy="73999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262" y="141962"/>
            <a:ext cx="620435" cy="656626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H2</a:t>
            </a:r>
            <a:endParaRPr lang="fr-FR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58977" y="1461294"/>
            <a:ext cx="5061815" cy="2577504"/>
          </a:xfrm>
          <a:prstGeom prst="roundRect">
            <a:avLst>
              <a:gd name="adj" fmla="val 822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0231" y="954212"/>
            <a:ext cx="73448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latin typeface="Short Stack" panose="02010500040000000007" pitchFamily="2" charset="0"/>
              </a:rPr>
              <a:t>Les premiers hommes sont apparus en Afrique orientale, il y a environ 2,4 millions d’années. Des espèces* différentes séparent ces premiers hommes de ceux de notre époque</a:t>
            </a:r>
            <a:r>
              <a:rPr lang="fr-FR" sz="1050" dirty="0" smtClean="0">
                <a:latin typeface="Short Stack" panose="02010500040000000007" pitchFamily="2" charset="0"/>
              </a:rPr>
              <a:t>.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812" y="1461294"/>
            <a:ext cx="50359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u="sng" dirty="0">
                <a:latin typeface="KG Primary Italics" panose="02000506000000020003" pitchFamily="2" charset="0"/>
              </a:rPr>
              <a:t>°) Les </a:t>
            </a:r>
            <a:r>
              <a:rPr lang="fr-FR" sz="1600" b="1" u="sng" dirty="0" err="1">
                <a:latin typeface="KG Primary Italics" panose="02000506000000020003" pitchFamily="2" charset="0"/>
              </a:rPr>
              <a:t>préhumains</a:t>
            </a:r>
            <a:endParaRPr lang="fr-FR" sz="1600" dirty="0">
              <a:latin typeface="KG Primary Italics" panose="02000506000000020003" pitchFamily="2" charset="0"/>
            </a:endParaRPr>
          </a:p>
          <a:p>
            <a:r>
              <a:rPr lang="fr-FR" sz="1600" dirty="0" smtClean="0">
                <a:latin typeface="KG Primary Italics" panose="02000506000000020003" pitchFamily="2" charset="0"/>
              </a:rPr>
              <a:t>Les </a:t>
            </a:r>
            <a:r>
              <a:rPr lang="fr-FR" sz="1600" dirty="0">
                <a:latin typeface="KG Primary Italics" panose="02000506000000020003" pitchFamily="2" charset="0"/>
              </a:rPr>
              <a:t>plus anciens ancêtres connu de l’homme a été découvert en Afrique et daterait de 7 millions d’années. On l’appelle </a:t>
            </a:r>
            <a:r>
              <a:rPr lang="fr-FR" sz="1600" dirty="0" err="1">
                <a:latin typeface="KG Primary Italics" panose="02000506000000020003" pitchFamily="2" charset="0"/>
              </a:rPr>
              <a:t>Tournaï</a:t>
            </a:r>
            <a:r>
              <a:rPr lang="fr-FR" sz="1600" dirty="0">
                <a:latin typeface="KG Primary Italics" panose="02000506000000020003" pitchFamily="2" charset="0"/>
              </a:rPr>
              <a:t>. D’autres </a:t>
            </a:r>
            <a:r>
              <a:rPr lang="fr-FR" sz="1600" dirty="0" err="1">
                <a:latin typeface="KG Primary Italics" panose="02000506000000020003" pitchFamily="2" charset="0"/>
              </a:rPr>
              <a:t>préhumains</a:t>
            </a:r>
            <a:r>
              <a:rPr lang="fr-FR" sz="1600" dirty="0">
                <a:latin typeface="KG Primary Italics" panose="02000506000000020003" pitchFamily="2" charset="0"/>
              </a:rPr>
              <a:t> les australopithèques, sont apparus il y a environ 4 millions d’années. Ils étaient végétariens* ou omnivores*</a:t>
            </a:r>
          </a:p>
          <a:p>
            <a:r>
              <a:rPr lang="fr-FR" sz="1600" dirty="0" smtClean="0">
                <a:latin typeface="KG Primary Italics" panose="02000506000000020003" pitchFamily="2" charset="0"/>
              </a:rPr>
              <a:t>La </a:t>
            </a:r>
            <a:r>
              <a:rPr lang="fr-FR" sz="1600" dirty="0">
                <a:latin typeface="KG Primary Italics" panose="02000506000000020003" pitchFamily="2" charset="0"/>
              </a:rPr>
              <a:t>plus célèbre des australopithèques est Lucy dont le squelette presque complet a été retrouvé en Ethiopie parmi des fossiles* Lucy devait avoir 18 à 20 ans et mesurait 1,20 mètre. Elle utilisait ses mains, se tenait debout et marchait en se balançant de droite à gauche</a:t>
            </a:r>
            <a:r>
              <a:rPr lang="fr-FR" sz="1600" dirty="0" smtClean="0">
                <a:latin typeface="KG Primary Italics" panose="02000506000000020003" pitchFamily="2" charset="0"/>
              </a:rPr>
              <a:t>.</a:t>
            </a:r>
            <a:endParaRPr lang="fr-FR" sz="1600" dirty="0">
              <a:latin typeface="KG Primary Italics" panose="02000506000000020003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813" y="4550544"/>
            <a:ext cx="7160550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latin typeface="Fineliner Script" pitchFamily="50" charset="0"/>
                <a:sym typeface="Wingdings"/>
              </a:rPr>
              <a:t></a:t>
            </a:r>
            <a:r>
              <a:rPr lang="fr-FR" sz="1800" kern="1400" dirty="0" smtClean="0">
                <a:solidFill>
                  <a:srgbClr val="000000"/>
                </a:solidFill>
                <a:effectLst/>
                <a:latin typeface="Fineliner Script" pitchFamily="50" charset="0"/>
              </a:rPr>
              <a:t> </a:t>
            </a:r>
            <a:r>
              <a:rPr lang="fr-FR" sz="1000" kern="1400" dirty="0" smtClean="0">
                <a:solidFill>
                  <a:srgbClr val="000000"/>
                </a:solidFill>
                <a:effectLst/>
                <a:latin typeface="Fineliner Script" pitchFamily="50" charset="0"/>
              </a:rPr>
              <a:t> </a:t>
            </a:r>
            <a:r>
              <a:rPr lang="fr-FR" sz="1800" b="1" dirty="0">
                <a:latin typeface="Fineliner Script" pitchFamily="50" charset="0"/>
              </a:rPr>
              <a:t>Grâce au texte, réponds aux questions</a:t>
            </a:r>
            <a:r>
              <a:rPr lang="fr-FR" sz="1800" b="1" dirty="0" smtClean="0">
                <a:latin typeface="Fineliner Script" pitchFamily="50" charset="0"/>
              </a:rPr>
              <a:t>.</a:t>
            </a:r>
            <a:endParaRPr lang="fr-FR" sz="1800" dirty="0">
              <a:latin typeface="Fineliner Script" pitchFamily="50" charset="0"/>
            </a:endParaRPr>
          </a:p>
          <a:p>
            <a:endParaRPr lang="fr-FR" sz="1050" dirty="0" smtClean="0">
              <a:latin typeface="Short Stack" panose="02010500040000000007" pitchFamily="2" charset="0"/>
            </a:endParaRPr>
          </a:p>
          <a:p>
            <a:r>
              <a:rPr lang="fr-FR" sz="1050" dirty="0" smtClean="0">
                <a:latin typeface="Short Stack" panose="02010500040000000007" pitchFamily="2" charset="0"/>
              </a:rPr>
              <a:t>a) Où </a:t>
            </a:r>
            <a:r>
              <a:rPr lang="fr-FR" sz="1050" dirty="0">
                <a:latin typeface="Short Stack" panose="02010500040000000007" pitchFamily="2" charset="0"/>
              </a:rPr>
              <a:t>sont apparus les </a:t>
            </a:r>
            <a:r>
              <a:rPr lang="fr-FR" sz="1050" dirty="0" err="1">
                <a:latin typeface="Short Stack" panose="02010500040000000007" pitchFamily="2" charset="0"/>
              </a:rPr>
              <a:t>préhumains</a:t>
            </a:r>
            <a:r>
              <a:rPr lang="fr-FR" sz="1050" dirty="0">
                <a:latin typeface="Short Stack" panose="02010500040000000007" pitchFamily="2" charset="0"/>
              </a:rPr>
              <a:t> </a:t>
            </a:r>
            <a:r>
              <a:rPr lang="fr-FR" sz="1050" dirty="0" smtClean="0">
                <a:latin typeface="Short Stack" panose="02010500040000000007" pitchFamily="2" charset="0"/>
              </a:rPr>
              <a:t>? </a:t>
            </a:r>
            <a:r>
              <a:rPr lang="fr-FR" sz="105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Il y a 7 millions d’années</a:t>
            </a:r>
            <a:r>
              <a:rPr lang="fr-FR" sz="1050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.</a:t>
            </a:r>
          </a:p>
          <a:p>
            <a:endParaRPr lang="fr-FR" sz="1050" dirty="0">
              <a:solidFill>
                <a:srgbClr val="FF0000"/>
              </a:solidFill>
              <a:latin typeface="Short Stack" panose="02010500040000000007" pitchFamily="2" charset="0"/>
            </a:endParaRPr>
          </a:p>
          <a:p>
            <a:r>
              <a:rPr lang="fr-FR" sz="1050" dirty="0" smtClean="0">
                <a:latin typeface="Short Stack" panose="02010500040000000007" pitchFamily="2" charset="0"/>
              </a:rPr>
              <a:t>b) </a:t>
            </a:r>
            <a:r>
              <a:rPr lang="fr-FR" sz="1050" dirty="0">
                <a:latin typeface="Short Stack" panose="02010500040000000007" pitchFamily="2" charset="0"/>
              </a:rPr>
              <a:t>Quelle était leur alimentation </a:t>
            </a:r>
            <a:r>
              <a:rPr lang="fr-FR" sz="1050" dirty="0" smtClean="0">
                <a:latin typeface="Short Stack" panose="02010500040000000007" pitchFamily="2" charset="0"/>
              </a:rPr>
              <a:t>? </a:t>
            </a:r>
            <a:r>
              <a:rPr lang="fr-FR" sz="105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Ils étaient végétariens (végétaux) et omnivores (un peu de tout)</a:t>
            </a:r>
            <a:endParaRPr lang="fr-FR" sz="1050" b="1" dirty="0">
              <a:solidFill>
                <a:srgbClr val="FF0000"/>
              </a:solidFill>
              <a:latin typeface="Short Stack" panose="02010500040000000007" pitchFamily="2" charset="0"/>
            </a:endParaRPr>
          </a:p>
          <a:p>
            <a:pPr>
              <a:lnSpc>
                <a:spcPct val="20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c) </a:t>
            </a:r>
            <a:r>
              <a:rPr lang="fr-FR" sz="1050" dirty="0">
                <a:latin typeface="Short Stack" panose="02010500040000000007" pitchFamily="2" charset="0"/>
              </a:rPr>
              <a:t>Combien mesurait Lucy </a:t>
            </a:r>
            <a:r>
              <a:rPr lang="fr-FR" sz="1050" dirty="0" smtClean="0">
                <a:latin typeface="Short Stack" panose="02010500040000000007" pitchFamily="2" charset="0"/>
              </a:rPr>
              <a:t>? </a:t>
            </a:r>
            <a:r>
              <a:rPr lang="fr-FR" sz="105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Elle mesurait 1,20 m</a:t>
            </a:r>
            <a:endParaRPr lang="fr-FR" sz="1050" b="1" dirty="0">
              <a:solidFill>
                <a:srgbClr val="FF0000"/>
              </a:solidFill>
              <a:latin typeface="Short Stack" panose="02010500040000000007" pitchFamily="2" charset="0"/>
            </a:endParaRPr>
          </a:p>
          <a:p>
            <a:pPr>
              <a:lnSpc>
                <a:spcPct val="20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d) </a:t>
            </a:r>
            <a:r>
              <a:rPr lang="fr-FR" sz="1050" dirty="0">
                <a:latin typeface="Short Stack" panose="02010500040000000007" pitchFamily="2" charset="0"/>
              </a:rPr>
              <a:t>Quel âge devait avoir Lucy à sa mort </a:t>
            </a:r>
            <a:r>
              <a:rPr lang="fr-FR" sz="1050" dirty="0" smtClean="0">
                <a:latin typeface="Short Stack" panose="02010500040000000007" pitchFamily="2" charset="0"/>
              </a:rPr>
              <a:t>? </a:t>
            </a:r>
            <a:r>
              <a:rPr lang="fr-FR" sz="105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Elle devait avoir entre 18 et 20 ans.</a:t>
            </a:r>
            <a:endParaRPr lang="fr-FR" sz="1050" b="1" dirty="0">
              <a:solidFill>
                <a:srgbClr val="FF0000"/>
              </a:solidFill>
              <a:latin typeface="Short Stack" panose="02010500040000000007" pitchFamily="2" charset="0"/>
            </a:endParaRPr>
          </a:p>
          <a:p>
            <a:pPr>
              <a:lnSpc>
                <a:spcPct val="200000"/>
              </a:lnSpc>
            </a:pPr>
            <a:r>
              <a:rPr lang="fr-FR" sz="1050" dirty="0">
                <a:latin typeface="Short Stack" panose="02010500040000000007" pitchFamily="2" charset="0"/>
              </a:rPr>
              <a:t>e</a:t>
            </a:r>
            <a:r>
              <a:rPr lang="fr-FR" sz="1050" dirty="0" smtClean="0">
                <a:latin typeface="Short Stack" panose="02010500040000000007" pitchFamily="2" charset="0"/>
              </a:rPr>
              <a:t>) </a:t>
            </a:r>
            <a:r>
              <a:rPr lang="fr-FR" sz="1050" dirty="0">
                <a:latin typeface="Short Stack" panose="02010500040000000007" pitchFamily="2" charset="0"/>
              </a:rPr>
              <a:t>Comment se tenait-elle </a:t>
            </a:r>
            <a:r>
              <a:rPr lang="fr-FR" sz="1050" dirty="0" smtClean="0">
                <a:latin typeface="Short Stack" panose="02010500040000000007" pitchFamily="2" charset="0"/>
              </a:rPr>
              <a:t>? </a:t>
            </a:r>
            <a:r>
              <a:rPr lang="fr-FR" sz="105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Elle se tenait debout</a:t>
            </a:r>
            <a:r>
              <a:rPr lang="fr-FR" sz="1050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.</a:t>
            </a:r>
            <a:endParaRPr lang="fr-FR" sz="1050" dirty="0">
              <a:solidFill>
                <a:srgbClr val="FF0000"/>
              </a:solidFill>
              <a:latin typeface="Short Stack" panose="02010500040000000007" pitchFamily="2" charset="0"/>
            </a:endParaRPr>
          </a:p>
          <a:p>
            <a:pPr>
              <a:lnSpc>
                <a:spcPct val="200000"/>
              </a:lnSpc>
            </a:pPr>
            <a:r>
              <a:rPr lang="fr-FR" sz="1050" dirty="0">
                <a:latin typeface="Short Stack" panose="02010500040000000007" pitchFamily="2" charset="0"/>
              </a:rPr>
              <a:t>f</a:t>
            </a:r>
            <a:r>
              <a:rPr lang="fr-FR" sz="1050" dirty="0" smtClean="0">
                <a:latin typeface="Short Stack" panose="02010500040000000007" pitchFamily="2" charset="0"/>
              </a:rPr>
              <a:t>) </a:t>
            </a:r>
            <a:r>
              <a:rPr lang="fr-FR" sz="1050" dirty="0">
                <a:latin typeface="Short Stack" panose="02010500040000000007" pitchFamily="2" charset="0"/>
              </a:rPr>
              <a:t>Comment </a:t>
            </a:r>
            <a:r>
              <a:rPr lang="fr-FR" sz="1050" dirty="0" smtClean="0">
                <a:latin typeface="Short Stack" panose="02010500040000000007" pitchFamily="2" charset="0"/>
              </a:rPr>
              <a:t>marchait-elle ? </a:t>
            </a:r>
            <a:r>
              <a:rPr lang="fr-FR" sz="105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Elle se balançait de droite à gauche.</a:t>
            </a:r>
            <a:endParaRPr lang="fr-FR" sz="1050" b="1" dirty="0">
              <a:solidFill>
                <a:srgbClr val="FF0000"/>
              </a:solidFill>
              <a:latin typeface="Short Stack" panose="02010500040000000007" pitchFamily="2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80231" y="7146900"/>
            <a:ext cx="7165132" cy="1413605"/>
          </a:xfrm>
          <a:prstGeom prst="roundRect">
            <a:avLst>
              <a:gd name="adj" fmla="val 822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53218" y="7160122"/>
            <a:ext cx="7092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u="sng" dirty="0">
                <a:latin typeface="KG Primary Italics" panose="02000506000000020003" pitchFamily="2" charset="0"/>
              </a:rPr>
              <a:t>2°) L’Afrique, berceau de l’humanité</a:t>
            </a:r>
            <a:endParaRPr lang="fr-FR" sz="1600" dirty="0">
              <a:latin typeface="KG Primary Italics" panose="02000506000000020003" pitchFamily="2" charset="0"/>
            </a:endParaRPr>
          </a:p>
          <a:p>
            <a:r>
              <a:rPr lang="fr-FR" sz="1600" dirty="0">
                <a:latin typeface="KG Primary Italics" panose="02000506000000020003" pitchFamily="2" charset="0"/>
              </a:rPr>
              <a:t>Les premiers êtres humains sont apparus en Afrique orientale il y a environ 2,4 millions d’années. Nous les connaissons grâce à leurs ossements et aux vestiges qu’ils ont laissés derrière eux. Ils étaient nomades* et ont peu à peu agrandi leur territoire. Ils seraient arrivés vers 700 000 av. J-C. en Europe</a:t>
            </a:r>
            <a:r>
              <a:rPr lang="fr-FR" sz="1600" dirty="0" smtClean="0">
                <a:latin typeface="KG Primary Italics" panose="02000506000000020003" pitchFamily="2" charset="0"/>
              </a:rPr>
              <a:t>.</a:t>
            </a:r>
            <a:endParaRPr lang="fr-FR" sz="1600" dirty="0">
              <a:latin typeface="KG Primary Italics" panose="02000506000000020003" pitchFamily="2" charset="0"/>
            </a:endParaRPr>
          </a:p>
        </p:txBody>
      </p:sp>
      <p:sp>
        <p:nvSpPr>
          <p:cNvPr id="18" name="Nuage 17"/>
          <p:cNvSpPr/>
          <p:nvPr/>
        </p:nvSpPr>
        <p:spPr>
          <a:xfrm>
            <a:off x="6804967" y="378148"/>
            <a:ext cx="432048" cy="461463"/>
          </a:xfrm>
          <a:prstGeom prst="cloud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876975" y="378148"/>
            <a:ext cx="2880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98791" y="0"/>
            <a:ext cx="4386530" cy="779737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400" b="1" spc="-167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L’apparition de l’homme</a:t>
            </a:r>
            <a:endParaRPr lang="fr-FR" sz="4400" b="1" dirty="0">
              <a:ln w="10541" cmpd="sng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32559" y="4131256"/>
            <a:ext cx="2213498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050" dirty="0"/>
              <a:t>Doc. </a:t>
            </a:r>
            <a:r>
              <a:rPr lang="fr-FR" sz="1050" dirty="0" smtClean="0"/>
              <a:t>1 </a:t>
            </a:r>
            <a:r>
              <a:rPr lang="fr-FR" sz="1050" dirty="0"/>
              <a:t>: Une représentation de Lucy</a:t>
            </a:r>
          </a:p>
          <a:p>
            <a:r>
              <a:rPr lang="fr-FR" sz="1050" dirty="0"/>
              <a:t>Extraite d’un </a:t>
            </a:r>
            <a:r>
              <a:rPr lang="fr-FR" sz="1050" dirty="0" smtClean="0"/>
              <a:t>documentaire</a:t>
            </a:r>
            <a:endParaRPr lang="fr-FR" sz="1050" dirty="0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5559424" y="3780036"/>
            <a:ext cx="1802781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Doc. 1 : Les mesures du temps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t="4348" r="4540" b="3747"/>
          <a:stretch/>
        </p:blipFill>
        <p:spPr bwMode="auto">
          <a:xfrm>
            <a:off x="5407995" y="1461294"/>
            <a:ext cx="1954210" cy="3021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9"/>
          <a:stretch/>
        </p:blipFill>
        <p:spPr bwMode="auto">
          <a:xfrm>
            <a:off x="208204" y="8731076"/>
            <a:ext cx="7316842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31" y="5749701"/>
            <a:ext cx="296667" cy="11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8791" y="0"/>
            <a:ext cx="4386530" cy="779737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400" b="1" spc="-167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L’apparition de l’homme</a:t>
            </a:r>
            <a:endParaRPr lang="fr-FR" sz="4400" b="1" dirty="0">
              <a:ln w="10541" cmpd="sng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758713"/>
            <a:ext cx="7561263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253218" y="122752"/>
            <a:ext cx="771252" cy="73999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262" y="141962"/>
            <a:ext cx="620435" cy="656626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H2</a:t>
            </a:r>
            <a:endParaRPr lang="fr-FR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10" name="Nuage 9"/>
          <p:cNvSpPr/>
          <p:nvPr/>
        </p:nvSpPr>
        <p:spPr>
          <a:xfrm>
            <a:off x="6804967" y="378148"/>
            <a:ext cx="432048" cy="461463"/>
          </a:xfrm>
          <a:prstGeom prst="cloud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876975" y="378148"/>
            <a:ext cx="2880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140671" y="4202733"/>
            <a:ext cx="3180474" cy="2747592"/>
          </a:xfrm>
          <a:prstGeom prst="roundRect">
            <a:avLst>
              <a:gd name="adj" fmla="val 822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140671" y="4194571"/>
            <a:ext cx="3180474" cy="2755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b="1" u="sng" dirty="0">
                <a:latin typeface="KG Primary Italics" panose="02000506000000020003" pitchFamily="2" charset="0"/>
              </a:rPr>
              <a:t>3°) La vie des premiers humains</a:t>
            </a:r>
            <a:endParaRPr lang="fr-FR" sz="1600" dirty="0">
              <a:latin typeface="KG Primary Italics" panose="02000506000000020003" pitchFamily="2" charset="0"/>
            </a:endParaRPr>
          </a:p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La </a:t>
            </a:r>
            <a:r>
              <a:rPr lang="fr-FR" sz="1600" dirty="0">
                <a:latin typeface="KG Primary Italics" panose="02000506000000020003" pitchFamily="2" charset="0"/>
              </a:rPr>
              <a:t>forêt tropicale ayant sans doute reculé, les premiers hommes ont appris à se déplacer dans les herbes de la savane*, à diversifier leur </a:t>
            </a:r>
            <a:r>
              <a:rPr lang="fr-FR" sz="1600" dirty="0" smtClean="0">
                <a:latin typeface="KG Primary Italics" panose="02000506000000020003" pitchFamily="2" charset="0"/>
              </a:rPr>
              <a:t>alimentation </a:t>
            </a:r>
            <a:r>
              <a:rPr lang="fr-FR" sz="1600" dirty="0">
                <a:latin typeface="KG Primary Italics" panose="02000506000000020003" pitchFamily="2" charset="0"/>
              </a:rPr>
              <a:t>et à se défendre de leurs adversaires.</a:t>
            </a:r>
          </a:p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Plusieurs </a:t>
            </a:r>
            <a:r>
              <a:rPr lang="fr-FR" sz="1600" dirty="0">
                <a:latin typeface="KG Primary Italics" panose="02000506000000020003" pitchFamily="2" charset="0"/>
              </a:rPr>
              <a:t>espèces d’hommes ont coexisté ou se sont succédé dans le temps (doc. 2) : par exemple, </a:t>
            </a:r>
            <a:r>
              <a:rPr lang="fr-FR" sz="1600" b="1" dirty="0">
                <a:latin typeface="KG Primary Italics" panose="02000506000000020003" pitchFamily="2" charset="0"/>
              </a:rPr>
              <a:t>Homo habilis</a:t>
            </a:r>
            <a:r>
              <a:rPr lang="fr-FR" sz="1600" dirty="0">
                <a:latin typeface="KG Primary Italics" panose="02000506000000020003" pitchFamily="2" charset="0"/>
              </a:rPr>
              <a:t>, </a:t>
            </a:r>
            <a:r>
              <a:rPr lang="fr-FR" sz="1600" b="1" dirty="0">
                <a:latin typeface="KG Primary Italics" panose="02000506000000020003" pitchFamily="2" charset="0"/>
              </a:rPr>
              <a:t>Homo erectus</a:t>
            </a:r>
            <a:r>
              <a:rPr lang="fr-FR" sz="1600" dirty="0">
                <a:latin typeface="KG Primary Italics" panose="02000506000000020003" pitchFamily="2" charset="0"/>
              </a:rPr>
              <a:t>, </a:t>
            </a:r>
            <a:r>
              <a:rPr lang="fr-FR" sz="1600" b="1" dirty="0">
                <a:latin typeface="KG Primary Italics" panose="02000506000000020003" pitchFamily="2" charset="0"/>
              </a:rPr>
              <a:t>Homo </a:t>
            </a:r>
            <a:r>
              <a:rPr lang="fr-FR" sz="1600" b="1" dirty="0" err="1">
                <a:latin typeface="KG Primary Italics" panose="02000506000000020003" pitchFamily="2" charset="0"/>
              </a:rPr>
              <a:t>neandertalensis</a:t>
            </a:r>
            <a:r>
              <a:rPr lang="fr-FR" sz="1600" b="1" dirty="0">
                <a:latin typeface="KG Primary Italics" panose="02000506000000020003" pitchFamily="2" charset="0"/>
              </a:rPr>
              <a:t> </a:t>
            </a:r>
            <a:r>
              <a:rPr lang="fr-FR" sz="1600" dirty="0">
                <a:latin typeface="KG Primary Italics" panose="02000506000000020003" pitchFamily="2" charset="0"/>
              </a:rPr>
              <a:t>et </a:t>
            </a:r>
            <a:r>
              <a:rPr lang="fr-FR" sz="1600" b="1" dirty="0">
                <a:latin typeface="KG Primary Italics" panose="02000506000000020003" pitchFamily="2" charset="0"/>
              </a:rPr>
              <a:t>Homo sapiens</a:t>
            </a:r>
            <a:r>
              <a:rPr lang="fr-FR" sz="1600" dirty="0">
                <a:latin typeface="KG Primary Italics" panose="02000506000000020003" pitchFamily="2" charset="0"/>
              </a:rPr>
              <a:t>. Aujourd’hui, nous descendons tous d’Homo sapiens.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1209" y="862747"/>
            <a:ext cx="719982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latin typeface="Fineliner Script" pitchFamily="50" charset="0"/>
                <a:sym typeface="Wingdings"/>
              </a:rPr>
              <a:t></a:t>
            </a:r>
            <a:r>
              <a:rPr lang="fr-FR" sz="1800" b="1" kern="1400" dirty="0" smtClean="0">
                <a:solidFill>
                  <a:srgbClr val="000000"/>
                </a:solidFill>
                <a:effectLst/>
                <a:latin typeface="Fineliner Script" pitchFamily="50" charset="0"/>
              </a:rPr>
              <a:t>  </a:t>
            </a:r>
            <a:r>
              <a:rPr lang="fr-FR" sz="1800" b="1" spc="-150" dirty="0">
                <a:latin typeface="Fineliner Script" pitchFamily="50" charset="0"/>
              </a:rPr>
              <a:t>Grâce</a:t>
            </a:r>
            <a:r>
              <a:rPr lang="fr-FR" sz="1800" b="1" dirty="0">
                <a:latin typeface="Fineliner Script" pitchFamily="50" charset="0"/>
              </a:rPr>
              <a:t> au texte et à cette frise chronologique de la Préhistoire, réponds aux questions.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A quelle date et où les premiers hommes sont-ils apparus ? </a:t>
            </a:r>
          </a:p>
          <a:p>
            <a:pPr>
              <a:lnSpc>
                <a:spcPct val="150000"/>
              </a:lnSpc>
            </a:pPr>
            <a:r>
              <a:rPr lang="fr-FR" sz="1050" b="1" dirty="0">
                <a:solidFill>
                  <a:srgbClr val="FF0000"/>
                </a:solidFill>
                <a:latin typeface="Short Stack" panose="02010500040000000007" pitchFamily="2" charset="0"/>
              </a:rPr>
              <a:t>sont apparus en Afrique orientale il y a environ 2,4 millions d’années</a:t>
            </a: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Grâce à quoi les </a:t>
            </a:r>
            <a:r>
              <a:rPr lang="fr-FR" sz="1050" dirty="0">
                <a:latin typeface="Short Stack" panose="02010500040000000007" pitchFamily="2" charset="0"/>
              </a:rPr>
              <a:t>connaissons-nous </a:t>
            </a:r>
            <a:r>
              <a:rPr lang="fr-FR" sz="1050" dirty="0" smtClean="0">
                <a:latin typeface="Short Stack" panose="02010500040000000007" pitchFamily="2" charset="0"/>
              </a:rPr>
              <a:t>? </a:t>
            </a:r>
            <a:r>
              <a:rPr lang="fr-FR" sz="1050" b="1" dirty="0">
                <a:solidFill>
                  <a:srgbClr val="FF0000"/>
                </a:solidFill>
                <a:latin typeface="Short Stack" panose="02010500040000000007" pitchFamily="2" charset="0"/>
              </a:rPr>
              <a:t>Nous les connaissons grâce à leurs ossements et aux vestiges qu’ils ont laissés derrière eux</a:t>
            </a:r>
            <a:endParaRPr lang="fr-FR" sz="1050" b="1" dirty="0" smtClean="0">
              <a:solidFill>
                <a:srgbClr val="FF0000"/>
              </a:solidFill>
              <a:latin typeface="Short Stack" panose="02010500040000000007" pitchFamily="2" charset="0"/>
            </a:endParaRPr>
          </a:p>
          <a:p>
            <a:r>
              <a:rPr lang="fr-FR" sz="1800" dirty="0" smtClean="0">
                <a:latin typeface="Fineliner Script" pitchFamily="50" charset="0"/>
                <a:sym typeface="Wingdings"/>
              </a:rPr>
              <a:t></a:t>
            </a:r>
            <a:r>
              <a:rPr lang="fr-FR" sz="1800" b="1" dirty="0" smtClean="0">
                <a:latin typeface="Fineliner Script" pitchFamily="50" charset="0"/>
              </a:rPr>
              <a:t>  Sur </a:t>
            </a:r>
            <a:r>
              <a:rPr lang="fr-FR" sz="1800" b="1" dirty="0">
                <a:latin typeface="Fineliner Script" pitchFamily="50" charset="0"/>
              </a:rPr>
              <a:t>cette frise chronologique, colorie en rose l’époque où vécut Lucy et en vert l’homme de Cro-Magnon</a:t>
            </a:r>
            <a:r>
              <a:rPr lang="fr-FR" sz="1800" b="1" dirty="0" smtClean="0">
                <a:latin typeface="Fineliner Script" pitchFamily="50" charset="0"/>
              </a:rPr>
              <a:t>.</a:t>
            </a:r>
            <a:endParaRPr lang="fr-FR" sz="1800" dirty="0">
              <a:latin typeface="Fineliner Script" pitchFamily="5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8" y="2734615"/>
            <a:ext cx="6654639" cy="131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7" y="4122564"/>
            <a:ext cx="372561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7351" y="8587059"/>
            <a:ext cx="7174922" cy="196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800" kern="1400" dirty="0" smtClean="0">
                <a:solidFill>
                  <a:srgbClr val="000000"/>
                </a:solidFill>
                <a:latin typeface="Fineliner Script" pitchFamily="50" charset="0"/>
                <a:sym typeface="Wingdings"/>
              </a:rPr>
              <a:t></a:t>
            </a:r>
            <a:r>
              <a:rPr lang="fr-FR" sz="1800" b="1" kern="1400" dirty="0" smtClean="0">
                <a:solidFill>
                  <a:srgbClr val="000000"/>
                </a:solidFill>
                <a:latin typeface="Fineliner Script" pitchFamily="50" charset="0"/>
              </a:rPr>
              <a:t>  «</a:t>
            </a:r>
            <a:r>
              <a:rPr lang="fr-FR" sz="1800" b="1" kern="1400" dirty="0">
                <a:solidFill>
                  <a:srgbClr val="000000"/>
                </a:solidFill>
                <a:latin typeface="Fineliner Script" pitchFamily="50" charset="0"/>
              </a:rPr>
              <a:t> Qui suis-je ? » Trouve les réponses grâce au tableau.</a:t>
            </a:r>
            <a:endParaRPr lang="fr-FR" sz="1800" kern="1400" dirty="0">
              <a:solidFill>
                <a:srgbClr val="000000"/>
              </a:solidFill>
              <a:latin typeface="Fineliner Script" pitchFamily="50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1°) « Je fabrique des galets </a:t>
            </a:r>
            <a:r>
              <a:rPr lang="fr-FR" sz="1050" kern="1400" dirty="0" smtClean="0">
                <a:solidFill>
                  <a:srgbClr val="000000"/>
                </a:solidFill>
                <a:latin typeface="Short Stack" panose="02010500040000000007" pitchFamily="2" charset="0"/>
              </a:rPr>
              <a:t>aménagés. Je </a:t>
            </a: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suis : </a:t>
            </a:r>
            <a:r>
              <a:rPr lang="fr-FR" sz="1050" b="1" kern="1400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l’homo habilis</a:t>
            </a: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 »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2°) « J’ai un gros cerveau et j’enterre mes morts</a:t>
            </a:r>
            <a:r>
              <a:rPr lang="fr-FR" sz="1050" kern="1400" dirty="0" smtClean="0">
                <a:solidFill>
                  <a:srgbClr val="000000"/>
                </a:solidFill>
                <a:latin typeface="Short Stack" panose="02010500040000000007" pitchFamily="2" charset="0"/>
              </a:rPr>
              <a:t>. Je </a:t>
            </a: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suis : </a:t>
            </a:r>
            <a:r>
              <a:rPr lang="fr-FR" sz="1050" b="1" kern="1400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Homo </a:t>
            </a:r>
            <a:r>
              <a:rPr lang="fr-FR" sz="1050" b="1" kern="1400" dirty="0" err="1" smtClean="0">
                <a:solidFill>
                  <a:srgbClr val="FF0000"/>
                </a:solidFill>
                <a:latin typeface="Short Stack" panose="02010500040000000007" pitchFamily="2" charset="0"/>
              </a:rPr>
              <a:t>neandertalensis</a:t>
            </a: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 »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3°) « Je tue le gibier avec des propulseurs et des sagaies et j’habille ma famille avec des vêtements de peau cousus avec des aiguilles à </a:t>
            </a:r>
            <a:r>
              <a:rPr lang="fr-FR" sz="1050" kern="1400" dirty="0" err="1" smtClean="0">
                <a:solidFill>
                  <a:srgbClr val="000000"/>
                </a:solidFill>
                <a:latin typeface="Short Stack" panose="02010500040000000007" pitchFamily="2" charset="0"/>
              </a:rPr>
              <a:t>chas</a:t>
            </a:r>
            <a:r>
              <a:rPr lang="fr-FR" sz="1050" kern="1400" dirty="0" smtClean="0">
                <a:solidFill>
                  <a:srgbClr val="000000"/>
                </a:solidFill>
                <a:latin typeface="Short Stack" panose="02010500040000000007" pitchFamily="2" charset="0"/>
              </a:rPr>
              <a:t>. Je </a:t>
            </a: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suis : </a:t>
            </a:r>
            <a:r>
              <a:rPr lang="fr-FR" sz="1050" b="1" kern="1400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Homo sapiens</a:t>
            </a: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 »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4°) « Je taille des silex pour en faire des bifaces et j’ai été le premier à maîtriser le feu.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Je suis : </a:t>
            </a:r>
            <a:r>
              <a:rPr lang="fr-FR" sz="1050" b="1" kern="1400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Homo erectus</a:t>
            </a:r>
            <a:r>
              <a:rPr lang="fr-FR" sz="1050" kern="1400" dirty="0">
                <a:solidFill>
                  <a:srgbClr val="000000"/>
                </a:solidFill>
                <a:latin typeface="Short Stack" panose="02010500040000000007" pitchFamily="2" charset="0"/>
              </a:rPr>
              <a:t> »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81" y="7290915"/>
            <a:ext cx="3384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51942" y="6993591"/>
            <a:ext cx="952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kern="1400" dirty="0" smtClean="0">
                <a:solidFill>
                  <a:srgbClr val="000000"/>
                </a:solidFill>
                <a:latin typeface="Fineliner Script" pitchFamily="50" charset="0"/>
                <a:sym typeface="Wingdings"/>
              </a:rPr>
              <a:t></a:t>
            </a:r>
            <a:r>
              <a:rPr lang="fr-FR" sz="1800" b="1" kern="1400" dirty="0" smtClean="0">
                <a:solidFill>
                  <a:srgbClr val="000000"/>
                </a:solidFill>
                <a:latin typeface="Fineliner Script" pitchFamily="50" charset="0"/>
              </a:rPr>
              <a:t>  Relie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898791" y="2826420"/>
            <a:ext cx="441680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012879" y="2827338"/>
            <a:ext cx="792088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898791" y="3114452"/>
            <a:ext cx="44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rose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188083" y="3156764"/>
            <a:ext cx="44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vert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5004767" y="7506940"/>
            <a:ext cx="1404156" cy="9361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986678" y="7506940"/>
            <a:ext cx="140415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4986678" y="7794972"/>
            <a:ext cx="1404156" cy="315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4954961" y="8110909"/>
            <a:ext cx="1404156" cy="3277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09" y="9366357"/>
            <a:ext cx="296667" cy="11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552" y="0"/>
            <a:ext cx="4386530" cy="779737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400" b="1" spc="-167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L’apparition de l’homme</a:t>
            </a:r>
            <a:endParaRPr lang="fr-FR" sz="4400" b="1" dirty="0">
              <a:ln w="10541" cmpd="sng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0" y="738188"/>
            <a:ext cx="7561263" cy="10420"/>
          </a:xfrm>
          <a:prstGeom prst="line">
            <a:avLst/>
          </a:prstGeom>
          <a:ln w="57150">
            <a:solidFill>
              <a:srgbClr val="F4AF8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253218" y="122752"/>
            <a:ext cx="771252" cy="739995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262" y="141962"/>
            <a:ext cx="620435" cy="656626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H2</a:t>
            </a:r>
            <a:endParaRPr lang="fr-FR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6074972" y="522164"/>
            <a:ext cx="1257459" cy="4104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4AF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4AF88"/>
                </a:solidFill>
              </a:ln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089631" y="563106"/>
            <a:ext cx="1291400" cy="410405"/>
          </a:xfrm>
          <a:prstGeom prst="rect">
            <a:avLst/>
          </a:prstGeom>
          <a:noFill/>
          <a:ln>
            <a:noFill/>
          </a:ln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andine" pitchFamily="2" charset="0"/>
              </a:rPr>
              <a:t>Leçon</a:t>
            </a:r>
            <a:endParaRPr lang="fr-FR" sz="2400" b="1" dirty="0">
              <a:ln w="12700">
                <a:solidFill>
                  <a:schemeClr val="accent6"/>
                </a:solidFill>
                <a:prstDash val="solid"/>
              </a:ln>
              <a:latin typeface="Amandine" pitchFamily="2" charset="0"/>
            </a:endParaRPr>
          </a:p>
        </p:txBody>
      </p:sp>
      <p:sp>
        <p:nvSpPr>
          <p:cNvPr id="34" name="Pentagone 33"/>
          <p:cNvSpPr/>
          <p:nvPr/>
        </p:nvSpPr>
        <p:spPr>
          <a:xfrm>
            <a:off x="288305" y="1149648"/>
            <a:ext cx="7044126" cy="1368152"/>
          </a:xfrm>
          <a:prstGeom prst="homePlate">
            <a:avLst>
              <a:gd name="adj" fmla="val 270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80255" y="2334086"/>
            <a:ext cx="811252" cy="2524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/>
          <p:cNvCxnSpPr/>
          <p:nvPr/>
        </p:nvCxnSpPr>
        <p:spPr>
          <a:xfrm>
            <a:off x="1116335" y="1208288"/>
            <a:ext cx="0" cy="115212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680254" y="2334086"/>
            <a:ext cx="792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RawengulkSans" panose="00000A03000000000000" pitchFamily="2" charset="0"/>
              </a:rPr>
              <a:t>- 3 000 000</a:t>
            </a:r>
            <a:endParaRPr lang="fr-FR" sz="1000" b="1" dirty="0">
              <a:solidFill>
                <a:schemeClr val="bg1"/>
              </a:solidFill>
              <a:latin typeface="RawengulkSans" panose="00000A03000000000000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77255" y="1881024"/>
            <a:ext cx="84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- 3 500 000 </a:t>
            </a:r>
          </a:p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Lucy</a:t>
            </a:r>
            <a:endParaRPr lang="fr-FR" sz="900" dirty="0">
              <a:latin typeface="RawengulkSans" panose="00000A03000000000000" pitchFamily="2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2929783" y="1177461"/>
            <a:ext cx="0" cy="115212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lipse 64"/>
          <p:cNvSpPr/>
          <p:nvPr/>
        </p:nvSpPr>
        <p:spPr>
          <a:xfrm>
            <a:off x="2556495" y="2359392"/>
            <a:ext cx="792088" cy="235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556495" y="2364175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RawengulkSans" panose="00000A03000000000000" pitchFamily="2" charset="0"/>
              </a:rPr>
              <a:t>- 1 000 000</a:t>
            </a:r>
            <a:endParaRPr lang="fr-FR" sz="1000" b="1" dirty="0">
              <a:solidFill>
                <a:schemeClr val="bg1"/>
              </a:solidFill>
              <a:latin typeface="RawengulkSans" panose="00000A03000000000000" pitchFamily="2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5708114" y="1177461"/>
            <a:ext cx="0" cy="13522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1330164" y="1373193"/>
            <a:ext cx="101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De – 2 400 000 à </a:t>
            </a:r>
          </a:p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- 1 600 000</a:t>
            </a:r>
          </a:p>
          <a:p>
            <a:pPr algn="ctr"/>
            <a:endParaRPr lang="fr-FR" sz="900" dirty="0" smtClean="0">
              <a:latin typeface="RawengulkSans" panose="00000A03000000000000" pitchFamily="2" charset="0"/>
            </a:endParaRPr>
          </a:p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Homo Habilis</a:t>
            </a:r>
            <a:endParaRPr lang="fr-FR" sz="900" dirty="0">
              <a:latin typeface="RawengulkSans" panose="00000A03000000000000" pitchFamily="2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142661" y="1182114"/>
            <a:ext cx="178445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De  - 1 500 000 à – 300 000</a:t>
            </a:r>
          </a:p>
          <a:p>
            <a:pPr algn="ctr"/>
            <a:endParaRPr lang="fr-FR" sz="900" dirty="0">
              <a:latin typeface="RawengulkSans" panose="00000A03000000000000" pitchFamily="2" charset="0"/>
            </a:endParaRPr>
          </a:p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Homo erectus</a:t>
            </a:r>
          </a:p>
        </p:txBody>
      </p:sp>
      <p:sp>
        <p:nvSpPr>
          <p:cNvPr id="52" name="Double flèche horizontale 51"/>
          <p:cNvSpPr/>
          <p:nvPr/>
        </p:nvSpPr>
        <p:spPr>
          <a:xfrm>
            <a:off x="253218" y="2620004"/>
            <a:ext cx="7079213" cy="482569"/>
          </a:xfrm>
          <a:prstGeom prst="leftRightArrow">
            <a:avLst>
              <a:gd name="adj1" fmla="val 87793"/>
              <a:gd name="adj2" fmla="val 3815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1835926" y="2692011"/>
            <a:ext cx="3420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Fineliner Script" pitchFamily="50" charset="0"/>
              </a:rPr>
              <a:t>La préhistoire</a:t>
            </a:r>
          </a:p>
        </p:txBody>
      </p:sp>
      <p:cxnSp>
        <p:nvCxnSpPr>
          <p:cNvPr id="57" name="Connecteur droit 56"/>
          <p:cNvCxnSpPr/>
          <p:nvPr/>
        </p:nvCxnSpPr>
        <p:spPr>
          <a:xfrm>
            <a:off x="6516935" y="1177461"/>
            <a:ext cx="0" cy="94075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à coins arrondis 69"/>
          <p:cNvSpPr/>
          <p:nvPr/>
        </p:nvSpPr>
        <p:spPr>
          <a:xfrm>
            <a:off x="288304" y="3487327"/>
            <a:ext cx="6934548" cy="4601681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4101" name="Image 4100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" y="8291179"/>
            <a:ext cx="4823691" cy="2376264"/>
          </a:xfrm>
          <a:prstGeom prst="rect">
            <a:avLst/>
          </a:prstGeom>
        </p:spPr>
      </p:pic>
      <p:sp>
        <p:nvSpPr>
          <p:cNvPr id="71" name="Ellipse 70"/>
          <p:cNvSpPr/>
          <p:nvPr/>
        </p:nvSpPr>
        <p:spPr>
          <a:xfrm>
            <a:off x="396255" y="3186460"/>
            <a:ext cx="1441079" cy="5271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4AF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189685" y="8227020"/>
            <a:ext cx="1130018" cy="5232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418365" y="3186460"/>
            <a:ext cx="1375464" cy="52714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700" dirty="0">
                <a:latin typeface="Fineliner Script" pitchFamily="50" charset="0"/>
              </a:rPr>
              <a:t>Je retiens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22262" y="4626620"/>
            <a:ext cx="6878147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Les </a:t>
            </a:r>
            <a:r>
              <a:rPr lang="fr-FR" sz="1050" dirty="0">
                <a:latin typeface="Short Stack" panose="02010500040000000007" pitchFamily="2" charset="0"/>
              </a:rPr>
              <a:t>plus anciens ancêtres connu de l’homme a été découvert en </a:t>
            </a:r>
            <a:r>
              <a:rPr lang="fr-FR" sz="1050" dirty="0" smtClean="0">
                <a:latin typeface="Short Stack" panose="02010500040000000007" pitchFamily="2" charset="0"/>
              </a:rPr>
              <a:t>_____________________ et </a:t>
            </a:r>
            <a:r>
              <a:rPr lang="fr-FR" sz="1050" dirty="0">
                <a:latin typeface="Short Stack" panose="02010500040000000007" pitchFamily="2" charset="0"/>
              </a:rPr>
              <a:t>daterait de </a:t>
            </a:r>
            <a:r>
              <a:rPr lang="fr-FR" sz="1050" dirty="0" smtClean="0">
                <a:latin typeface="Short Stack" panose="02010500040000000007" pitchFamily="2" charset="0"/>
              </a:rPr>
              <a:t>____</a:t>
            </a:r>
            <a:r>
              <a:rPr lang="fr-FR" sz="1050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 </a:t>
            </a:r>
            <a:r>
              <a:rPr lang="fr-FR" sz="1050" dirty="0" smtClean="0">
                <a:latin typeface="Short Stack" panose="02010500040000000007" pitchFamily="2" charset="0"/>
              </a:rPr>
              <a:t>millions </a:t>
            </a:r>
            <a:r>
              <a:rPr lang="fr-FR" sz="1050" dirty="0">
                <a:latin typeface="Short Stack" panose="02010500040000000007" pitchFamily="2" charset="0"/>
              </a:rPr>
              <a:t>d’années. On l’appelle _______________________ </a:t>
            </a:r>
            <a:r>
              <a:rPr lang="fr-FR" sz="1050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. </a:t>
            </a:r>
            <a:r>
              <a:rPr lang="fr-FR" sz="1050" dirty="0" smtClean="0">
                <a:latin typeface="Short Stack" panose="02010500040000000007" pitchFamily="2" charset="0"/>
              </a:rPr>
              <a:t>La </a:t>
            </a:r>
            <a:r>
              <a:rPr lang="fr-FR" sz="1050" dirty="0">
                <a:latin typeface="Short Stack" panose="02010500040000000007" pitchFamily="2" charset="0"/>
              </a:rPr>
              <a:t>plus célèbre des australopithèques est </a:t>
            </a:r>
            <a:r>
              <a:rPr lang="fr-FR" sz="1050" dirty="0" smtClean="0">
                <a:latin typeface="Short Stack" panose="02010500040000000007" pitchFamily="2" charset="0"/>
              </a:rPr>
              <a:t>______________ dont </a:t>
            </a:r>
            <a:r>
              <a:rPr lang="fr-FR" sz="1050" dirty="0">
                <a:latin typeface="Short Stack" panose="02010500040000000007" pitchFamily="2" charset="0"/>
              </a:rPr>
              <a:t>le squelette presque complet a été retrouvé en _______________________ </a:t>
            </a:r>
            <a:r>
              <a:rPr lang="fr-FR" sz="1050" dirty="0" smtClean="0">
                <a:latin typeface="Short Stack" panose="02010500040000000007" pitchFamily="2" charset="0"/>
              </a:rPr>
              <a:t>parmi </a:t>
            </a:r>
            <a:r>
              <a:rPr lang="fr-FR" sz="1050" dirty="0">
                <a:latin typeface="Short Stack" panose="02010500040000000007" pitchFamily="2" charset="0"/>
              </a:rPr>
              <a:t>des </a:t>
            </a:r>
            <a:r>
              <a:rPr lang="fr-FR" sz="1050" dirty="0" smtClean="0">
                <a:latin typeface="Short Stack" panose="02010500040000000007" pitchFamily="2" charset="0"/>
              </a:rPr>
              <a:t>_____________________ . </a:t>
            </a:r>
            <a:r>
              <a:rPr lang="fr-FR" sz="1050" dirty="0">
                <a:latin typeface="Short Stack" panose="02010500040000000007" pitchFamily="2" charset="0"/>
              </a:rPr>
              <a:t>Lucy devait avoir 18 à 20 ans et mesurait 1,20 mètre. 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Les premiers êtres humains sont apparus en </a:t>
            </a:r>
            <a:r>
              <a:rPr lang="fr-FR" sz="1050" dirty="0" smtClean="0">
                <a:latin typeface="Short Stack" panose="02010500040000000007" pitchFamily="2" charset="0"/>
              </a:rPr>
              <a:t>________________ _________________________ i l </a:t>
            </a:r>
            <a:r>
              <a:rPr lang="fr-FR" sz="1050" dirty="0">
                <a:latin typeface="Short Stack" panose="02010500040000000007" pitchFamily="2" charset="0"/>
              </a:rPr>
              <a:t>y a environ </a:t>
            </a:r>
            <a:r>
              <a:rPr lang="fr-FR" sz="1050" dirty="0" smtClean="0">
                <a:latin typeface="Short Stack" panose="02010500040000000007" pitchFamily="2" charset="0"/>
              </a:rPr>
              <a:t>_______ millions </a:t>
            </a:r>
            <a:r>
              <a:rPr lang="fr-FR" sz="1050" dirty="0">
                <a:latin typeface="Short Stack" panose="02010500040000000007" pitchFamily="2" charset="0"/>
              </a:rPr>
              <a:t>d’années. Nous les connaissons grâce à leurs </a:t>
            </a:r>
            <a:r>
              <a:rPr lang="fr-FR" sz="1050" dirty="0" smtClean="0">
                <a:latin typeface="Short Stack" panose="02010500040000000007" pitchFamily="2" charset="0"/>
              </a:rPr>
              <a:t>_______________________ et </a:t>
            </a:r>
            <a:r>
              <a:rPr lang="fr-FR" sz="1050" dirty="0">
                <a:latin typeface="Short Stack" panose="02010500040000000007" pitchFamily="2" charset="0"/>
              </a:rPr>
              <a:t>aux vestiges qu’ils ont laissés derrière eux. 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Plusieurs </a:t>
            </a:r>
            <a:r>
              <a:rPr lang="fr-FR" sz="1050" dirty="0">
                <a:latin typeface="Short Stack" panose="02010500040000000007" pitchFamily="2" charset="0"/>
              </a:rPr>
              <a:t>espèces d’hommes ont coexisté ou se sont succédé dans le temps </a:t>
            </a:r>
            <a:r>
              <a:rPr lang="fr-FR" sz="1050" dirty="0" smtClean="0">
                <a:latin typeface="Short Stack" panose="02010500040000000007" pitchFamily="2" charset="0"/>
              </a:rPr>
              <a:t>: </a:t>
            </a:r>
            <a:r>
              <a:rPr lang="fr-FR" sz="1050" dirty="0">
                <a:latin typeface="Short Stack" panose="02010500040000000007" pitchFamily="2" charset="0"/>
              </a:rPr>
              <a:t>par exemple, Homo </a:t>
            </a:r>
            <a:r>
              <a:rPr lang="fr-FR" sz="1050" dirty="0" smtClean="0">
                <a:latin typeface="Short Stack" panose="02010500040000000007" pitchFamily="2" charset="0"/>
              </a:rPr>
              <a:t>_______________, </a:t>
            </a:r>
            <a:r>
              <a:rPr lang="fr-FR" sz="1050" dirty="0">
                <a:latin typeface="Short Stack" panose="02010500040000000007" pitchFamily="2" charset="0"/>
              </a:rPr>
              <a:t>Homo </a:t>
            </a:r>
            <a:r>
              <a:rPr lang="fr-FR" sz="1050" dirty="0" smtClean="0">
                <a:latin typeface="Short Stack" panose="02010500040000000007" pitchFamily="2" charset="0"/>
              </a:rPr>
              <a:t>__________________, </a:t>
            </a:r>
            <a:r>
              <a:rPr lang="fr-FR" sz="1050" dirty="0">
                <a:latin typeface="Short Stack" panose="02010500040000000007" pitchFamily="2" charset="0"/>
              </a:rPr>
              <a:t>Homo </a:t>
            </a:r>
            <a:r>
              <a:rPr lang="fr-FR" sz="1050" dirty="0" smtClean="0">
                <a:latin typeface="Short Stack" panose="02010500040000000007" pitchFamily="2" charset="0"/>
              </a:rPr>
              <a:t>____________________________ et </a:t>
            </a:r>
            <a:r>
              <a:rPr lang="fr-FR" sz="1050" dirty="0">
                <a:latin typeface="Short Stack" panose="02010500040000000007" pitchFamily="2" charset="0"/>
              </a:rPr>
              <a:t>Homo </a:t>
            </a:r>
            <a:r>
              <a:rPr lang="fr-FR" sz="1050" dirty="0" smtClean="0">
                <a:latin typeface="Short Stack" panose="02010500040000000007" pitchFamily="2" charset="0"/>
              </a:rPr>
              <a:t>________________ </a:t>
            </a:r>
            <a:r>
              <a:rPr lang="fr-FR" sz="1050" dirty="0">
                <a:latin typeface="Short Stack" panose="02010500040000000007" pitchFamily="2" charset="0"/>
              </a:rPr>
              <a:t>Aujourd’hui, nous descendons tous </a:t>
            </a:r>
            <a:r>
              <a:rPr lang="fr-FR" sz="1050" dirty="0" smtClean="0">
                <a:latin typeface="Short Stack" panose="02010500040000000007" pitchFamily="2" charset="0"/>
              </a:rPr>
              <a:t>de l’Homo </a:t>
            </a:r>
            <a:r>
              <a:rPr lang="fr-FR" sz="1050" dirty="0">
                <a:latin typeface="Short Stack" panose="02010500040000000007" pitchFamily="2" charset="0"/>
              </a:rPr>
              <a:t>sapiens. 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253218" y="8227020"/>
            <a:ext cx="112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Fineliner Script" pitchFamily="50" charset="0"/>
              </a:rPr>
              <a:t>L</a:t>
            </a:r>
            <a:r>
              <a:rPr lang="fr-FR" sz="2800" dirty="0" smtClean="0">
                <a:latin typeface="Fineliner Script" pitchFamily="50" charset="0"/>
              </a:rPr>
              <a:t>exique</a:t>
            </a:r>
            <a:endParaRPr lang="fr-FR" sz="1400" dirty="0">
              <a:latin typeface="Fineliner Script" pitchFamily="50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277255" y="1149648"/>
            <a:ext cx="11050" cy="1368152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88304" y="8363187"/>
            <a:ext cx="4500439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Fineliner Script" pitchFamily="50" charset="0"/>
              </a:rPr>
              <a:t>	</a:t>
            </a:r>
            <a:r>
              <a:rPr lang="fr-FR" sz="1600" b="1" u="sng" dirty="0" smtClean="0">
                <a:latin typeface="Fineliner Script" pitchFamily="50" charset="0"/>
              </a:rPr>
              <a:t>Espèces</a:t>
            </a:r>
            <a:r>
              <a:rPr lang="fr-FR" sz="1050" b="1" dirty="0" smtClean="0">
                <a:latin typeface="Short Stack" panose="02010500040000000007" pitchFamily="2" charset="0"/>
              </a:rPr>
              <a:t> </a:t>
            </a:r>
            <a:r>
              <a:rPr lang="fr-FR" sz="1050" b="1" dirty="0">
                <a:latin typeface="Short Stack" panose="02010500040000000007" pitchFamily="2" charset="0"/>
              </a:rPr>
              <a:t>: </a:t>
            </a:r>
            <a:r>
              <a:rPr lang="fr-FR" sz="1050" dirty="0">
                <a:latin typeface="Short Stack" panose="02010500040000000007" pitchFamily="2" charset="0"/>
              </a:rPr>
              <a:t>groupe composé d’êtres ayant les 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r>
              <a:rPr lang="fr-FR" sz="1050" dirty="0">
                <a:latin typeface="Short Stack" panose="02010500040000000007" pitchFamily="2" charset="0"/>
              </a:rPr>
              <a:t>	</a:t>
            </a:r>
            <a:r>
              <a:rPr lang="fr-FR" sz="1050" dirty="0" smtClean="0">
                <a:latin typeface="Short Stack" panose="02010500040000000007" pitchFamily="2" charset="0"/>
              </a:rPr>
              <a:t>mêmes </a:t>
            </a:r>
            <a:r>
              <a:rPr lang="fr-FR" sz="1050" dirty="0">
                <a:latin typeface="Short Stack" panose="02010500040000000007" pitchFamily="2" charset="0"/>
              </a:rPr>
              <a:t>caractéristiques.</a:t>
            </a:r>
          </a:p>
          <a:p>
            <a:r>
              <a:rPr lang="fr-FR" sz="1600" b="1" u="sng" dirty="0">
                <a:latin typeface="Fineliner Script" pitchFamily="50" charset="0"/>
              </a:rPr>
              <a:t>Fossile</a:t>
            </a:r>
            <a:r>
              <a:rPr lang="fr-FR" sz="1050" dirty="0">
                <a:latin typeface="Short Stack" panose="02010500040000000007" pitchFamily="2" charset="0"/>
              </a:rPr>
              <a:t> : débris de plante ou d’animal conservé dans des couches anciennes du sol.</a:t>
            </a:r>
          </a:p>
          <a:p>
            <a:r>
              <a:rPr lang="fr-FR" sz="1600" b="1" u="sng" dirty="0">
                <a:latin typeface="Fineliner Script" pitchFamily="50" charset="0"/>
              </a:rPr>
              <a:t>Nomade</a:t>
            </a:r>
            <a:r>
              <a:rPr lang="fr-FR" sz="1050" b="1" dirty="0">
                <a:latin typeface="Short Stack" panose="02010500040000000007" pitchFamily="2" charset="0"/>
              </a:rPr>
              <a:t> :</a:t>
            </a:r>
            <a:r>
              <a:rPr lang="fr-FR" sz="1050" dirty="0">
                <a:latin typeface="Short Stack" panose="02010500040000000007" pitchFamily="2" charset="0"/>
              </a:rPr>
              <a:t> personne qui n’a pas de maison fixe.</a:t>
            </a:r>
          </a:p>
          <a:p>
            <a:r>
              <a:rPr lang="fr-FR" sz="1600" b="1" u="sng" dirty="0">
                <a:latin typeface="Fineliner Script" pitchFamily="50" charset="0"/>
              </a:rPr>
              <a:t>Omnivore</a:t>
            </a:r>
            <a:r>
              <a:rPr lang="fr-FR" sz="1050" b="1" dirty="0">
                <a:latin typeface="Short Stack" panose="02010500040000000007" pitchFamily="2" charset="0"/>
              </a:rPr>
              <a:t> :</a:t>
            </a:r>
            <a:r>
              <a:rPr lang="fr-FR" sz="1050" dirty="0">
                <a:latin typeface="Short Stack" panose="02010500040000000007" pitchFamily="2" charset="0"/>
              </a:rPr>
              <a:t> qui mange de tout.</a:t>
            </a:r>
          </a:p>
          <a:p>
            <a:r>
              <a:rPr lang="fr-FR" sz="1600" b="1" u="sng" dirty="0">
                <a:latin typeface="Fineliner Script" pitchFamily="50" charset="0"/>
              </a:rPr>
              <a:t>Savane</a:t>
            </a:r>
            <a:r>
              <a:rPr lang="fr-FR" sz="1050" b="1" dirty="0">
                <a:latin typeface="Short Stack" panose="02010500040000000007" pitchFamily="2" charset="0"/>
              </a:rPr>
              <a:t> :</a:t>
            </a:r>
            <a:r>
              <a:rPr lang="fr-FR" sz="1050" dirty="0">
                <a:latin typeface="Short Stack" panose="02010500040000000007" pitchFamily="2" charset="0"/>
              </a:rPr>
              <a:t> prairie formée d’herbes et d’arbres isolés.</a:t>
            </a:r>
          </a:p>
          <a:p>
            <a:r>
              <a:rPr lang="fr-FR" sz="1600" b="1" u="sng" dirty="0">
                <a:latin typeface="Fineliner Script" pitchFamily="50" charset="0"/>
              </a:rPr>
              <a:t>Végétarien</a:t>
            </a:r>
            <a:r>
              <a:rPr lang="fr-FR" sz="1050" b="1" dirty="0">
                <a:latin typeface="Short Stack" panose="02010500040000000007" pitchFamily="2" charset="0"/>
              </a:rPr>
              <a:t> : </a:t>
            </a:r>
            <a:r>
              <a:rPr lang="fr-FR" sz="1050" dirty="0">
                <a:latin typeface="Short Stack" panose="02010500040000000007" pitchFamily="2" charset="0"/>
              </a:rPr>
              <a:t>personne ou animal qui se nourrit de plantes diverses</a:t>
            </a:r>
            <a:r>
              <a:rPr lang="fr-FR" sz="1050" dirty="0" smtClean="0">
                <a:latin typeface="Short Stack" panose="02010500040000000007" pitchFamily="2" charset="0"/>
              </a:rPr>
              <a:t>.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1330164" y="1741647"/>
            <a:ext cx="1014339" cy="0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1544937" y="2338473"/>
            <a:ext cx="867542" cy="235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1544937" y="2343256"/>
            <a:ext cx="867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RawengulkSans" panose="00000A03000000000000" pitchFamily="2" charset="0"/>
              </a:rPr>
              <a:t>- 2 000 000</a:t>
            </a:r>
            <a:endParaRPr lang="fr-FR" sz="1000" b="1" dirty="0">
              <a:solidFill>
                <a:schemeClr val="bg1"/>
              </a:solidFill>
              <a:latin typeface="RawengulkSans" panose="00000A03000000000000" pitchFamily="2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5256856" y="1470146"/>
            <a:ext cx="178445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De  - 350 000 à – 35 000</a:t>
            </a:r>
          </a:p>
          <a:p>
            <a:pPr algn="ctr"/>
            <a:endParaRPr lang="fr-FR" sz="900" dirty="0">
              <a:latin typeface="RawengulkSans" panose="00000A03000000000000" pitchFamily="2" charset="0"/>
            </a:endParaRPr>
          </a:p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Homme de </a:t>
            </a:r>
            <a:r>
              <a:rPr lang="fr-FR" sz="900" dirty="0" err="1" smtClean="0">
                <a:latin typeface="RawengulkSans" panose="00000A03000000000000" pitchFamily="2" charset="0"/>
              </a:rPr>
              <a:t>Néandertal</a:t>
            </a:r>
            <a:endParaRPr lang="fr-FR" sz="900" dirty="0" smtClean="0">
              <a:latin typeface="RawengulkSans" panose="00000A03000000000000" pitchFamily="2" charset="0"/>
            </a:endParaRPr>
          </a:p>
        </p:txBody>
      </p:sp>
      <p:cxnSp>
        <p:nvCxnSpPr>
          <p:cNvPr id="74" name="Connecteur droit avec flèche 73"/>
          <p:cNvCxnSpPr/>
          <p:nvPr/>
        </p:nvCxnSpPr>
        <p:spPr>
          <a:xfrm>
            <a:off x="2556495" y="1436029"/>
            <a:ext cx="3151618" cy="0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>
            <a:off x="5508823" y="1724061"/>
            <a:ext cx="1226508" cy="0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5940871" y="2030557"/>
            <a:ext cx="1527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Depuis – 200 000</a:t>
            </a:r>
          </a:p>
          <a:p>
            <a:pPr algn="ctr"/>
            <a:endParaRPr lang="fr-FR" sz="900" dirty="0">
              <a:latin typeface="RawengulkSans" panose="00000A03000000000000" pitchFamily="2" charset="0"/>
            </a:endParaRPr>
          </a:p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Homme de Cro-Magnon</a:t>
            </a:r>
          </a:p>
        </p:txBody>
      </p:sp>
      <p:cxnSp>
        <p:nvCxnSpPr>
          <p:cNvPr id="79" name="Connecteur droit avec flèche 78"/>
          <p:cNvCxnSpPr/>
          <p:nvPr/>
        </p:nvCxnSpPr>
        <p:spPr>
          <a:xfrm>
            <a:off x="6192838" y="2296350"/>
            <a:ext cx="900161" cy="0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llipse 79"/>
          <p:cNvSpPr/>
          <p:nvPr/>
        </p:nvSpPr>
        <p:spPr>
          <a:xfrm>
            <a:off x="5292798" y="2359392"/>
            <a:ext cx="714443" cy="235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/>
          <p:cNvSpPr txBox="1"/>
          <p:nvPr/>
        </p:nvSpPr>
        <p:spPr>
          <a:xfrm>
            <a:off x="5292799" y="2364175"/>
            <a:ext cx="7144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RawengulkSans" panose="00000A03000000000000" pitchFamily="2" charset="0"/>
              </a:rPr>
              <a:t>- 300 000</a:t>
            </a:r>
            <a:endParaRPr lang="fr-FR" sz="1000" b="1" dirty="0">
              <a:solidFill>
                <a:schemeClr val="bg1"/>
              </a:solidFill>
              <a:latin typeface="RawengulkSans" panose="00000A03000000000000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962201" y="8750240"/>
            <a:ext cx="2443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u="sng" dirty="0" smtClean="0">
                <a:latin typeface="Fineliner Script" pitchFamily="50" charset="0"/>
              </a:rPr>
              <a:t>Pour en savoir plus </a:t>
            </a:r>
            <a:r>
              <a:rPr lang="fr-FR" sz="1800" dirty="0" smtClean="0">
                <a:latin typeface="Fineliner Script" pitchFamily="50" charset="0"/>
              </a:rPr>
              <a:t>: Lucy, </a:t>
            </a:r>
            <a:r>
              <a:rPr lang="fr-FR" sz="1800" dirty="0">
                <a:latin typeface="Fineliner Script" pitchFamily="50" charset="0"/>
              </a:rPr>
              <a:t>jeune femme de 3 180 000 ans : https://www.youtube.com/watch?v=bgSbjJIMNVU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2262" y="3736331"/>
            <a:ext cx="6900589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La préhistoire commence avec l’apparition de la __________ sur terre et finit avec l’invention de ________________ . La préhistoire se compose de deux périodes : le ______________________ et le _____________________.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24" y="7898042"/>
            <a:ext cx="296667" cy="11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552" y="0"/>
            <a:ext cx="4386530" cy="779737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400" b="1" spc="-167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L’apparition de l’homme</a:t>
            </a:r>
            <a:endParaRPr lang="fr-FR" sz="4400" b="1" dirty="0">
              <a:ln w="10541" cmpd="sng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0" y="738188"/>
            <a:ext cx="7561263" cy="10420"/>
          </a:xfrm>
          <a:prstGeom prst="line">
            <a:avLst/>
          </a:prstGeom>
          <a:ln w="57150">
            <a:solidFill>
              <a:srgbClr val="F4AF8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253218" y="122752"/>
            <a:ext cx="771252" cy="739995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262" y="141962"/>
            <a:ext cx="620435" cy="656626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H2</a:t>
            </a:r>
            <a:endParaRPr lang="fr-FR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6074972" y="522164"/>
            <a:ext cx="1257459" cy="4104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4AF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4AF88"/>
                </a:solidFill>
              </a:ln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089631" y="563106"/>
            <a:ext cx="1291400" cy="410405"/>
          </a:xfrm>
          <a:prstGeom prst="rect">
            <a:avLst/>
          </a:prstGeom>
          <a:noFill/>
          <a:ln>
            <a:noFill/>
          </a:ln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andine" pitchFamily="2" charset="0"/>
              </a:rPr>
              <a:t>Leçon</a:t>
            </a:r>
            <a:endParaRPr lang="fr-FR" sz="2400" b="1" dirty="0">
              <a:ln w="12700">
                <a:solidFill>
                  <a:schemeClr val="accent6"/>
                </a:solidFill>
                <a:prstDash val="solid"/>
              </a:ln>
              <a:latin typeface="Amandine" pitchFamily="2" charset="0"/>
            </a:endParaRPr>
          </a:p>
        </p:txBody>
      </p:sp>
      <p:sp>
        <p:nvSpPr>
          <p:cNvPr id="34" name="Pentagone 33"/>
          <p:cNvSpPr/>
          <p:nvPr/>
        </p:nvSpPr>
        <p:spPr>
          <a:xfrm>
            <a:off x="288305" y="1149648"/>
            <a:ext cx="7044126" cy="1368152"/>
          </a:xfrm>
          <a:prstGeom prst="homePlate">
            <a:avLst>
              <a:gd name="adj" fmla="val 270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80255" y="2334086"/>
            <a:ext cx="811252" cy="2524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/>
          <p:cNvCxnSpPr/>
          <p:nvPr/>
        </p:nvCxnSpPr>
        <p:spPr>
          <a:xfrm>
            <a:off x="1116335" y="1208288"/>
            <a:ext cx="0" cy="115212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680254" y="2334086"/>
            <a:ext cx="792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RawengulkSans" panose="00000A03000000000000" pitchFamily="2" charset="0"/>
              </a:rPr>
              <a:t>- 3 000 000</a:t>
            </a:r>
            <a:endParaRPr lang="fr-FR" sz="1000" b="1" dirty="0">
              <a:solidFill>
                <a:schemeClr val="bg1"/>
              </a:solidFill>
              <a:latin typeface="RawengulkSans" panose="00000A03000000000000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77255" y="1881024"/>
            <a:ext cx="84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- 3 500 000 </a:t>
            </a:r>
          </a:p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Lucy</a:t>
            </a:r>
            <a:endParaRPr lang="fr-FR" sz="900" dirty="0">
              <a:latin typeface="RawengulkSans" panose="00000A03000000000000" pitchFamily="2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2929783" y="1177461"/>
            <a:ext cx="0" cy="115212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lipse 64"/>
          <p:cNvSpPr/>
          <p:nvPr/>
        </p:nvSpPr>
        <p:spPr>
          <a:xfrm>
            <a:off x="2556495" y="2359392"/>
            <a:ext cx="792088" cy="235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556495" y="2364175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RawengulkSans" panose="00000A03000000000000" pitchFamily="2" charset="0"/>
              </a:rPr>
              <a:t>- 1 000 000</a:t>
            </a:r>
            <a:endParaRPr lang="fr-FR" sz="1000" b="1" dirty="0">
              <a:solidFill>
                <a:schemeClr val="bg1"/>
              </a:solidFill>
              <a:latin typeface="RawengulkSans" panose="00000A03000000000000" pitchFamily="2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5708114" y="1177461"/>
            <a:ext cx="0" cy="13522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1330164" y="1373193"/>
            <a:ext cx="101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De – 2 400 000 à </a:t>
            </a:r>
          </a:p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- 1 600 000</a:t>
            </a:r>
          </a:p>
          <a:p>
            <a:pPr algn="ctr"/>
            <a:endParaRPr lang="fr-FR" sz="900" dirty="0" smtClean="0">
              <a:latin typeface="RawengulkSans" panose="00000A03000000000000" pitchFamily="2" charset="0"/>
            </a:endParaRPr>
          </a:p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Homo Habilis</a:t>
            </a:r>
            <a:endParaRPr lang="fr-FR" sz="900" dirty="0">
              <a:latin typeface="RawengulkSans" panose="00000A03000000000000" pitchFamily="2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142661" y="1182114"/>
            <a:ext cx="178445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De  - 1 500 000 à – 300 000</a:t>
            </a:r>
          </a:p>
          <a:p>
            <a:pPr algn="ctr"/>
            <a:endParaRPr lang="fr-FR" sz="900" dirty="0">
              <a:latin typeface="RawengulkSans" panose="00000A03000000000000" pitchFamily="2" charset="0"/>
            </a:endParaRPr>
          </a:p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Homo erectus</a:t>
            </a:r>
          </a:p>
        </p:txBody>
      </p:sp>
      <p:sp>
        <p:nvSpPr>
          <p:cNvPr id="52" name="Double flèche horizontale 51"/>
          <p:cNvSpPr/>
          <p:nvPr/>
        </p:nvSpPr>
        <p:spPr>
          <a:xfrm>
            <a:off x="253218" y="2620004"/>
            <a:ext cx="7079213" cy="482569"/>
          </a:xfrm>
          <a:prstGeom prst="leftRightArrow">
            <a:avLst>
              <a:gd name="adj1" fmla="val 87793"/>
              <a:gd name="adj2" fmla="val 3815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1835926" y="2692011"/>
            <a:ext cx="3420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Fineliner Script" pitchFamily="50" charset="0"/>
              </a:rPr>
              <a:t>La préhistoire</a:t>
            </a:r>
          </a:p>
        </p:txBody>
      </p:sp>
      <p:cxnSp>
        <p:nvCxnSpPr>
          <p:cNvPr id="57" name="Connecteur droit 56"/>
          <p:cNvCxnSpPr/>
          <p:nvPr/>
        </p:nvCxnSpPr>
        <p:spPr>
          <a:xfrm>
            <a:off x="6516935" y="1177461"/>
            <a:ext cx="0" cy="94075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à coins arrondis 69"/>
          <p:cNvSpPr/>
          <p:nvPr/>
        </p:nvSpPr>
        <p:spPr>
          <a:xfrm>
            <a:off x="288304" y="3487327"/>
            <a:ext cx="6934548" cy="3925528"/>
          </a:xfrm>
          <a:prstGeom prst="roundRect">
            <a:avLst>
              <a:gd name="adj" fmla="val 70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396255" y="3186460"/>
            <a:ext cx="1441079" cy="5271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4AF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fr-FR" dirty="0"/>
          </a:p>
        </p:txBody>
      </p:sp>
      <p:sp>
        <p:nvSpPr>
          <p:cNvPr id="72" name="ZoneTexte 71"/>
          <p:cNvSpPr txBox="1"/>
          <p:nvPr/>
        </p:nvSpPr>
        <p:spPr>
          <a:xfrm>
            <a:off x="418365" y="3186460"/>
            <a:ext cx="1375464" cy="52714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700" dirty="0">
                <a:latin typeface="Fineliner Script" pitchFamily="50" charset="0"/>
              </a:rPr>
              <a:t>Je retiens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44704" y="4645779"/>
            <a:ext cx="6878147" cy="2512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1100" dirty="0" smtClean="0">
                <a:latin typeface="Short Stack" panose="02010500040000000007" pitchFamily="2" charset="0"/>
              </a:rPr>
              <a:t>Les </a:t>
            </a:r>
            <a:r>
              <a:rPr lang="fr-FR" sz="1100" dirty="0">
                <a:latin typeface="Short Stack" panose="02010500040000000007" pitchFamily="2" charset="0"/>
              </a:rPr>
              <a:t>plus anciens ancêtres connu de l’homme a été découvert en </a:t>
            </a:r>
            <a:r>
              <a:rPr lang="fr-FR" sz="110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Afrique</a:t>
            </a:r>
            <a:r>
              <a:rPr lang="fr-FR" sz="1100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 </a:t>
            </a:r>
            <a:r>
              <a:rPr lang="fr-FR" sz="1100" dirty="0" smtClean="0">
                <a:latin typeface="Short Stack" panose="02010500040000000007" pitchFamily="2" charset="0"/>
              </a:rPr>
              <a:t>et </a:t>
            </a:r>
            <a:r>
              <a:rPr lang="fr-FR" sz="1100" dirty="0">
                <a:latin typeface="Short Stack" panose="02010500040000000007" pitchFamily="2" charset="0"/>
              </a:rPr>
              <a:t>daterait de </a:t>
            </a:r>
            <a:r>
              <a:rPr lang="fr-FR" sz="110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7</a:t>
            </a:r>
            <a:r>
              <a:rPr lang="fr-FR" sz="1100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 </a:t>
            </a:r>
            <a:r>
              <a:rPr lang="fr-FR" sz="1100" dirty="0" smtClean="0">
                <a:latin typeface="Short Stack" panose="02010500040000000007" pitchFamily="2" charset="0"/>
              </a:rPr>
              <a:t>millions </a:t>
            </a:r>
            <a:r>
              <a:rPr lang="fr-FR" sz="1100" dirty="0">
                <a:latin typeface="Short Stack" panose="02010500040000000007" pitchFamily="2" charset="0"/>
              </a:rPr>
              <a:t>d’années. On l’appelle </a:t>
            </a:r>
            <a:r>
              <a:rPr lang="fr-FR" sz="1100" b="1" dirty="0" err="1" smtClean="0">
                <a:solidFill>
                  <a:srgbClr val="FF0000"/>
                </a:solidFill>
                <a:latin typeface="Short Stack" panose="02010500040000000007" pitchFamily="2" charset="0"/>
              </a:rPr>
              <a:t>Tournaï</a:t>
            </a:r>
            <a:r>
              <a:rPr lang="fr-FR" sz="1100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. </a:t>
            </a:r>
            <a:r>
              <a:rPr lang="fr-FR" sz="1100" dirty="0" smtClean="0">
                <a:latin typeface="Short Stack" panose="02010500040000000007" pitchFamily="2" charset="0"/>
              </a:rPr>
              <a:t>La </a:t>
            </a:r>
            <a:r>
              <a:rPr lang="fr-FR" sz="1100" dirty="0">
                <a:latin typeface="Short Stack" panose="02010500040000000007" pitchFamily="2" charset="0"/>
              </a:rPr>
              <a:t>plus célèbre des australopithèques est </a:t>
            </a:r>
            <a:r>
              <a:rPr lang="fr-FR" sz="110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Lucy </a:t>
            </a:r>
            <a:r>
              <a:rPr lang="fr-FR" sz="1100" dirty="0" smtClean="0">
                <a:latin typeface="Short Stack" panose="02010500040000000007" pitchFamily="2" charset="0"/>
              </a:rPr>
              <a:t>dont </a:t>
            </a:r>
            <a:r>
              <a:rPr lang="fr-FR" sz="1100" dirty="0">
                <a:latin typeface="Short Stack" panose="02010500040000000007" pitchFamily="2" charset="0"/>
              </a:rPr>
              <a:t>le squelette presque complet a été retrouvé en </a:t>
            </a:r>
            <a:r>
              <a:rPr lang="fr-FR" sz="110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Ethiopie</a:t>
            </a:r>
            <a:r>
              <a:rPr lang="fr-FR" sz="1100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 </a:t>
            </a:r>
            <a:r>
              <a:rPr lang="fr-FR" sz="1100" dirty="0" smtClean="0">
                <a:latin typeface="Short Stack" panose="02010500040000000007" pitchFamily="2" charset="0"/>
              </a:rPr>
              <a:t>parmi </a:t>
            </a:r>
            <a:r>
              <a:rPr lang="fr-FR" sz="1100" dirty="0">
                <a:latin typeface="Short Stack" panose="02010500040000000007" pitchFamily="2" charset="0"/>
              </a:rPr>
              <a:t>des </a:t>
            </a:r>
            <a:r>
              <a:rPr lang="fr-FR" sz="110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fossiles</a:t>
            </a:r>
            <a:r>
              <a:rPr lang="fr-FR" sz="1100" dirty="0" smtClean="0">
                <a:latin typeface="Short Stack" panose="02010500040000000007" pitchFamily="2" charset="0"/>
              </a:rPr>
              <a:t>. </a:t>
            </a:r>
            <a:r>
              <a:rPr lang="fr-FR" sz="1100" dirty="0">
                <a:latin typeface="Short Stack" panose="02010500040000000007" pitchFamily="2" charset="0"/>
              </a:rPr>
              <a:t>Lucy devait avoir 18 à 20 ans et mesurait 1,20 mètre. </a:t>
            </a:r>
          </a:p>
          <a:p>
            <a:pPr>
              <a:lnSpc>
                <a:spcPct val="130000"/>
              </a:lnSpc>
            </a:pPr>
            <a:r>
              <a:rPr lang="fr-FR" sz="1100" dirty="0">
                <a:latin typeface="Short Stack" panose="02010500040000000007" pitchFamily="2" charset="0"/>
              </a:rPr>
              <a:t>Les premiers êtres humains sont apparus en </a:t>
            </a:r>
            <a:r>
              <a:rPr lang="fr-FR" sz="110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Afrique orientale  </a:t>
            </a:r>
            <a:r>
              <a:rPr lang="fr-FR" sz="1100" dirty="0" smtClean="0">
                <a:latin typeface="Short Stack" panose="02010500040000000007" pitchFamily="2" charset="0"/>
              </a:rPr>
              <a:t>il </a:t>
            </a:r>
            <a:r>
              <a:rPr lang="fr-FR" sz="1100" dirty="0">
                <a:latin typeface="Short Stack" panose="02010500040000000007" pitchFamily="2" charset="0"/>
              </a:rPr>
              <a:t>y a environ </a:t>
            </a:r>
            <a:r>
              <a:rPr lang="fr-FR" sz="110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2,4 </a:t>
            </a:r>
            <a:r>
              <a:rPr lang="fr-FR" sz="1100" dirty="0" smtClean="0">
                <a:latin typeface="Short Stack" panose="02010500040000000007" pitchFamily="2" charset="0"/>
              </a:rPr>
              <a:t>millions</a:t>
            </a:r>
            <a:r>
              <a:rPr lang="fr-FR" sz="1100" b="1" dirty="0" smtClean="0">
                <a:latin typeface="Short Stack" panose="02010500040000000007" pitchFamily="2" charset="0"/>
              </a:rPr>
              <a:t> </a:t>
            </a:r>
            <a:r>
              <a:rPr lang="fr-FR" sz="1100" dirty="0">
                <a:latin typeface="Short Stack" panose="02010500040000000007" pitchFamily="2" charset="0"/>
              </a:rPr>
              <a:t>d’années. Nous les connaissons grâce à leurs </a:t>
            </a:r>
            <a:r>
              <a:rPr lang="fr-FR" sz="110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ossements</a:t>
            </a:r>
            <a:r>
              <a:rPr lang="fr-FR" sz="1100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 </a:t>
            </a:r>
            <a:r>
              <a:rPr lang="fr-FR" sz="1100" dirty="0" smtClean="0">
                <a:latin typeface="Short Stack" panose="02010500040000000007" pitchFamily="2" charset="0"/>
              </a:rPr>
              <a:t>et </a:t>
            </a:r>
            <a:r>
              <a:rPr lang="fr-FR" sz="1100" dirty="0">
                <a:latin typeface="Short Stack" panose="02010500040000000007" pitchFamily="2" charset="0"/>
              </a:rPr>
              <a:t>aux vestiges qu’ils ont laissés derrière eux. </a:t>
            </a:r>
            <a:endParaRPr lang="fr-FR" sz="1100" dirty="0" smtClean="0">
              <a:latin typeface="Short Stack" panose="02010500040000000007" pitchFamily="2" charset="0"/>
            </a:endParaRPr>
          </a:p>
          <a:p>
            <a:pPr>
              <a:lnSpc>
                <a:spcPct val="130000"/>
              </a:lnSpc>
            </a:pPr>
            <a:endParaRPr lang="fr-FR" sz="1100" dirty="0" smtClean="0">
              <a:latin typeface="Short Stack" panose="02010500040000000007" pitchFamily="2" charset="0"/>
            </a:endParaRPr>
          </a:p>
          <a:p>
            <a:pPr>
              <a:lnSpc>
                <a:spcPct val="130000"/>
              </a:lnSpc>
            </a:pPr>
            <a:r>
              <a:rPr lang="fr-FR" sz="1100" dirty="0" smtClean="0">
                <a:latin typeface="Short Stack" panose="02010500040000000007" pitchFamily="2" charset="0"/>
              </a:rPr>
              <a:t>Plusieurs </a:t>
            </a:r>
            <a:r>
              <a:rPr lang="fr-FR" sz="1100" dirty="0">
                <a:latin typeface="Short Stack" panose="02010500040000000007" pitchFamily="2" charset="0"/>
              </a:rPr>
              <a:t>espèces d’hommes ont coexisté ou se sont succédé dans le temps </a:t>
            </a:r>
            <a:r>
              <a:rPr lang="fr-FR" sz="1100" dirty="0" smtClean="0">
                <a:latin typeface="Short Stack" panose="02010500040000000007" pitchFamily="2" charset="0"/>
              </a:rPr>
              <a:t>: </a:t>
            </a:r>
            <a:r>
              <a:rPr lang="fr-FR" sz="1100" dirty="0">
                <a:latin typeface="Short Stack" panose="02010500040000000007" pitchFamily="2" charset="0"/>
              </a:rPr>
              <a:t>par exemple, Homo</a:t>
            </a:r>
            <a:r>
              <a:rPr lang="fr-FR" sz="1100" b="1" dirty="0">
                <a:latin typeface="Short Stack" panose="02010500040000000007" pitchFamily="2" charset="0"/>
              </a:rPr>
              <a:t> </a:t>
            </a:r>
            <a:r>
              <a:rPr lang="fr-FR" sz="110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habilis, </a:t>
            </a:r>
            <a:r>
              <a:rPr lang="fr-FR" sz="1100" dirty="0" smtClean="0">
                <a:latin typeface="Short Stack" panose="02010500040000000007" pitchFamily="2" charset="0"/>
              </a:rPr>
              <a:t>Homo</a:t>
            </a:r>
            <a:r>
              <a:rPr lang="fr-FR" sz="1100" b="1" dirty="0" smtClean="0">
                <a:latin typeface="Short Stack" panose="02010500040000000007" pitchFamily="2" charset="0"/>
              </a:rPr>
              <a:t> </a:t>
            </a:r>
            <a:r>
              <a:rPr lang="fr-FR" sz="110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erectus,  </a:t>
            </a:r>
            <a:r>
              <a:rPr lang="fr-FR" sz="1100" dirty="0" smtClean="0">
                <a:latin typeface="Short Stack" panose="02010500040000000007" pitchFamily="2" charset="0"/>
              </a:rPr>
              <a:t>Homo</a:t>
            </a:r>
            <a:r>
              <a:rPr lang="fr-FR" sz="1100" b="1" dirty="0" smtClean="0">
                <a:latin typeface="Short Stack" panose="02010500040000000007" pitchFamily="2" charset="0"/>
              </a:rPr>
              <a:t> </a:t>
            </a:r>
            <a:r>
              <a:rPr lang="fr-FR" sz="1100" b="1" dirty="0" err="1" smtClean="0">
                <a:solidFill>
                  <a:srgbClr val="FF0000"/>
                </a:solidFill>
                <a:latin typeface="Short Stack" panose="02010500040000000007" pitchFamily="2" charset="0"/>
              </a:rPr>
              <a:t>neandertalensis</a:t>
            </a:r>
            <a:r>
              <a:rPr lang="fr-FR" sz="110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 </a:t>
            </a:r>
            <a:r>
              <a:rPr lang="fr-FR" sz="1100" dirty="0" smtClean="0">
                <a:latin typeface="Short Stack" panose="02010500040000000007" pitchFamily="2" charset="0"/>
              </a:rPr>
              <a:t>et </a:t>
            </a:r>
            <a:r>
              <a:rPr lang="fr-FR" sz="1100" dirty="0">
                <a:latin typeface="Short Stack" panose="02010500040000000007" pitchFamily="2" charset="0"/>
              </a:rPr>
              <a:t>Homo</a:t>
            </a:r>
            <a:r>
              <a:rPr lang="fr-FR" sz="1100" b="1" dirty="0">
                <a:latin typeface="Short Stack" panose="02010500040000000007" pitchFamily="2" charset="0"/>
              </a:rPr>
              <a:t> </a:t>
            </a:r>
            <a:r>
              <a:rPr lang="fr-FR" sz="110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sapiens. </a:t>
            </a:r>
            <a:r>
              <a:rPr lang="fr-FR" sz="1100" dirty="0" smtClean="0">
                <a:latin typeface="Short Stack" panose="02010500040000000007" pitchFamily="2" charset="0"/>
              </a:rPr>
              <a:t>Aujourd’hui</a:t>
            </a:r>
            <a:r>
              <a:rPr lang="fr-FR" sz="1100" dirty="0">
                <a:latin typeface="Short Stack" panose="02010500040000000007" pitchFamily="2" charset="0"/>
              </a:rPr>
              <a:t>, nous descendons tous </a:t>
            </a:r>
            <a:r>
              <a:rPr lang="fr-FR" sz="1100" dirty="0" smtClean="0">
                <a:latin typeface="Short Stack" panose="02010500040000000007" pitchFamily="2" charset="0"/>
              </a:rPr>
              <a:t>de l’Homo </a:t>
            </a:r>
            <a:r>
              <a:rPr lang="fr-FR" sz="1100" dirty="0">
                <a:latin typeface="Short Stack" panose="02010500040000000007" pitchFamily="2" charset="0"/>
              </a:rPr>
              <a:t>sapiens. 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277255" y="1149648"/>
            <a:ext cx="11050" cy="1368152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/>
          <p:cNvCxnSpPr/>
          <p:nvPr/>
        </p:nvCxnSpPr>
        <p:spPr>
          <a:xfrm>
            <a:off x="1330164" y="1741647"/>
            <a:ext cx="1014339" cy="0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1544937" y="2338473"/>
            <a:ext cx="867542" cy="235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1544937" y="2343256"/>
            <a:ext cx="867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RawengulkSans" panose="00000A03000000000000" pitchFamily="2" charset="0"/>
              </a:rPr>
              <a:t>- 2 000 000</a:t>
            </a:r>
            <a:endParaRPr lang="fr-FR" sz="1000" b="1" dirty="0">
              <a:solidFill>
                <a:schemeClr val="bg1"/>
              </a:solidFill>
              <a:latin typeface="RawengulkSans" panose="00000A03000000000000" pitchFamily="2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5256856" y="1470146"/>
            <a:ext cx="178445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De  - 350 000 à – 35 000</a:t>
            </a:r>
          </a:p>
          <a:p>
            <a:pPr algn="ctr"/>
            <a:endParaRPr lang="fr-FR" sz="900" dirty="0">
              <a:latin typeface="RawengulkSans" panose="00000A03000000000000" pitchFamily="2" charset="0"/>
            </a:endParaRPr>
          </a:p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Homme de </a:t>
            </a:r>
            <a:r>
              <a:rPr lang="fr-FR" sz="900" dirty="0" err="1" smtClean="0">
                <a:latin typeface="RawengulkSans" panose="00000A03000000000000" pitchFamily="2" charset="0"/>
              </a:rPr>
              <a:t>Néandertal</a:t>
            </a:r>
            <a:endParaRPr lang="fr-FR" sz="900" dirty="0" smtClean="0">
              <a:latin typeface="RawengulkSans" panose="00000A03000000000000" pitchFamily="2" charset="0"/>
            </a:endParaRPr>
          </a:p>
        </p:txBody>
      </p:sp>
      <p:cxnSp>
        <p:nvCxnSpPr>
          <p:cNvPr id="74" name="Connecteur droit avec flèche 73"/>
          <p:cNvCxnSpPr/>
          <p:nvPr/>
        </p:nvCxnSpPr>
        <p:spPr>
          <a:xfrm>
            <a:off x="2556495" y="1436029"/>
            <a:ext cx="3151618" cy="0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>
            <a:off x="5508823" y="1724061"/>
            <a:ext cx="1226508" cy="0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5940872" y="2030557"/>
            <a:ext cx="13915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Depuis – 200 000</a:t>
            </a:r>
          </a:p>
          <a:p>
            <a:pPr algn="ctr"/>
            <a:endParaRPr lang="fr-FR" sz="900" dirty="0">
              <a:latin typeface="RawengulkSans" panose="00000A03000000000000" pitchFamily="2" charset="0"/>
            </a:endParaRPr>
          </a:p>
          <a:p>
            <a:pPr algn="ctr"/>
            <a:r>
              <a:rPr lang="fr-FR" sz="900" dirty="0" smtClean="0">
                <a:latin typeface="RawengulkSans" panose="00000A03000000000000" pitchFamily="2" charset="0"/>
              </a:rPr>
              <a:t>Homo sapiens</a:t>
            </a:r>
          </a:p>
        </p:txBody>
      </p:sp>
      <p:cxnSp>
        <p:nvCxnSpPr>
          <p:cNvPr id="79" name="Connecteur droit avec flèche 78"/>
          <p:cNvCxnSpPr/>
          <p:nvPr/>
        </p:nvCxnSpPr>
        <p:spPr>
          <a:xfrm>
            <a:off x="6156895" y="2296350"/>
            <a:ext cx="900161" cy="0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llipse 79"/>
          <p:cNvSpPr/>
          <p:nvPr/>
        </p:nvSpPr>
        <p:spPr>
          <a:xfrm>
            <a:off x="5292798" y="2359392"/>
            <a:ext cx="714443" cy="235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/>
          <p:cNvSpPr txBox="1"/>
          <p:nvPr/>
        </p:nvSpPr>
        <p:spPr>
          <a:xfrm>
            <a:off x="5292799" y="2364175"/>
            <a:ext cx="7144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RawengulkSans" panose="00000A03000000000000" pitchFamily="2" charset="0"/>
              </a:rPr>
              <a:t>- 300 000</a:t>
            </a:r>
            <a:endParaRPr lang="fr-FR" sz="1000" b="1" dirty="0">
              <a:solidFill>
                <a:schemeClr val="bg1"/>
              </a:solidFill>
              <a:latin typeface="RawengulkSans" panose="00000A03000000000000" pitchFamily="2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22262" y="3736331"/>
            <a:ext cx="6900589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La préhistoire commence avec l’apparition de la </a:t>
            </a:r>
            <a:r>
              <a:rPr lang="fr-FR" sz="105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vie</a:t>
            </a:r>
            <a:r>
              <a:rPr lang="fr-FR" sz="1050" dirty="0" smtClean="0">
                <a:latin typeface="Short Stack" panose="02010500040000000007" pitchFamily="2" charset="0"/>
              </a:rPr>
              <a:t> sur terre et finit avec l’invention de </a:t>
            </a:r>
            <a:r>
              <a:rPr lang="fr-FR" sz="105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l’écriture</a:t>
            </a:r>
            <a:r>
              <a:rPr lang="fr-FR" sz="1050" dirty="0" smtClean="0">
                <a:latin typeface="Short Stack" panose="02010500040000000007" pitchFamily="2" charset="0"/>
              </a:rPr>
              <a:t>. La préhistoire se compose de deux périodes : le </a:t>
            </a:r>
            <a:r>
              <a:rPr lang="fr-FR" sz="105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Paléolithique</a:t>
            </a:r>
            <a:r>
              <a:rPr lang="fr-FR" sz="1050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 </a:t>
            </a:r>
            <a:r>
              <a:rPr lang="fr-FR" sz="1050" dirty="0" smtClean="0">
                <a:latin typeface="Short Stack" panose="02010500040000000007" pitchFamily="2" charset="0"/>
              </a:rPr>
              <a:t>et le </a:t>
            </a:r>
            <a:r>
              <a:rPr lang="fr-FR" sz="1050" b="1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Néolithique</a:t>
            </a:r>
            <a:r>
              <a:rPr lang="fr-FR" sz="1050" dirty="0" smtClean="0">
                <a:solidFill>
                  <a:srgbClr val="FF0000"/>
                </a:solidFill>
                <a:latin typeface="Short Stack" panose="02010500040000000007" pitchFamily="2" charset="0"/>
              </a:rPr>
              <a:t>.</a:t>
            </a:r>
            <a:endParaRPr lang="fr-FR" sz="1050" dirty="0">
              <a:solidFill>
                <a:srgbClr val="FF0000"/>
              </a:solidFill>
              <a:latin typeface="Short Stack" panose="02010500040000000007" pitchFamily="2" charset="0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" y="8219171"/>
            <a:ext cx="4823691" cy="2376264"/>
          </a:xfrm>
          <a:prstGeom prst="rect">
            <a:avLst/>
          </a:prstGeom>
        </p:spPr>
      </p:pic>
      <p:sp>
        <p:nvSpPr>
          <p:cNvPr id="46" name="Ellipse 45"/>
          <p:cNvSpPr/>
          <p:nvPr/>
        </p:nvSpPr>
        <p:spPr>
          <a:xfrm>
            <a:off x="189685" y="8155012"/>
            <a:ext cx="1130018" cy="5232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253218" y="8155012"/>
            <a:ext cx="112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Fineliner Script" pitchFamily="50" charset="0"/>
              </a:rPr>
              <a:t>L</a:t>
            </a:r>
            <a:r>
              <a:rPr lang="fr-FR" sz="2800" dirty="0" smtClean="0">
                <a:latin typeface="Fineliner Script" pitchFamily="50" charset="0"/>
              </a:rPr>
              <a:t>exique</a:t>
            </a:r>
            <a:endParaRPr lang="fr-FR" sz="1400" dirty="0">
              <a:latin typeface="Fineliner Script" pitchFamily="50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8304" y="8291179"/>
            <a:ext cx="4500439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Fineliner Script" pitchFamily="50" charset="0"/>
              </a:rPr>
              <a:t>	</a:t>
            </a:r>
            <a:r>
              <a:rPr lang="fr-FR" sz="1600" b="1" u="sng" dirty="0" smtClean="0">
                <a:latin typeface="Fineliner Script" pitchFamily="50" charset="0"/>
              </a:rPr>
              <a:t>Espèces</a:t>
            </a:r>
            <a:r>
              <a:rPr lang="fr-FR" sz="1050" b="1" dirty="0" smtClean="0">
                <a:latin typeface="Short Stack" panose="02010500040000000007" pitchFamily="2" charset="0"/>
              </a:rPr>
              <a:t> </a:t>
            </a:r>
            <a:r>
              <a:rPr lang="fr-FR" sz="1050" b="1" dirty="0">
                <a:latin typeface="Short Stack" panose="02010500040000000007" pitchFamily="2" charset="0"/>
              </a:rPr>
              <a:t>: </a:t>
            </a:r>
            <a:r>
              <a:rPr lang="fr-FR" sz="1050" dirty="0">
                <a:latin typeface="Short Stack" panose="02010500040000000007" pitchFamily="2" charset="0"/>
              </a:rPr>
              <a:t>groupe composé d’êtres ayant les 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r>
              <a:rPr lang="fr-FR" sz="1050" dirty="0">
                <a:latin typeface="Short Stack" panose="02010500040000000007" pitchFamily="2" charset="0"/>
              </a:rPr>
              <a:t>	</a:t>
            </a:r>
            <a:r>
              <a:rPr lang="fr-FR" sz="1050" dirty="0" smtClean="0">
                <a:latin typeface="Short Stack" panose="02010500040000000007" pitchFamily="2" charset="0"/>
              </a:rPr>
              <a:t>mêmes </a:t>
            </a:r>
            <a:r>
              <a:rPr lang="fr-FR" sz="1050" dirty="0">
                <a:latin typeface="Short Stack" panose="02010500040000000007" pitchFamily="2" charset="0"/>
              </a:rPr>
              <a:t>caractéristiques.</a:t>
            </a:r>
          </a:p>
          <a:p>
            <a:r>
              <a:rPr lang="fr-FR" sz="1600" b="1" u="sng" dirty="0">
                <a:latin typeface="Fineliner Script" pitchFamily="50" charset="0"/>
              </a:rPr>
              <a:t>Fossile</a:t>
            </a:r>
            <a:r>
              <a:rPr lang="fr-FR" sz="1050" dirty="0">
                <a:latin typeface="Short Stack" panose="02010500040000000007" pitchFamily="2" charset="0"/>
              </a:rPr>
              <a:t> : débris de plante ou d’animal conservé dans des couches anciennes du sol.</a:t>
            </a:r>
          </a:p>
          <a:p>
            <a:r>
              <a:rPr lang="fr-FR" sz="1600" b="1" u="sng" dirty="0">
                <a:latin typeface="Fineliner Script" pitchFamily="50" charset="0"/>
              </a:rPr>
              <a:t>Nomade</a:t>
            </a:r>
            <a:r>
              <a:rPr lang="fr-FR" sz="1050" b="1" dirty="0">
                <a:latin typeface="Short Stack" panose="02010500040000000007" pitchFamily="2" charset="0"/>
              </a:rPr>
              <a:t> :</a:t>
            </a:r>
            <a:r>
              <a:rPr lang="fr-FR" sz="1050" dirty="0">
                <a:latin typeface="Short Stack" panose="02010500040000000007" pitchFamily="2" charset="0"/>
              </a:rPr>
              <a:t> personne qui n’a pas de maison fixe.</a:t>
            </a:r>
          </a:p>
          <a:p>
            <a:r>
              <a:rPr lang="fr-FR" sz="1600" b="1" u="sng" dirty="0">
                <a:latin typeface="Fineliner Script" pitchFamily="50" charset="0"/>
              </a:rPr>
              <a:t>Omnivore</a:t>
            </a:r>
            <a:r>
              <a:rPr lang="fr-FR" sz="1050" b="1" dirty="0">
                <a:latin typeface="Short Stack" panose="02010500040000000007" pitchFamily="2" charset="0"/>
              </a:rPr>
              <a:t> :</a:t>
            </a:r>
            <a:r>
              <a:rPr lang="fr-FR" sz="1050" dirty="0">
                <a:latin typeface="Short Stack" panose="02010500040000000007" pitchFamily="2" charset="0"/>
              </a:rPr>
              <a:t> qui mange de tout.</a:t>
            </a:r>
          </a:p>
          <a:p>
            <a:r>
              <a:rPr lang="fr-FR" sz="1600" b="1" u="sng" dirty="0">
                <a:latin typeface="Fineliner Script" pitchFamily="50" charset="0"/>
              </a:rPr>
              <a:t>Savane</a:t>
            </a:r>
            <a:r>
              <a:rPr lang="fr-FR" sz="1050" b="1" dirty="0">
                <a:latin typeface="Short Stack" panose="02010500040000000007" pitchFamily="2" charset="0"/>
              </a:rPr>
              <a:t> :</a:t>
            </a:r>
            <a:r>
              <a:rPr lang="fr-FR" sz="1050" dirty="0">
                <a:latin typeface="Short Stack" panose="02010500040000000007" pitchFamily="2" charset="0"/>
              </a:rPr>
              <a:t> prairie formée d’herbes et d’arbres isolés.</a:t>
            </a:r>
          </a:p>
          <a:p>
            <a:r>
              <a:rPr lang="fr-FR" sz="1600" b="1" u="sng" dirty="0">
                <a:latin typeface="Fineliner Script" pitchFamily="50" charset="0"/>
              </a:rPr>
              <a:t>Végétarien</a:t>
            </a:r>
            <a:r>
              <a:rPr lang="fr-FR" sz="1050" b="1" dirty="0">
                <a:latin typeface="Short Stack" panose="02010500040000000007" pitchFamily="2" charset="0"/>
              </a:rPr>
              <a:t> : </a:t>
            </a:r>
            <a:r>
              <a:rPr lang="fr-FR" sz="1050" dirty="0">
                <a:latin typeface="Short Stack" panose="02010500040000000007" pitchFamily="2" charset="0"/>
              </a:rPr>
              <a:t>personne ou animal qui se nourrit de plantes diverses</a:t>
            </a:r>
            <a:r>
              <a:rPr lang="fr-FR" sz="1050" dirty="0" smtClean="0">
                <a:latin typeface="Short Stack" panose="02010500040000000007" pitchFamily="2" charset="0"/>
              </a:rPr>
              <a:t>.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4962201" y="8678232"/>
            <a:ext cx="2443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u="sng" dirty="0" smtClean="0">
                <a:latin typeface="Fineliner Script" pitchFamily="50" charset="0"/>
              </a:rPr>
              <a:t>Pour en savoir plus </a:t>
            </a:r>
            <a:r>
              <a:rPr lang="fr-FR" sz="1800" dirty="0" smtClean="0">
                <a:latin typeface="Fineliner Script" pitchFamily="50" charset="0"/>
              </a:rPr>
              <a:t>: Lucy, </a:t>
            </a:r>
            <a:r>
              <a:rPr lang="fr-FR" sz="1800" dirty="0">
                <a:latin typeface="Fineliner Script" pitchFamily="50" charset="0"/>
              </a:rPr>
              <a:t>jeune femme de 3 180 000 ans : https://www.youtube.com/watch?v=bgSbjJIMNVU</a:t>
            </a: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96" y="7628583"/>
            <a:ext cx="296667" cy="11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1449</Words>
  <Application>Microsoft Office PowerPoint</Application>
  <PresentationFormat>Personnalisé</PresentationFormat>
  <Paragraphs>157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Amandine</vt:lpstr>
      <vt:lpstr>Arial</vt:lpstr>
      <vt:lpstr>Calibri</vt:lpstr>
      <vt:lpstr>Clensey</vt:lpstr>
      <vt:lpstr>Fineliner Script</vt:lpstr>
      <vt:lpstr>KG Primary Italics</vt:lpstr>
      <vt:lpstr>RawengulkSans</vt:lpstr>
      <vt:lpstr>Short Stack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Ecole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Sandrine</cp:lastModifiedBy>
  <cp:revision>38</cp:revision>
  <dcterms:created xsi:type="dcterms:W3CDTF">2014-07-11T15:24:02Z</dcterms:created>
  <dcterms:modified xsi:type="dcterms:W3CDTF">2014-11-01T12:08:29Z</dcterms:modified>
</cp:coreProperties>
</file>