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65" r:id="rId21"/>
    <p:sldId id="267" r:id="rId2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1" autoAdjust="0"/>
    <p:restoredTop sz="94660"/>
  </p:normalViewPr>
  <p:slideViewPr>
    <p:cSldViewPr>
      <p:cViewPr varScale="1">
        <p:scale>
          <a:sx n="108" d="100"/>
          <a:sy n="108" d="100"/>
        </p:scale>
        <p:origin x="171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09/08/2020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3659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09/08/2020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6627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09/08/2020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914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09/08/2020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157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09/08/2020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374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09/08/2020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790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09/08/2020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2028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09/08/2020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703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09/08/2020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5316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09/08/2020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0927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09/08/2020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6032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BD257-7008-4E73-BB0B-F57FEA8C2E5E}" type="datetimeFigureOut">
              <a:rPr lang="fr-FR" smtClean="0"/>
              <a:t>09/08/2020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932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0" y="1772817"/>
            <a:ext cx="9144000" cy="2232248"/>
          </a:xfrm>
        </p:spPr>
        <p:txBody>
          <a:bodyPr>
            <a:noAutofit/>
          </a:bodyPr>
          <a:lstStyle/>
          <a:p>
            <a:pPr eaLnBrk="1" hangingPunct="1"/>
            <a:r>
              <a:rPr lang="fr-FR" sz="6600" b="1" dirty="0">
                <a:solidFill>
                  <a:srgbClr val="FF0000"/>
                </a:solidFill>
                <a:latin typeface="Maiandra GD" pitchFamily="34" charset="0"/>
              </a:rPr>
              <a:t>Calculer le complément du centième à l’unité</a:t>
            </a:r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535782" y="285750"/>
            <a:ext cx="6700514" cy="7143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/>
              <a:t>Mathématiques – </a:t>
            </a:r>
            <a:r>
              <a:rPr lang="fr-FR" i="1" dirty="0"/>
              <a:t>Calcul mental CM2</a:t>
            </a:r>
            <a:endParaRPr lang="fr-FR" dirty="0"/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535782" y="4357688"/>
            <a:ext cx="80724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4800" dirty="0">
                <a:solidFill>
                  <a:srgbClr val="0070C0"/>
                </a:solidFill>
                <a:latin typeface="Maiandra GD" pitchFamily="34" charset="0"/>
                <a:sym typeface="Wingdings"/>
              </a:rPr>
              <a:t></a:t>
            </a:r>
            <a:r>
              <a:rPr lang="fr-FR" sz="4800" i="1" dirty="0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 Entraînement n° 2</a:t>
            </a:r>
            <a:endParaRPr lang="fr-FR" sz="4800" i="1" dirty="0">
              <a:solidFill>
                <a:srgbClr val="0070C0"/>
              </a:solidFill>
              <a:latin typeface="Maiandra GD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314" y="216345"/>
            <a:ext cx="740441" cy="6875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689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9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7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build="p"/>
      <p:bldP spid="5" grpId="1" build="p"/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9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459230"/>
            <a:ext cx="854892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6,11 + … </a:t>
            </a:r>
          </a:p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= 7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D678E870-0628-4748-8636-57D56E6055C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662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535"/>
    </mc:Choice>
    <mc:Fallback>
      <p:transition spd="slow" advTm="85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10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459230"/>
            <a:ext cx="854892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34,71 + … </a:t>
            </a:r>
          </a:p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= 35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AECA00D2-B132-4F15-8066-2A9A06AD72A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471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614"/>
    </mc:Choice>
    <mc:Fallback>
      <p:transition spd="slow" advTm="106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459230"/>
            <a:ext cx="854892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0,28 + … </a:t>
            </a:r>
          </a:p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= 1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BF7F0CD5-D288-489E-88AE-FF3D8353722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142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270"/>
    </mc:Choice>
    <mc:Fallback>
      <p:transition spd="slow" advTm="82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12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459230"/>
            <a:ext cx="854892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28,56 + … </a:t>
            </a:r>
          </a:p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= 29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4B831C3F-B891-4C3D-A2EA-A9EF1AD712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867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537"/>
    </mc:Choice>
    <mc:Fallback>
      <p:transition spd="slow" advTm="95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13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459230"/>
            <a:ext cx="854892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52,38 + … </a:t>
            </a:r>
          </a:p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= 53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EC8E2A51-73B8-4214-B8AA-AF4C86B9CFD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762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666"/>
    </mc:Choice>
    <mc:Fallback>
      <p:transition spd="slow" advTm="96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14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459230"/>
            <a:ext cx="854892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49,06 + … </a:t>
            </a:r>
          </a:p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= 50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7F734417-1CCB-461D-9384-B3A5A5E9627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547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541"/>
    </mc:Choice>
    <mc:Fallback>
      <p:transition spd="slow" advTm="105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15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459230"/>
            <a:ext cx="854892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30,51 + … </a:t>
            </a:r>
          </a:p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= 31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165379F3-CB27-46D3-B008-B72B91B9E9C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240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219"/>
    </mc:Choice>
    <mc:Fallback>
      <p:transition spd="slow" advTm="92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16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459230"/>
            <a:ext cx="854892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29,98 + … </a:t>
            </a:r>
          </a:p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= 30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DEF61D80-B598-4108-ABBA-9D53BA11F19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460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662"/>
    </mc:Choice>
    <mc:Fallback>
      <p:transition spd="slow" advTm="96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17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459230"/>
            <a:ext cx="854892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4,79 + … </a:t>
            </a:r>
          </a:p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= 5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F27A6279-BE23-4E89-8C72-48C4B7E545B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399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152"/>
    </mc:Choice>
    <mc:Fallback>
      <p:transition spd="slow" advTm="91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18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459230"/>
            <a:ext cx="854892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5,87 + … </a:t>
            </a:r>
          </a:p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= 6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1E0D2AAD-8CE2-4E30-B020-409EC8BE88D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188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516"/>
    </mc:Choice>
    <mc:Fallback>
      <p:transition spd="slow" advTm="95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459230"/>
            <a:ext cx="854892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4,84 + … = 5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ACC7515E-759C-4641-8153-E91945F032D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339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253"/>
    </mc:Choice>
    <mc:Fallback>
      <p:transition spd="slow" advTm="92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Problème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836" y="620688"/>
            <a:ext cx="8567607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>
                <a:solidFill>
                  <a:srgbClr val="0070C0"/>
                </a:solidFill>
                <a:latin typeface="Maiandra GD" panose="020E0502030308020204" pitchFamily="34" charset="0"/>
              </a:rPr>
              <a:t>Kenza est partie pour une randonnée de 16 km. Elle a parcouru pour l’instant 15,36 km.</a:t>
            </a:r>
          </a:p>
          <a:p>
            <a:r>
              <a:rPr lang="fr-FR" sz="5400" i="1" dirty="0">
                <a:solidFill>
                  <a:srgbClr val="0070C0"/>
                </a:solidFill>
                <a:latin typeface="Maiandra GD" panose="020E0502030308020204" pitchFamily="34" charset="0"/>
              </a:rPr>
              <a:t>Quelle distance Kenza doit-elle parcourir pour terminer sa randonnée ?</a:t>
            </a: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BB618B87-D45D-4D14-A1CC-7C7567996F5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202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327"/>
    </mc:Choice>
    <mc:Fallback>
      <p:transition spd="slow" advTm="203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8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843808" y="0"/>
            <a:ext cx="3203848" cy="112474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b="1" i="1" u="sng" dirty="0">
                <a:solidFill>
                  <a:srgbClr val="00B050"/>
                </a:solidFill>
                <a:latin typeface="Maiandra GD" pitchFamily="34" charset="0"/>
              </a:rPr>
              <a:t>Correction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504" y="1124744"/>
            <a:ext cx="8928992" cy="5192747"/>
          </a:xfrm>
          <a:prstGeom prst="rect">
            <a:avLst/>
          </a:prstGeom>
        </p:spPr>
      </p:pic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6527317"/>
              </p:ext>
            </p:extLst>
          </p:nvPr>
        </p:nvGraphicFramePr>
        <p:xfrm>
          <a:off x="251520" y="1196752"/>
          <a:ext cx="8640960" cy="504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val="323568844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1610352168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3792761255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650189784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502781875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4179425978"/>
                    </a:ext>
                  </a:extLst>
                </a:gridCol>
              </a:tblGrid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0,16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0,88</a:t>
                      </a:r>
                      <a:endParaRPr lang="fr-FR" sz="4800" b="1" dirty="0">
                        <a:solidFill>
                          <a:srgbClr val="00B050"/>
                        </a:solidFill>
                        <a:latin typeface="Maiandra GD" panose="020E0502030308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0,11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0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0,92</a:t>
                      </a:r>
                      <a:endParaRPr lang="fr-FR" sz="4800" b="1" dirty="0">
                        <a:solidFill>
                          <a:srgbClr val="00B050"/>
                        </a:solidFill>
                        <a:latin typeface="Maiandra GD" panose="020E0502030308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0,22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0,59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3666752"/>
                  </a:ext>
                </a:extLst>
              </a:tr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0,75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0,45</a:t>
                      </a:r>
                      <a:endParaRPr lang="fr-FR" sz="4800" b="1" dirty="0">
                        <a:solidFill>
                          <a:srgbClr val="00B050"/>
                        </a:solidFill>
                        <a:latin typeface="Maiandra GD" panose="020E0502030308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0,89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0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0,29</a:t>
                      </a:r>
                      <a:endParaRPr lang="fr-FR" sz="4800" b="1" dirty="0">
                        <a:solidFill>
                          <a:srgbClr val="00B050"/>
                        </a:solidFill>
                        <a:latin typeface="Maiandra GD" panose="020E0502030308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0,72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0,44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4407394"/>
                  </a:ext>
                </a:extLst>
              </a:tr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0,62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0,94</a:t>
                      </a:r>
                      <a:endParaRPr lang="fr-FR" sz="4800" b="1" dirty="0">
                        <a:solidFill>
                          <a:srgbClr val="00B050"/>
                        </a:solidFill>
                        <a:latin typeface="Maiandra GD" panose="020E0502030308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0,49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0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0,02</a:t>
                      </a:r>
                      <a:endParaRPr lang="fr-FR" sz="4800" b="1" dirty="0">
                        <a:solidFill>
                          <a:srgbClr val="00B050"/>
                        </a:solidFill>
                        <a:latin typeface="Maiandra GD" panose="020E0502030308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0,21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0,13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1734626"/>
                  </a:ext>
                </a:extLst>
              </a:tr>
              <a:tr h="1260140">
                <a:tc gridSpan="6"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0,64 km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28152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001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5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2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459230"/>
            <a:ext cx="854892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2,12 + … </a:t>
            </a:r>
          </a:p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= 3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567CD8B0-FE95-4592-9759-C75CE2A5DC7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75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294"/>
    </mc:Choice>
    <mc:Fallback>
      <p:transition spd="slow" advTm="82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3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459230"/>
            <a:ext cx="854892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7,89 + … </a:t>
            </a:r>
          </a:p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= 8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1213A9D0-0E72-4594-A2A7-860C15A1664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925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515"/>
    </mc:Choice>
    <mc:Fallback>
      <p:transition spd="slow" advTm="95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4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459230"/>
            <a:ext cx="854892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12,08 + … </a:t>
            </a:r>
          </a:p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= 13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32473B07-CF27-4F65-93E8-FDE3D8083F6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694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608"/>
    </mc:Choice>
    <mc:Fallback>
      <p:transition spd="slow" advTm="96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5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459230"/>
            <a:ext cx="854892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3,78 + … </a:t>
            </a:r>
          </a:p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= 4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7CBD5003-2699-485C-A46C-4BBE16ADF21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869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636"/>
    </mc:Choice>
    <mc:Fallback>
      <p:transition spd="slow" advTm="96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6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459230"/>
            <a:ext cx="854892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78,41 + … </a:t>
            </a:r>
          </a:p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= 79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C42248A7-27A1-4671-B2F7-0401AE327B4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695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278"/>
    </mc:Choice>
    <mc:Fallback>
      <p:transition spd="slow" advTm="112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7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459230"/>
            <a:ext cx="854892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63,25 + … </a:t>
            </a:r>
          </a:p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= 64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3006E66A-F1DB-4431-99B6-F0C1C3A273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400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129"/>
    </mc:Choice>
    <mc:Fallback>
      <p:transition spd="slow" advTm="101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8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459230"/>
            <a:ext cx="854892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8,55 + … </a:t>
            </a:r>
          </a:p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= 9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667F75E2-2451-4D7C-8837-9D051D5032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258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637"/>
    </mc:Choice>
    <mc:Fallback>
      <p:transition spd="slow" advTm="86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.3|5.1|4.1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1174</TotalTime>
  <Words>193</Words>
  <Application>Microsoft Office PowerPoint</Application>
  <PresentationFormat>Affichage à l'écran (4:3)</PresentationFormat>
  <Paragraphs>79</Paragraphs>
  <Slides>21</Slides>
  <Notes>0</Notes>
  <HiddenSlides>0</HiddenSlides>
  <MMClips>19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5" baseType="lpstr">
      <vt:lpstr>Arial</vt:lpstr>
      <vt:lpstr>Calibri</vt:lpstr>
      <vt:lpstr>Maiandra GD</vt:lpstr>
      <vt:lpstr>Thème Office</vt:lpstr>
      <vt:lpstr>Calculer le complément du centième à l’unité</vt:lpstr>
      <vt:lpstr>Opération 1</vt:lpstr>
      <vt:lpstr>Opération 2</vt:lpstr>
      <vt:lpstr>Opération 3</vt:lpstr>
      <vt:lpstr>Opération 4</vt:lpstr>
      <vt:lpstr>Opération 5</vt:lpstr>
      <vt:lpstr>Opération 6</vt:lpstr>
      <vt:lpstr>Opération 7</vt:lpstr>
      <vt:lpstr>Opération 8</vt:lpstr>
      <vt:lpstr>Opération 9</vt:lpstr>
      <vt:lpstr>Opération 10</vt:lpstr>
      <vt:lpstr>Opération 11</vt:lpstr>
      <vt:lpstr>Opération 12</vt:lpstr>
      <vt:lpstr>Opération 13</vt:lpstr>
      <vt:lpstr>Opération 14</vt:lpstr>
      <vt:lpstr>Opération 15</vt:lpstr>
      <vt:lpstr>Opération 16</vt:lpstr>
      <vt:lpstr>Opération 17</vt:lpstr>
      <vt:lpstr>Opération 18</vt:lpstr>
      <vt:lpstr>Problème</vt:lpstr>
      <vt:lpstr>Correction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tables de multiplication 1</dc:title>
  <dc:creator>Maxime Paul</dc:creator>
  <cp:lastModifiedBy>Maxime Paul</cp:lastModifiedBy>
  <cp:revision>148</cp:revision>
  <dcterms:created xsi:type="dcterms:W3CDTF">2013-01-27T09:55:18Z</dcterms:created>
  <dcterms:modified xsi:type="dcterms:W3CDTF">2020-08-09T13:41:33Z</dcterms:modified>
</cp:coreProperties>
</file>