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4" r:id="rId3"/>
    <p:sldId id="265" r:id="rId4"/>
    <p:sldId id="258" r:id="rId5"/>
    <p:sldId id="263" r:id="rId6"/>
    <p:sldId id="267" r:id="rId7"/>
    <p:sldId id="269" r:id="rId8"/>
    <p:sldId id="268" r:id="rId9"/>
    <p:sldId id="270" r:id="rId10"/>
    <p:sldId id="266" r:id="rId11"/>
    <p:sldId id="260" r:id="rId12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F84-A580-421E-8040-2652942A20AA}" type="datetimeFigureOut">
              <a:rPr lang="fr-FR" smtClean="0"/>
              <a:t>01/10/2011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614C-E7B5-47E4-8B77-CA3B63A18D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9077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F84-A580-421E-8040-2652942A20AA}" type="datetimeFigureOut">
              <a:rPr lang="fr-FR" smtClean="0"/>
              <a:t>01/10/2011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614C-E7B5-47E4-8B77-CA3B63A18D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5846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F84-A580-421E-8040-2652942A20AA}" type="datetimeFigureOut">
              <a:rPr lang="fr-FR" smtClean="0"/>
              <a:t>01/10/2011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614C-E7B5-47E4-8B77-CA3B63A18D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0738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F84-A580-421E-8040-2652942A20AA}" type="datetimeFigureOut">
              <a:rPr lang="fr-FR" smtClean="0"/>
              <a:t>01/10/2011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614C-E7B5-47E4-8B77-CA3B63A18D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2800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F84-A580-421E-8040-2652942A20AA}" type="datetimeFigureOut">
              <a:rPr lang="fr-FR" smtClean="0"/>
              <a:t>01/10/2011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614C-E7B5-47E4-8B77-CA3B63A18D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124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F84-A580-421E-8040-2652942A20AA}" type="datetimeFigureOut">
              <a:rPr lang="fr-FR" smtClean="0"/>
              <a:t>01/10/2011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614C-E7B5-47E4-8B77-CA3B63A18D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1078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F84-A580-421E-8040-2652942A20AA}" type="datetimeFigureOut">
              <a:rPr lang="fr-FR" smtClean="0"/>
              <a:t>01/10/2011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614C-E7B5-47E4-8B77-CA3B63A18D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0095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F84-A580-421E-8040-2652942A20AA}" type="datetimeFigureOut">
              <a:rPr lang="fr-FR" smtClean="0"/>
              <a:t>01/10/2011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614C-E7B5-47E4-8B77-CA3B63A18D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9497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F84-A580-421E-8040-2652942A20AA}" type="datetimeFigureOut">
              <a:rPr lang="fr-FR" smtClean="0"/>
              <a:t>01/10/2011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614C-E7B5-47E4-8B77-CA3B63A18D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7376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F84-A580-421E-8040-2652942A20AA}" type="datetimeFigureOut">
              <a:rPr lang="fr-FR" smtClean="0"/>
              <a:t>01/10/2011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614C-E7B5-47E4-8B77-CA3B63A18D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6768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F84-A580-421E-8040-2652942A20AA}" type="datetimeFigureOut">
              <a:rPr lang="fr-FR" smtClean="0"/>
              <a:t>01/10/2011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614C-E7B5-47E4-8B77-CA3B63A18D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2572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76F84-A580-421E-8040-2652942A20AA}" type="datetimeFigureOut">
              <a:rPr lang="fr-FR" smtClean="0"/>
              <a:t>01/10/2011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A614C-E7B5-47E4-8B77-CA3B63A18D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856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toile à 7 branches 1"/>
          <p:cNvSpPr/>
          <p:nvPr/>
        </p:nvSpPr>
        <p:spPr>
          <a:xfrm>
            <a:off x="323850" y="333375"/>
            <a:ext cx="3816350" cy="3382963"/>
          </a:xfrm>
          <a:prstGeom prst="star7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 smtClean="0"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dirty="0" smtClean="0"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>
                <a:latin typeface="Comic Sans MS" pitchFamily="66" charset="0"/>
              </a:rPr>
              <a:t>Le </a:t>
            </a:r>
            <a:r>
              <a:rPr lang="fr-FR" sz="1600" b="1" u="sng" dirty="0" smtClean="0">
                <a:latin typeface="Comic Sans MS" pitchFamily="66" charset="0"/>
              </a:rPr>
              <a:t>requin pèlerin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>
                <a:latin typeface="Comic Sans MS" pitchFamily="66" charset="0"/>
              </a:rPr>
              <a:t>C’est le plus grand poisson sur Terre, Il peut mesurer jusqu’à 10 mètres, Heureusement il ne mange que du plancton comme les baleines. </a:t>
            </a:r>
            <a:endParaRPr lang="fr-FR" sz="1600" dirty="0">
              <a:latin typeface="Comic Sans MS" pitchFamily="66" charset="0"/>
            </a:endParaRPr>
          </a:p>
        </p:txBody>
      </p:sp>
      <p:sp>
        <p:nvSpPr>
          <p:cNvPr id="3" name="Étoile à 7 branches 2"/>
          <p:cNvSpPr/>
          <p:nvPr/>
        </p:nvSpPr>
        <p:spPr>
          <a:xfrm>
            <a:off x="4572000" y="333375"/>
            <a:ext cx="3816350" cy="3382963"/>
          </a:xfrm>
          <a:prstGeom prst="star7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 smtClean="0"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700" dirty="0" smtClean="0">
                <a:latin typeface="Comic Sans MS" pitchFamily="66" charset="0"/>
              </a:rPr>
              <a:t>Le </a:t>
            </a:r>
            <a:r>
              <a:rPr lang="fr-FR" sz="1700" b="1" u="sng" dirty="0" smtClean="0">
                <a:latin typeface="Comic Sans MS" pitchFamily="66" charset="0"/>
              </a:rPr>
              <a:t>requin marteau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700" dirty="0" smtClean="0">
                <a:latin typeface="Comic Sans MS" pitchFamily="66" charset="0"/>
              </a:rPr>
              <a:t>Sa tête allongée en forme de tête de marteau lui a donnée son nom,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700" dirty="0" smtClean="0">
                <a:latin typeface="Comic Sans MS" pitchFamily="66" charset="0"/>
              </a:rPr>
              <a:t>Elle lui sert à repérer plus facilement ses proie.</a:t>
            </a:r>
            <a:endParaRPr lang="fr-FR" sz="1700" dirty="0">
              <a:latin typeface="Comic Sans MS" pitchFamily="66" charset="0"/>
            </a:endParaRPr>
          </a:p>
        </p:txBody>
      </p:sp>
      <p:sp>
        <p:nvSpPr>
          <p:cNvPr id="4" name="Étoile à 7 branches 3"/>
          <p:cNvSpPr/>
          <p:nvPr/>
        </p:nvSpPr>
        <p:spPr>
          <a:xfrm>
            <a:off x="2555875" y="3284538"/>
            <a:ext cx="3816350" cy="3384550"/>
          </a:xfrm>
          <a:prstGeom prst="star7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dirty="0" smtClean="0"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dirty="0"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>
                <a:latin typeface="Comic Sans MS" pitchFamily="66" charset="0"/>
              </a:rPr>
              <a:t>Le </a:t>
            </a:r>
            <a:r>
              <a:rPr lang="fr-FR" sz="1600" b="1" u="sng" dirty="0" smtClean="0">
                <a:latin typeface="Comic Sans MS" pitchFamily="66" charset="0"/>
              </a:rPr>
              <a:t>grand requin blanc</a:t>
            </a:r>
            <a:endParaRPr lang="fr-FR" sz="1600" dirty="0" smtClean="0"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>
                <a:latin typeface="Comic Sans MS" pitchFamily="66" charset="0"/>
              </a:rPr>
              <a:t>C’est le plus grand poisson carnivore et celui qui fait le plus peur.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>
                <a:latin typeface="Comic Sans MS" pitchFamily="66" charset="0"/>
              </a:rPr>
              <a:t>Pourtant, il n’est pas le monstre que les films veulent nous faire croire.</a:t>
            </a:r>
          </a:p>
        </p:txBody>
      </p:sp>
    </p:spTree>
    <p:extLst>
      <p:ext uri="{BB962C8B-B14F-4D97-AF65-F5344CB8AC3E}">
        <p14:creationId xmlns:p14="http://schemas.microsoft.com/office/powerpoint/2010/main" val="3579073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7668344" y="72008"/>
            <a:ext cx="864096" cy="4046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3398132" y="3933056"/>
            <a:ext cx="3982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Comic Sans MS" pitchFamily="66" charset="0"/>
              </a:rPr>
              <a:t>Quelques requins étranges</a:t>
            </a:r>
            <a:endParaRPr lang="fr-FR" sz="2400" dirty="0"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05" b="8377"/>
          <a:stretch/>
        </p:blipFill>
        <p:spPr bwMode="auto">
          <a:xfrm>
            <a:off x="4351759" y="4530803"/>
            <a:ext cx="1876425" cy="1994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" name="Groupe 9"/>
          <p:cNvGrpSpPr/>
          <p:nvPr/>
        </p:nvGrpSpPr>
        <p:grpSpPr>
          <a:xfrm>
            <a:off x="-36877" y="-7896"/>
            <a:ext cx="9209084" cy="3420685"/>
            <a:chOff x="-36877" y="3356635"/>
            <a:chExt cx="9209084" cy="3420685"/>
          </a:xfrm>
        </p:grpSpPr>
        <p:grpSp>
          <p:nvGrpSpPr>
            <p:cNvPr id="11" name="Groupe 10"/>
            <p:cNvGrpSpPr/>
            <p:nvPr/>
          </p:nvGrpSpPr>
          <p:grpSpPr>
            <a:xfrm>
              <a:off x="-36877" y="3356635"/>
              <a:ext cx="9209084" cy="3276312"/>
              <a:chOff x="-36877" y="3465056"/>
              <a:chExt cx="9209084" cy="3276312"/>
            </a:xfrm>
          </p:grpSpPr>
          <p:pic>
            <p:nvPicPr>
              <p:cNvPr id="13" name="Picture 2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48633" b="25683"/>
              <a:stretch/>
            </p:blipFill>
            <p:spPr bwMode="auto">
              <a:xfrm>
                <a:off x="-36877" y="3501008"/>
                <a:ext cx="9209084" cy="32403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4" name="Rectangle 13"/>
              <p:cNvSpPr/>
              <p:nvPr/>
            </p:nvSpPr>
            <p:spPr>
              <a:xfrm>
                <a:off x="2771800" y="3465056"/>
                <a:ext cx="648072" cy="468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7748736" y="3465056"/>
                <a:ext cx="648072" cy="6120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" name="ZoneTexte 15"/>
              <p:cNvSpPr txBox="1"/>
              <p:nvPr/>
            </p:nvSpPr>
            <p:spPr>
              <a:xfrm>
                <a:off x="971600" y="3933056"/>
                <a:ext cx="7282763" cy="20621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600" b="1" u="sng" dirty="0" smtClean="0">
                    <a:latin typeface="Comic Sans MS" pitchFamily="66" charset="0"/>
                  </a:rPr>
                  <a:t>Le requin tigre</a:t>
                </a:r>
              </a:p>
              <a:p>
                <a:r>
                  <a:rPr lang="fr-FR" sz="1600" dirty="0" smtClean="0">
                    <a:latin typeface="Comic Sans MS" pitchFamily="66" charset="0"/>
                  </a:rPr>
                  <a:t>Il porte ce nom à cause des stries</a:t>
                </a:r>
              </a:p>
              <a:p>
                <a:r>
                  <a:rPr lang="fr-FR" sz="1600" dirty="0">
                    <a:latin typeface="Comic Sans MS" pitchFamily="66" charset="0"/>
                  </a:rPr>
                  <a:t>s</a:t>
                </a:r>
                <a:r>
                  <a:rPr lang="fr-FR" sz="1600" dirty="0" smtClean="0">
                    <a:latin typeface="Comic Sans MS" pitchFamily="66" charset="0"/>
                  </a:rPr>
                  <a:t>ur ses côtés qui ressemblent au pelage</a:t>
                </a:r>
              </a:p>
              <a:p>
                <a:r>
                  <a:rPr lang="fr-FR" sz="1600" dirty="0">
                    <a:latin typeface="Comic Sans MS" pitchFamily="66" charset="0"/>
                  </a:rPr>
                  <a:t> </a:t>
                </a:r>
                <a:r>
                  <a:rPr lang="fr-FR" sz="1600" dirty="0" smtClean="0">
                    <a:latin typeface="Comic Sans MS" pitchFamily="66" charset="0"/>
                  </a:rPr>
                  <a:t>           du tigre. Il est dangereux car il mange</a:t>
                </a:r>
              </a:p>
              <a:p>
                <a:r>
                  <a:rPr lang="fr-FR" sz="1600" dirty="0" smtClean="0">
                    <a:latin typeface="Comic Sans MS" pitchFamily="66" charset="0"/>
                  </a:rPr>
                  <a:t>   n’importe quoi : oiseaux, tortue, bout de bois, plastique...</a:t>
                </a:r>
              </a:p>
              <a:p>
                <a:r>
                  <a:rPr lang="fr-FR" sz="1600" dirty="0" smtClean="0">
                    <a:latin typeface="Comic Sans MS" pitchFamily="66" charset="0"/>
                  </a:rPr>
                  <a:t>                Ils vivent dans  les eaux tropicales et chaudes.</a:t>
                </a:r>
              </a:p>
              <a:p>
                <a:r>
                  <a:rPr lang="fr-FR" sz="1600" dirty="0">
                    <a:latin typeface="Comic Sans MS" pitchFamily="66" charset="0"/>
                  </a:rPr>
                  <a:t> </a:t>
                </a:r>
                <a:r>
                  <a:rPr lang="fr-FR" sz="1600" dirty="0" smtClean="0">
                    <a:latin typeface="Comic Sans MS" pitchFamily="66" charset="0"/>
                  </a:rPr>
                  <a:t>                       Ils s’attaquent parfois aux surfeurs qu’ils confondent avec </a:t>
                </a:r>
              </a:p>
              <a:p>
                <a:r>
                  <a:rPr lang="fr-FR" sz="1600" dirty="0">
                    <a:latin typeface="Comic Sans MS" pitchFamily="66" charset="0"/>
                  </a:rPr>
                  <a:t> </a:t>
                </a:r>
                <a:r>
                  <a:rPr lang="fr-FR" sz="1600" dirty="0" smtClean="0">
                    <a:latin typeface="Comic Sans MS" pitchFamily="66" charset="0"/>
                  </a:rPr>
                  <a:t>                                             des tortues.</a:t>
                </a:r>
                <a:endParaRPr lang="fr-FR" sz="1600" dirty="0">
                  <a:latin typeface="Comic Sans MS" pitchFamily="66" charset="0"/>
                </a:endParaRPr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5192963" y="6165304"/>
              <a:ext cx="648072" cy="612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7" name="Pentagone régulier 16"/>
          <p:cNvSpPr/>
          <p:nvPr/>
        </p:nvSpPr>
        <p:spPr>
          <a:xfrm>
            <a:off x="2996208" y="2708920"/>
            <a:ext cx="4824536" cy="3960440"/>
          </a:xfrm>
          <a:prstGeom prst="pent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0752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1115616" y="764704"/>
            <a:ext cx="6911975" cy="5400000"/>
            <a:chOff x="1476375" y="908050"/>
            <a:chExt cx="6911975" cy="5400000"/>
          </a:xfrm>
        </p:grpSpPr>
        <p:sp>
          <p:nvSpPr>
            <p:cNvPr id="4" name="Rectangle 3"/>
            <p:cNvSpPr/>
            <p:nvPr/>
          </p:nvSpPr>
          <p:spPr>
            <a:xfrm>
              <a:off x="3203575" y="908050"/>
              <a:ext cx="1728788" cy="5400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4932363" y="908050"/>
              <a:ext cx="1727200" cy="5400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476375" y="908050"/>
              <a:ext cx="1727200" cy="5400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659563" y="908050"/>
              <a:ext cx="1728787" cy="5400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cxnSp>
        <p:nvCxnSpPr>
          <p:cNvPr id="11" name="Connecteur droit 10"/>
          <p:cNvCxnSpPr/>
          <p:nvPr/>
        </p:nvCxnSpPr>
        <p:spPr>
          <a:xfrm>
            <a:off x="1115616" y="2564704"/>
            <a:ext cx="6911975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1115616" y="4364704"/>
            <a:ext cx="6911975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842816" y="2564704"/>
            <a:ext cx="34573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2844204" y="4364704"/>
            <a:ext cx="34559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2843808" y="764704"/>
            <a:ext cx="17287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>
                <a:latin typeface="Comic Sans MS" pitchFamily="66" charset="0"/>
              </a:rPr>
              <a:t>Les requins vivent dans toutes les mers du monde.</a:t>
            </a:r>
          </a:p>
          <a:p>
            <a:pPr algn="just"/>
            <a:r>
              <a:rPr lang="fr-FR" sz="1400" dirty="0">
                <a:latin typeface="Comic Sans MS" pitchFamily="66" charset="0"/>
              </a:rPr>
              <a:t>La plupart préfère les mers chaudes mais certains vivent dans les régions polaires</a:t>
            </a:r>
            <a:r>
              <a:rPr lang="fr-FR" sz="1400" dirty="0" smtClean="0">
                <a:latin typeface="Comic Sans MS" pitchFamily="66" charset="0"/>
              </a:rPr>
              <a:t>.</a:t>
            </a:r>
            <a:endParaRPr lang="fr-FR" sz="1400" dirty="0">
              <a:latin typeface="Comic Sans MS" pitchFamily="66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843213" y="2825641"/>
            <a:ext cx="17287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600" dirty="0">
                <a:latin typeface="Comic Sans MS" pitchFamily="66" charset="0"/>
              </a:rPr>
              <a:t>Il existe même une espèce australienne qui peut ramper sur les récifs.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2843213" y="4523636"/>
            <a:ext cx="17287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600" dirty="0">
                <a:latin typeface="Comic Sans MS" pitchFamily="66" charset="0"/>
              </a:rPr>
              <a:t>Le requin marteau et le requin taureau se trouvent dans les eaux subtropicales.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4572000" y="908720"/>
            <a:ext cx="17287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600" dirty="0" smtClean="0">
                <a:latin typeface="Comic Sans MS" pitchFamily="66" charset="0"/>
              </a:rPr>
              <a:t>Les requins </a:t>
            </a:r>
            <a:r>
              <a:rPr lang="fr-FR" sz="1600" dirty="0">
                <a:latin typeface="Comic Sans MS" pitchFamily="66" charset="0"/>
              </a:rPr>
              <a:t>évoluent aussi bien en profondeur que près de la surface.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4571405" y="2690917"/>
            <a:ext cx="17287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600" dirty="0">
                <a:latin typeface="Comic Sans MS" pitchFamily="66" charset="0"/>
              </a:rPr>
              <a:t>Le requin-baleine et le requin à pointes blanches vivent dans les eaux tropicales.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4572000" y="4523636"/>
            <a:ext cx="17287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600" dirty="0">
                <a:latin typeface="Comic Sans MS" pitchFamily="66" charset="0"/>
              </a:rPr>
              <a:t>Le requin taupe, le requin pèlerin et le requin du Groenland aiment les eaux froides.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23528" y="764704"/>
            <a:ext cx="792088" cy="54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8028384" y="764704"/>
            <a:ext cx="792088" cy="54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323528" y="764704"/>
            <a:ext cx="800219" cy="539999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fr-FR" sz="4000" dirty="0" smtClean="0">
                <a:latin typeface="Comic Sans MS" pitchFamily="66" charset="0"/>
              </a:rPr>
              <a:t>Où vivent</a:t>
            </a:r>
            <a:endParaRPr lang="fr-FR" sz="4000" dirty="0">
              <a:latin typeface="Comic Sans MS" pitchFamily="66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8028384" y="764704"/>
            <a:ext cx="800219" cy="5400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fr-FR" sz="4000" dirty="0" smtClean="0">
                <a:latin typeface="Comic Sans MS" pitchFamily="66" charset="0"/>
              </a:rPr>
              <a:t>les requins ?</a:t>
            </a:r>
            <a:endParaRPr lang="fr-FR" sz="4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362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6"/>
          <p:cNvSpPr/>
          <p:nvPr/>
        </p:nvSpPr>
        <p:spPr>
          <a:xfrm>
            <a:off x="1547664" y="764704"/>
            <a:ext cx="5400675" cy="5257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8" name="Connecteur droit 7"/>
          <p:cNvCxnSpPr>
            <a:stCxn id="7" idx="0"/>
          </p:cNvCxnSpPr>
          <p:nvPr/>
        </p:nvCxnSpPr>
        <p:spPr>
          <a:xfrm flipH="1">
            <a:off x="4207404" y="764704"/>
            <a:ext cx="40598" cy="26289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H="1">
            <a:off x="1907704" y="3393604"/>
            <a:ext cx="2299700" cy="1331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207404" y="3393604"/>
            <a:ext cx="2308812" cy="1331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4427984" y="1015861"/>
            <a:ext cx="25203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latin typeface="Comic Sans MS" pitchFamily="66" charset="0"/>
              </a:rPr>
              <a:t>Ovipare</a:t>
            </a:r>
          </a:p>
          <a:p>
            <a:endParaRPr lang="fr-FR" sz="1050" dirty="0" smtClean="0">
              <a:latin typeface="Comic Sans MS" pitchFamily="66" charset="0"/>
            </a:endParaRPr>
          </a:p>
          <a:p>
            <a:r>
              <a:rPr lang="fr-FR" dirty="0" smtClean="0">
                <a:latin typeface="Comic Sans MS" pitchFamily="66" charset="0"/>
              </a:rPr>
              <a:t>Le requin pond </a:t>
            </a:r>
          </a:p>
          <a:p>
            <a:r>
              <a:rPr lang="fr-FR" dirty="0" smtClean="0">
                <a:latin typeface="Comic Sans MS" pitchFamily="66" charset="0"/>
              </a:rPr>
              <a:t>des œufs qui ressemblent à des capsules.</a:t>
            </a:r>
          </a:p>
          <a:p>
            <a:endParaRPr lang="fr-FR" dirty="0">
              <a:latin typeface="Comic Sans MS" pitchFamily="66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708920"/>
            <a:ext cx="1666329" cy="1044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ZoneTexte 17"/>
          <p:cNvSpPr txBox="1"/>
          <p:nvPr/>
        </p:nvSpPr>
        <p:spPr>
          <a:xfrm>
            <a:off x="1547664" y="1015861"/>
            <a:ext cx="3919917" cy="302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Comic Sans MS" pitchFamily="66" charset="0"/>
              </a:rPr>
              <a:t> </a:t>
            </a:r>
            <a:r>
              <a:rPr lang="fr-FR" b="1" dirty="0" smtClean="0">
                <a:latin typeface="Comic Sans MS" pitchFamily="66" charset="0"/>
              </a:rPr>
              <a:t>               </a:t>
            </a:r>
            <a:r>
              <a:rPr lang="fr-FR" b="1" u="sng" dirty="0" smtClean="0">
                <a:latin typeface="Comic Sans MS" pitchFamily="66" charset="0"/>
              </a:rPr>
              <a:t>Vivipare</a:t>
            </a:r>
          </a:p>
          <a:p>
            <a:endParaRPr lang="fr-FR" sz="1050" dirty="0" smtClean="0">
              <a:latin typeface="Comic Sans MS" pitchFamily="66" charset="0"/>
            </a:endParaRPr>
          </a:p>
          <a:p>
            <a:r>
              <a:rPr lang="fr-FR" dirty="0" smtClean="0">
                <a:latin typeface="Comic Sans MS" pitchFamily="66" charset="0"/>
              </a:rPr>
              <a:t>            Les bébés se </a:t>
            </a:r>
          </a:p>
          <a:p>
            <a:r>
              <a:rPr lang="fr-FR" dirty="0">
                <a:latin typeface="Comic Sans MS" pitchFamily="66" charset="0"/>
              </a:rPr>
              <a:t> </a:t>
            </a:r>
            <a:r>
              <a:rPr lang="fr-FR" dirty="0" smtClean="0">
                <a:latin typeface="Comic Sans MS" pitchFamily="66" charset="0"/>
              </a:rPr>
              <a:t>      développent dans le</a:t>
            </a:r>
          </a:p>
          <a:p>
            <a:r>
              <a:rPr lang="fr-FR" dirty="0">
                <a:latin typeface="Comic Sans MS" pitchFamily="66" charset="0"/>
              </a:rPr>
              <a:t> </a:t>
            </a:r>
            <a:r>
              <a:rPr lang="fr-FR" dirty="0" smtClean="0">
                <a:latin typeface="Comic Sans MS" pitchFamily="66" charset="0"/>
              </a:rPr>
              <a:t>   ventre de la mère</a:t>
            </a:r>
          </a:p>
          <a:p>
            <a:r>
              <a:rPr lang="fr-FR" dirty="0">
                <a:latin typeface="Comic Sans MS" pitchFamily="66" charset="0"/>
              </a:rPr>
              <a:t> </a:t>
            </a:r>
            <a:r>
              <a:rPr lang="fr-FR" dirty="0" smtClean="0">
                <a:latin typeface="Comic Sans MS" pitchFamily="66" charset="0"/>
              </a:rPr>
              <a:t>  presque comme les </a:t>
            </a:r>
          </a:p>
          <a:p>
            <a:r>
              <a:rPr lang="fr-FR" dirty="0">
                <a:latin typeface="Comic Sans MS" pitchFamily="66" charset="0"/>
              </a:rPr>
              <a:t> </a:t>
            </a:r>
            <a:r>
              <a:rPr lang="fr-FR" dirty="0" smtClean="0">
                <a:latin typeface="Comic Sans MS" pitchFamily="66" charset="0"/>
              </a:rPr>
              <a:t> bébés humains, mais ils </a:t>
            </a:r>
          </a:p>
          <a:p>
            <a:r>
              <a:rPr lang="fr-FR" dirty="0" smtClean="0">
                <a:latin typeface="Comic Sans MS" pitchFamily="66" charset="0"/>
              </a:rPr>
              <a:t>mangent et se grandis-</a:t>
            </a:r>
          </a:p>
          <a:p>
            <a:r>
              <a:rPr lang="fr-FR" dirty="0" smtClean="0">
                <a:latin typeface="Comic Sans MS" pitchFamily="66" charset="0"/>
              </a:rPr>
              <a:t>sent grâce au placenta</a:t>
            </a:r>
          </a:p>
          <a:p>
            <a:r>
              <a:rPr lang="fr-FR" dirty="0" smtClean="0">
                <a:latin typeface="Comic Sans MS" pitchFamily="66" charset="0"/>
              </a:rPr>
              <a:t>et non  le cordon</a:t>
            </a:r>
          </a:p>
          <a:p>
            <a:r>
              <a:rPr lang="fr-FR" dirty="0" smtClean="0">
                <a:latin typeface="Comic Sans MS" pitchFamily="66" charset="0"/>
              </a:rPr>
              <a:t>ombilicale.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267744" y="3861048"/>
            <a:ext cx="3960440" cy="219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Comic Sans MS" pitchFamily="66" charset="0"/>
              </a:rPr>
              <a:t>                 </a:t>
            </a:r>
            <a:r>
              <a:rPr lang="fr-FR" b="1" u="sng" dirty="0" smtClean="0">
                <a:latin typeface="Comic Sans MS" pitchFamily="66" charset="0"/>
              </a:rPr>
              <a:t>Ovovivipare</a:t>
            </a:r>
          </a:p>
          <a:p>
            <a:endParaRPr lang="fr-FR" sz="1050" dirty="0" smtClean="0">
              <a:latin typeface="Comic Sans MS" pitchFamily="66" charset="0"/>
            </a:endParaRPr>
          </a:p>
          <a:p>
            <a:r>
              <a:rPr lang="fr-FR" dirty="0" smtClean="0">
                <a:latin typeface="Comic Sans MS" pitchFamily="66" charset="0"/>
              </a:rPr>
              <a:t>    Le requin pond des œufs mais la</a:t>
            </a:r>
          </a:p>
          <a:p>
            <a:r>
              <a:rPr lang="fr-FR" dirty="0" smtClean="0">
                <a:latin typeface="Comic Sans MS" pitchFamily="66" charset="0"/>
              </a:rPr>
              <a:t>Mère les garde dans son ventre pendant toute la gestation.</a:t>
            </a:r>
          </a:p>
          <a:p>
            <a:r>
              <a:rPr lang="fr-FR" dirty="0">
                <a:latin typeface="Comic Sans MS" pitchFamily="66" charset="0"/>
              </a:rPr>
              <a:t> </a:t>
            </a:r>
            <a:r>
              <a:rPr lang="fr-FR" dirty="0" smtClean="0">
                <a:latin typeface="Comic Sans MS" pitchFamily="66" charset="0"/>
              </a:rPr>
              <a:t>  Elle met au monde des bébés</a:t>
            </a:r>
          </a:p>
          <a:p>
            <a:r>
              <a:rPr lang="fr-FR" dirty="0">
                <a:latin typeface="Comic Sans MS" pitchFamily="66" charset="0"/>
              </a:rPr>
              <a:t> </a:t>
            </a:r>
            <a:r>
              <a:rPr lang="fr-FR" dirty="0" smtClean="0">
                <a:latin typeface="Comic Sans MS" pitchFamily="66" charset="0"/>
              </a:rPr>
              <a:t>         formés, des mini-adultes</a:t>
            </a:r>
          </a:p>
          <a:p>
            <a:endParaRPr lang="fr-FR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893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cteurs 4"/>
          <p:cNvSpPr/>
          <p:nvPr/>
        </p:nvSpPr>
        <p:spPr>
          <a:xfrm>
            <a:off x="2267744" y="711058"/>
            <a:ext cx="5400675" cy="5256213"/>
          </a:xfrm>
          <a:prstGeom prst="pie">
            <a:avLst>
              <a:gd name="adj1" fmla="val 1802835"/>
              <a:gd name="adj2" fmla="val 1616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465833" y="2632844"/>
            <a:ext cx="31862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Comic Sans MS" pitchFamily="66" charset="0"/>
              </a:rPr>
              <a:t>Les</a:t>
            </a:r>
          </a:p>
          <a:p>
            <a:pPr algn="ctr"/>
            <a:r>
              <a:rPr lang="fr-FR" sz="3600" dirty="0" smtClean="0">
                <a:latin typeface="Comic Sans MS" pitchFamily="66" charset="0"/>
              </a:rPr>
              <a:t>modes de reproductions du requin</a:t>
            </a:r>
            <a:endParaRPr lang="fr-FR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199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e 5"/>
          <p:cNvSpPr/>
          <p:nvPr/>
        </p:nvSpPr>
        <p:spPr>
          <a:xfrm rot="10800000">
            <a:off x="250825" y="549275"/>
            <a:ext cx="3600450" cy="1439863"/>
          </a:xfrm>
          <a:prstGeom prst="homePlat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atin typeface="Comic Sans MS" pitchFamily="66" charset="0"/>
            </a:endParaRPr>
          </a:p>
        </p:txBody>
      </p:sp>
      <p:sp>
        <p:nvSpPr>
          <p:cNvPr id="10" name="Pentagone 9"/>
          <p:cNvSpPr/>
          <p:nvPr/>
        </p:nvSpPr>
        <p:spPr>
          <a:xfrm rot="10800000">
            <a:off x="250825" y="2708275"/>
            <a:ext cx="3600450" cy="1441450"/>
          </a:xfrm>
          <a:prstGeom prst="homePlat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atin typeface="Comic Sans MS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971600" y="3070701"/>
            <a:ext cx="2879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Comic Sans MS" pitchFamily="66" charset="0"/>
              </a:rPr>
              <a:t>Comment les requins </a:t>
            </a:r>
            <a:r>
              <a:rPr lang="fr-FR" dirty="0" smtClean="0">
                <a:latin typeface="Comic Sans MS" pitchFamily="66" charset="0"/>
              </a:rPr>
              <a:t>meurent ?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971600" y="1124744"/>
            <a:ext cx="2879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Comic Sans MS" pitchFamily="66" charset="0"/>
              </a:rPr>
              <a:t>Comment les </a:t>
            </a:r>
            <a:r>
              <a:rPr lang="fr-FR" dirty="0" smtClean="0">
                <a:latin typeface="Comic Sans MS" pitchFamily="66" charset="0"/>
              </a:rPr>
              <a:t>protéger ?</a:t>
            </a:r>
            <a:endParaRPr lang="fr-FR" dirty="0">
              <a:latin typeface="Comic Sans MS" pitchFamily="66" charset="0"/>
            </a:endParaRPr>
          </a:p>
        </p:txBody>
      </p:sp>
      <p:grpSp>
        <p:nvGrpSpPr>
          <p:cNvPr id="9" name="Groupe 8"/>
          <p:cNvGrpSpPr/>
          <p:nvPr/>
        </p:nvGrpSpPr>
        <p:grpSpPr>
          <a:xfrm>
            <a:off x="5181344" y="404812"/>
            <a:ext cx="2881618" cy="1439864"/>
            <a:chOff x="969658" y="549275"/>
            <a:chExt cx="2881618" cy="1439864"/>
          </a:xfrm>
        </p:grpSpPr>
        <p:sp>
          <p:nvSpPr>
            <p:cNvPr id="11" name="Rectangle 10"/>
            <p:cNvSpPr/>
            <p:nvPr/>
          </p:nvSpPr>
          <p:spPr>
            <a:xfrm>
              <a:off x="971600" y="549275"/>
              <a:ext cx="2879676" cy="14398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969658" y="670337"/>
              <a:ext cx="2879676" cy="12464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fr-FR" sz="1500" dirty="0" smtClean="0">
                  <a:latin typeface="Comic Sans MS" pitchFamily="66" charset="0"/>
                </a:rPr>
                <a:t>Il faut arrêter d’avoir peur des requins.</a:t>
              </a:r>
            </a:p>
            <a:p>
              <a:pPr algn="just"/>
              <a:r>
                <a:rPr lang="fr-FR" sz="1500" dirty="0" smtClean="0">
                  <a:latin typeface="Comic Sans MS" pitchFamily="66" charset="0"/>
                </a:rPr>
                <a:t>On a plus de chance de mourir piquer par une abeille que manger par un requin.</a:t>
              </a:r>
              <a:endParaRPr lang="fr-FR" sz="1500" dirty="0">
                <a:latin typeface="Comic Sans MS" pitchFamily="66" charset="0"/>
              </a:endParaRPr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5148064" y="2673934"/>
            <a:ext cx="2879676" cy="1439864"/>
            <a:chOff x="971600" y="2708275"/>
            <a:chExt cx="2879676" cy="1439864"/>
          </a:xfrm>
        </p:grpSpPr>
        <p:sp>
          <p:nvSpPr>
            <p:cNvPr id="15" name="Rectangle 14"/>
            <p:cNvSpPr/>
            <p:nvPr/>
          </p:nvSpPr>
          <p:spPr>
            <a:xfrm>
              <a:off x="971600" y="2708275"/>
              <a:ext cx="2879676" cy="14398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971600" y="2784410"/>
              <a:ext cx="2879676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fr-FR" sz="1300" dirty="0">
                  <a:latin typeface="Comic Sans MS" pitchFamily="66" charset="0"/>
                </a:rPr>
                <a:t>Les requins sont </a:t>
              </a:r>
              <a:r>
                <a:rPr lang="fr-FR" sz="1300" dirty="0" smtClean="0">
                  <a:latin typeface="Comic Sans MS" pitchFamily="66" charset="0"/>
                </a:rPr>
                <a:t>malheureusement victimes des filets de protection ou de pêche dans lesquels ils se font prendre et qui les tuent car ils ne peuvent plus nager donc respirer.</a:t>
              </a:r>
              <a:endParaRPr lang="fr-FR" sz="1300" dirty="0"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8287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292725" y="260944"/>
            <a:ext cx="2879676" cy="14398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5292725" y="260648"/>
            <a:ext cx="28796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>
                <a:latin typeface="Comic Sans MS" pitchFamily="66" charset="0"/>
              </a:rPr>
              <a:t>Les requins sont une espèce en danger.</a:t>
            </a:r>
          </a:p>
          <a:p>
            <a:pPr algn="just"/>
            <a:r>
              <a:rPr lang="fr-FR" dirty="0" smtClean="0">
                <a:latin typeface="Comic Sans MS" pitchFamily="66" charset="0"/>
              </a:rPr>
              <a:t>On les pêche pour leurs ailerons que l’on mange dans une soupe.</a:t>
            </a:r>
            <a:endParaRPr lang="fr-FR" dirty="0">
              <a:latin typeface="Comic Sans MS" pitchFamily="66" charset="0"/>
            </a:endParaRPr>
          </a:p>
        </p:txBody>
      </p:sp>
      <p:grpSp>
        <p:nvGrpSpPr>
          <p:cNvPr id="7" name="Groupe 6"/>
          <p:cNvGrpSpPr/>
          <p:nvPr/>
        </p:nvGrpSpPr>
        <p:grpSpPr>
          <a:xfrm>
            <a:off x="5286234" y="2204864"/>
            <a:ext cx="2879676" cy="1439864"/>
            <a:chOff x="5286234" y="2708275"/>
            <a:chExt cx="2879676" cy="1439864"/>
          </a:xfrm>
        </p:grpSpPr>
        <p:sp>
          <p:nvSpPr>
            <p:cNvPr id="14" name="Rectangle 13"/>
            <p:cNvSpPr/>
            <p:nvPr/>
          </p:nvSpPr>
          <p:spPr>
            <a:xfrm>
              <a:off x="5286234" y="2708275"/>
              <a:ext cx="2879676" cy="14398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5286234" y="2804735"/>
              <a:ext cx="287967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fr-FR" dirty="0" smtClean="0">
                  <a:latin typeface="Comic Sans MS" pitchFamily="66" charset="0"/>
                </a:rPr>
                <a:t>Cela signifie que certaines espèces n’ont pas le droit d’être pêchées.</a:t>
              </a:r>
              <a:endParaRPr lang="fr-FR" dirty="0">
                <a:latin typeface="Comic Sans MS" pitchFamily="66" charset="0"/>
              </a:endParaRPr>
            </a:p>
          </p:txBody>
        </p:sp>
      </p:grpSp>
      <p:sp>
        <p:nvSpPr>
          <p:cNvPr id="15" name="Pentagone 14"/>
          <p:cNvSpPr/>
          <p:nvPr/>
        </p:nvSpPr>
        <p:spPr>
          <a:xfrm>
            <a:off x="683568" y="765001"/>
            <a:ext cx="3600450" cy="1439863"/>
          </a:xfrm>
          <a:prstGeom prst="homePlat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>
                <a:latin typeface="Comic Sans MS" pitchFamily="66" charset="0"/>
              </a:rPr>
              <a:t>Pourquoi les protéger </a:t>
            </a:r>
            <a:r>
              <a:rPr lang="fr-FR" dirty="0" smtClean="0">
                <a:latin typeface="Comic Sans MS" pitchFamily="66" charset="0"/>
              </a:rPr>
              <a:t>?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17" name="Pentagone 16"/>
          <p:cNvSpPr/>
          <p:nvPr/>
        </p:nvSpPr>
        <p:spPr>
          <a:xfrm>
            <a:off x="683568" y="3407723"/>
            <a:ext cx="3600450" cy="1441450"/>
          </a:xfrm>
          <a:prstGeom prst="homePlat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>
                <a:latin typeface="Comic Sans MS" pitchFamily="66" charset="0"/>
              </a:rPr>
              <a:t>Les requins  : espèce protégée </a:t>
            </a:r>
            <a:r>
              <a:rPr lang="fr-FR" dirty="0" smtClean="0">
                <a:latin typeface="Comic Sans MS" pitchFamily="66" charset="0"/>
              </a:rPr>
              <a:t>?</a:t>
            </a:r>
            <a:endParaRPr lang="fr-FR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209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 11"/>
          <p:cNvGrpSpPr/>
          <p:nvPr/>
        </p:nvGrpSpPr>
        <p:grpSpPr>
          <a:xfrm>
            <a:off x="539552" y="404664"/>
            <a:ext cx="2533792" cy="2880000"/>
            <a:chOff x="539552" y="404664"/>
            <a:chExt cx="2533792" cy="2880000"/>
          </a:xfrm>
        </p:grpSpPr>
        <p:sp>
          <p:nvSpPr>
            <p:cNvPr id="4" name="Rectangle 3"/>
            <p:cNvSpPr/>
            <p:nvPr/>
          </p:nvSpPr>
          <p:spPr>
            <a:xfrm>
              <a:off x="539552" y="404664"/>
              <a:ext cx="2520000" cy="288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553343" y="821574"/>
              <a:ext cx="25200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latin typeface="Comic Sans MS" pitchFamily="66" charset="0"/>
                </a:rPr>
                <a:t>Quelques infos sur les requins</a:t>
              </a:r>
              <a:endParaRPr lang="fr-FR" sz="2400" dirty="0">
                <a:latin typeface="Comic Sans MS" pitchFamily="66" charset="0"/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5441" y="1896964"/>
              <a:ext cx="2412383" cy="1206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5" name="Groupe 14"/>
          <p:cNvGrpSpPr/>
          <p:nvPr/>
        </p:nvGrpSpPr>
        <p:grpSpPr>
          <a:xfrm rot="16200000">
            <a:off x="5385151" y="-490852"/>
            <a:ext cx="2528967" cy="4320000"/>
            <a:chOff x="3338897" y="374874"/>
            <a:chExt cx="2528967" cy="4320000"/>
          </a:xfrm>
        </p:grpSpPr>
        <p:sp>
          <p:nvSpPr>
            <p:cNvPr id="16" name="Rectangle 15"/>
            <p:cNvSpPr/>
            <p:nvPr/>
          </p:nvSpPr>
          <p:spPr>
            <a:xfrm>
              <a:off x="3347864" y="374874"/>
              <a:ext cx="2520000" cy="432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3338897" y="1164808"/>
              <a:ext cx="2520000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latin typeface="Comic Sans MS" pitchFamily="66" charset="0"/>
                </a:rPr>
                <a:t>La </a:t>
              </a:r>
              <a:r>
                <a:rPr lang="fr-FR" sz="2400" dirty="0" smtClean="0">
                  <a:latin typeface="Comic Sans MS" pitchFamily="66" charset="0"/>
                </a:rPr>
                <a:t>plupart des requins </a:t>
              </a:r>
              <a:r>
                <a:rPr lang="fr-FR" sz="2400" dirty="0">
                  <a:latin typeface="Comic Sans MS" pitchFamily="66" charset="0"/>
                </a:rPr>
                <a:t>doivent </a:t>
              </a:r>
              <a:r>
                <a:rPr lang="fr-FR" sz="2400" dirty="0" smtClean="0">
                  <a:latin typeface="Comic Sans MS" pitchFamily="66" charset="0"/>
                </a:rPr>
                <a:t>nager </a:t>
              </a:r>
              <a:r>
                <a:rPr lang="fr-FR" sz="2400" dirty="0">
                  <a:latin typeface="Comic Sans MS" pitchFamily="66" charset="0"/>
                </a:rPr>
                <a:t>constamment pour pouvoir respirer et faire circuler l’eau dans leurs </a:t>
              </a:r>
              <a:r>
                <a:rPr lang="fr-FR" sz="2400" dirty="0" smtClean="0">
                  <a:latin typeface="Comic Sans MS" pitchFamily="66" charset="0"/>
                </a:rPr>
                <a:t>branchies.</a:t>
              </a:r>
              <a:endParaRPr lang="fr-FR" sz="2400" dirty="0"/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-100580" y="3429000"/>
            <a:ext cx="9209084" cy="3392944"/>
            <a:chOff x="-36877" y="3465056"/>
            <a:chExt cx="9209084" cy="3392944"/>
          </a:xfrm>
        </p:grpSpPr>
        <p:pic>
          <p:nvPicPr>
            <p:cNvPr id="19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8633" b="25683"/>
            <a:stretch/>
          </p:blipFill>
          <p:spPr bwMode="auto">
            <a:xfrm>
              <a:off x="-36877" y="3501008"/>
              <a:ext cx="9209084" cy="3240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0" name="Rectangle 19"/>
            <p:cNvSpPr/>
            <p:nvPr/>
          </p:nvSpPr>
          <p:spPr>
            <a:xfrm>
              <a:off x="2771800" y="3465056"/>
              <a:ext cx="648072" cy="46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748736" y="3465056"/>
              <a:ext cx="648072" cy="612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040563" y="6245984"/>
              <a:ext cx="648072" cy="612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827584" y="4005064"/>
              <a:ext cx="7122463" cy="18158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u="sng" dirty="0" smtClean="0">
                  <a:latin typeface="Comic Sans MS" pitchFamily="66" charset="0"/>
                </a:rPr>
                <a:t>Le requin océanique</a:t>
              </a:r>
            </a:p>
            <a:p>
              <a:r>
                <a:rPr lang="fr-FR" sz="1600" dirty="0" smtClean="0">
                  <a:latin typeface="Comic Sans MS" pitchFamily="66" charset="0"/>
                </a:rPr>
                <a:t>On le </a:t>
              </a:r>
              <a:r>
                <a:rPr lang="fr-FR" sz="1600" dirty="0" err="1" smtClean="0">
                  <a:latin typeface="Comic Sans MS" pitchFamily="66" charset="0"/>
                </a:rPr>
                <a:t>reconnaît</a:t>
              </a:r>
              <a:r>
                <a:rPr lang="fr-FR" sz="1600" dirty="0" smtClean="0">
                  <a:latin typeface="Comic Sans MS" pitchFamily="66" charset="0"/>
                </a:rPr>
                <a:t> facilement à cause </a:t>
              </a:r>
            </a:p>
            <a:p>
              <a:r>
                <a:rPr lang="fr-FR" sz="1600" dirty="0" smtClean="0">
                  <a:latin typeface="Comic Sans MS" pitchFamily="66" charset="0"/>
                </a:rPr>
                <a:t>        de la pointe blanche de sa nageoire</a:t>
              </a:r>
            </a:p>
            <a:p>
              <a:r>
                <a:rPr lang="fr-FR" sz="1600" dirty="0">
                  <a:latin typeface="Comic Sans MS" pitchFamily="66" charset="0"/>
                </a:rPr>
                <a:t> </a:t>
              </a:r>
              <a:r>
                <a:rPr lang="fr-FR" sz="1600" dirty="0" smtClean="0">
                  <a:latin typeface="Comic Sans MS" pitchFamily="66" charset="0"/>
                </a:rPr>
                <a:t>               dorsale.</a:t>
              </a:r>
            </a:p>
            <a:p>
              <a:r>
                <a:rPr lang="fr-FR" sz="1600" dirty="0" smtClean="0">
                  <a:latin typeface="Comic Sans MS" pitchFamily="66" charset="0"/>
                </a:rPr>
                <a:t>             C’est un requin du large, il vit en haute mer.</a:t>
              </a:r>
            </a:p>
            <a:p>
              <a:r>
                <a:rPr lang="fr-FR" sz="1600" dirty="0">
                  <a:latin typeface="Comic Sans MS" pitchFamily="66" charset="0"/>
                </a:rPr>
                <a:t> </a:t>
              </a:r>
              <a:r>
                <a:rPr lang="fr-FR" sz="1600" dirty="0" smtClean="0">
                  <a:latin typeface="Comic Sans MS" pitchFamily="66" charset="0"/>
                </a:rPr>
                <a:t>                    Il s’attaque en général aux naufragés, c’est le requin le plus</a:t>
              </a:r>
            </a:p>
            <a:p>
              <a:r>
                <a:rPr lang="fr-FR" sz="1600" dirty="0">
                  <a:latin typeface="Comic Sans MS" pitchFamily="66" charset="0"/>
                </a:rPr>
                <a:t> </a:t>
              </a:r>
              <a:r>
                <a:rPr lang="fr-FR" sz="1600" dirty="0" smtClean="0">
                  <a:latin typeface="Comic Sans MS" pitchFamily="66" charset="0"/>
                </a:rPr>
                <a:t>                            </a:t>
              </a:r>
              <a:r>
                <a:rPr lang="fr-FR" sz="1600" dirty="0" smtClean="0">
                  <a:latin typeface="Comic Sans MS" pitchFamily="66" charset="0"/>
                </a:rPr>
                <a:t>dangereux.</a:t>
              </a:r>
              <a:endParaRPr lang="fr-FR" sz="1600" dirty="0" smtClean="0"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6692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6300472" y="116632"/>
            <a:ext cx="2520000" cy="3270283"/>
            <a:chOff x="3347864" y="374874"/>
            <a:chExt cx="2520000" cy="3270283"/>
          </a:xfrm>
        </p:grpSpPr>
        <p:sp>
          <p:nvSpPr>
            <p:cNvPr id="5" name="Rectangle 4"/>
            <p:cNvSpPr/>
            <p:nvPr/>
          </p:nvSpPr>
          <p:spPr>
            <a:xfrm>
              <a:off x="3347864" y="374874"/>
              <a:ext cx="2520000" cy="324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3347864" y="967501"/>
              <a:ext cx="2519042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latin typeface="Comic Sans MS" pitchFamily="66" charset="0"/>
                </a:rPr>
                <a:t>Les    requins ont un squelette cartilagineux c’est-à-dire qu’il est mou et plus léger ce qui les rend </a:t>
              </a:r>
              <a:r>
                <a:rPr lang="fr-FR" sz="2400" dirty="0" smtClean="0">
                  <a:latin typeface="Comic Sans MS" pitchFamily="66" charset="0"/>
                </a:rPr>
                <a:t>rapides.</a:t>
              </a:r>
              <a:endParaRPr lang="fr-FR" sz="2400" dirty="0"/>
            </a:p>
          </p:txBody>
        </p:sp>
      </p:grpSp>
      <p:grpSp>
        <p:nvGrpSpPr>
          <p:cNvPr id="2" name="Groupe 1"/>
          <p:cNvGrpSpPr/>
          <p:nvPr/>
        </p:nvGrpSpPr>
        <p:grpSpPr>
          <a:xfrm>
            <a:off x="396096" y="404943"/>
            <a:ext cx="5040000" cy="2520001"/>
            <a:chOff x="565294" y="3942590"/>
            <a:chExt cx="5040000" cy="2520001"/>
          </a:xfrm>
        </p:grpSpPr>
        <p:sp>
          <p:nvSpPr>
            <p:cNvPr id="7" name="Rectangle 6"/>
            <p:cNvSpPr/>
            <p:nvPr/>
          </p:nvSpPr>
          <p:spPr>
            <a:xfrm rot="16200000">
              <a:off x="1825294" y="2682590"/>
              <a:ext cx="2520000" cy="504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1455440" y="3942591"/>
              <a:ext cx="3877985" cy="2520000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400" dirty="0">
                  <a:latin typeface="Comic Sans MS" pitchFamily="66" charset="0"/>
                </a:rPr>
                <a:t> Les requins ont un sixième sens : les ampoules de </a:t>
              </a:r>
              <a:r>
                <a:rPr lang="fr-FR" sz="2400" dirty="0" err="1">
                  <a:latin typeface="Comic Sans MS" pitchFamily="66" charset="0"/>
                </a:rPr>
                <a:t>Lorenzini</a:t>
              </a:r>
              <a:r>
                <a:rPr lang="fr-FR" sz="2400" dirty="0">
                  <a:latin typeface="Comic Sans MS" pitchFamily="66" charset="0"/>
                </a:rPr>
                <a:t>.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400" dirty="0">
                  <a:latin typeface="Comic Sans MS" pitchFamily="66" charset="0"/>
                </a:rPr>
                <a:t>Cela lui permet de détecter les courant électrique des poisson comme leurs cœurs.</a:t>
              </a:r>
              <a:endParaRPr lang="fr-FR" sz="2400" dirty="0"/>
            </a:p>
          </p:txBody>
        </p:sp>
      </p:grpSp>
      <p:grpSp>
        <p:nvGrpSpPr>
          <p:cNvPr id="13" name="Groupe 12"/>
          <p:cNvGrpSpPr/>
          <p:nvPr/>
        </p:nvGrpSpPr>
        <p:grpSpPr>
          <a:xfrm>
            <a:off x="-67031" y="3411583"/>
            <a:ext cx="9209084" cy="3536171"/>
            <a:chOff x="-44934" y="44624"/>
            <a:chExt cx="9209084" cy="3536171"/>
          </a:xfrm>
        </p:grpSpPr>
        <p:grpSp>
          <p:nvGrpSpPr>
            <p:cNvPr id="14" name="Groupe 13"/>
            <p:cNvGrpSpPr/>
            <p:nvPr/>
          </p:nvGrpSpPr>
          <p:grpSpPr>
            <a:xfrm>
              <a:off x="-44934" y="44624"/>
              <a:ext cx="9209084" cy="3312368"/>
              <a:chOff x="-44934" y="44624"/>
              <a:chExt cx="9209084" cy="3312368"/>
            </a:xfrm>
          </p:grpSpPr>
          <p:pic>
            <p:nvPicPr>
              <p:cNvPr id="16" name="Picture 2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48633" b="25683"/>
              <a:stretch/>
            </p:blipFill>
            <p:spPr bwMode="auto">
              <a:xfrm>
                <a:off x="-44934" y="116632"/>
                <a:ext cx="9209084" cy="32403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7" name="Rectangle 16"/>
              <p:cNvSpPr/>
              <p:nvPr/>
            </p:nvSpPr>
            <p:spPr>
              <a:xfrm>
                <a:off x="2843808" y="44624"/>
                <a:ext cx="648072" cy="468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7596336" y="116632"/>
                <a:ext cx="648072" cy="5486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" name="ZoneTexte 18"/>
              <p:cNvSpPr txBox="1"/>
              <p:nvPr/>
            </p:nvSpPr>
            <p:spPr>
              <a:xfrm>
                <a:off x="771445" y="548680"/>
                <a:ext cx="7640233" cy="20621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600" b="1" u="sng" dirty="0" smtClean="0">
                    <a:latin typeface="Comic Sans MS" pitchFamily="66" charset="0"/>
                  </a:rPr>
                  <a:t>Le requin bouledogue</a:t>
                </a:r>
              </a:p>
              <a:p>
                <a:r>
                  <a:rPr lang="fr-FR" sz="1600" dirty="0" smtClean="0">
                    <a:latin typeface="Comic Sans MS" pitchFamily="66" charset="0"/>
                  </a:rPr>
                  <a:t>Il porte ce nom car il est nerveux et </a:t>
                </a:r>
              </a:p>
              <a:p>
                <a:r>
                  <a:rPr lang="fr-FR" sz="1600" dirty="0">
                    <a:latin typeface="Comic Sans MS" pitchFamily="66" charset="0"/>
                  </a:rPr>
                  <a:t> </a:t>
                </a:r>
                <a:r>
                  <a:rPr lang="fr-FR" sz="1600" dirty="0" smtClean="0">
                    <a:latin typeface="Comic Sans MS" pitchFamily="66" charset="0"/>
                  </a:rPr>
                  <a:t>       agressif comme ces chiens.</a:t>
                </a:r>
              </a:p>
              <a:p>
                <a:r>
                  <a:rPr lang="fr-FR" sz="1600" dirty="0">
                    <a:latin typeface="Comic Sans MS" pitchFamily="66" charset="0"/>
                  </a:rPr>
                  <a:t> </a:t>
                </a:r>
                <a:r>
                  <a:rPr lang="fr-FR" sz="1600" dirty="0" smtClean="0">
                    <a:latin typeface="Comic Sans MS" pitchFamily="66" charset="0"/>
                  </a:rPr>
                  <a:t>                 Il vit près des côtes et peut attaquer </a:t>
                </a:r>
              </a:p>
              <a:p>
                <a:r>
                  <a:rPr lang="fr-FR" sz="1600" dirty="0">
                    <a:latin typeface="Comic Sans MS" pitchFamily="66" charset="0"/>
                  </a:rPr>
                  <a:t> </a:t>
                </a:r>
                <a:r>
                  <a:rPr lang="fr-FR" sz="1600" dirty="0" smtClean="0">
                    <a:latin typeface="Comic Sans MS" pitchFamily="66" charset="0"/>
                  </a:rPr>
                  <a:t>         les baigneurs, heureusement, il ne vit pas chez nous.</a:t>
                </a:r>
              </a:p>
              <a:p>
                <a:r>
                  <a:rPr lang="fr-FR" sz="1600" dirty="0">
                    <a:latin typeface="Comic Sans MS" pitchFamily="66" charset="0"/>
                  </a:rPr>
                  <a:t> </a:t>
                </a:r>
                <a:r>
                  <a:rPr lang="fr-FR" sz="1600" dirty="0" smtClean="0">
                    <a:latin typeface="Comic Sans MS" pitchFamily="66" charset="0"/>
                  </a:rPr>
                  <a:t>                      C’est le seul requin qui peut rester un moment en eau </a:t>
                </a:r>
              </a:p>
              <a:p>
                <a:r>
                  <a:rPr lang="fr-FR" sz="1600" dirty="0">
                    <a:latin typeface="Comic Sans MS" pitchFamily="66" charset="0"/>
                  </a:rPr>
                  <a:t> </a:t>
                </a:r>
                <a:r>
                  <a:rPr lang="fr-FR" sz="1600" dirty="0" smtClean="0">
                    <a:latin typeface="Comic Sans MS" pitchFamily="66" charset="0"/>
                  </a:rPr>
                  <a:t>                              douce, donc il remonte parfois les rivières pour se nourrir </a:t>
                </a:r>
              </a:p>
              <a:p>
                <a:r>
                  <a:rPr lang="fr-FR" sz="1600" dirty="0" smtClean="0">
                    <a:latin typeface="Comic Sans MS" pitchFamily="66" charset="0"/>
                  </a:rPr>
                  <a:t>                                                ou se reproduire.</a:t>
                </a:r>
                <a:endParaRPr lang="fr-FR" sz="1600" dirty="0">
                  <a:latin typeface="Comic Sans MS" pitchFamily="66" charset="0"/>
                </a:endParaRPr>
              </a:p>
            </p:txBody>
          </p:sp>
        </p:grpSp>
        <p:sp>
          <p:nvSpPr>
            <p:cNvPr id="15" name="Rectangle 14"/>
            <p:cNvSpPr/>
            <p:nvPr/>
          </p:nvSpPr>
          <p:spPr>
            <a:xfrm>
              <a:off x="5156448" y="2968779"/>
              <a:ext cx="648072" cy="612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602216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/>
          <p:cNvGrpSpPr/>
          <p:nvPr/>
        </p:nvGrpSpPr>
        <p:grpSpPr>
          <a:xfrm rot="16200000">
            <a:off x="5446819" y="3321048"/>
            <a:ext cx="2520000" cy="3600000"/>
            <a:chOff x="6300192" y="342590"/>
            <a:chExt cx="2520000" cy="3600000"/>
          </a:xfrm>
        </p:grpSpPr>
        <p:sp>
          <p:nvSpPr>
            <p:cNvPr id="12" name="Rectangle 11"/>
            <p:cNvSpPr/>
            <p:nvPr/>
          </p:nvSpPr>
          <p:spPr>
            <a:xfrm>
              <a:off x="6300192" y="342590"/>
              <a:ext cx="2520000" cy="360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6300192" y="836712"/>
              <a:ext cx="2519042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latin typeface="Comic Sans MS" pitchFamily="66" charset="0"/>
                </a:rPr>
                <a:t> Les dents de requin sont remplacées à l’infini. Dès qu’une dent tombe, elle est remplacée par une autre.</a:t>
              </a:r>
              <a:endParaRPr lang="fr-FR" sz="2400" dirty="0"/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8439" y="116632"/>
            <a:ext cx="9209084" cy="3312368"/>
            <a:chOff x="-44934" y="44624"/>
            <a:chExt cx="9209084" cy="3312368"/>
          </a:xfrm>
        </p:grpSpPr>
        <p:pic>
          <p:nvPicPr>
            <p:cNvPr id="15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8633" b="25683"/>
            <a:stretch/>
          </p:blipFill>
          <p:spPr bwMode="auto">
            <a:xfrm>
              <a:off x="-44934" y="116632"/>
              <a:ext cx="9209084" cy="3240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" name="Rectangle 15"/>
            <p:cNvSpPr/>
            <p:nvPr/>
          </p:nvSpPr>
          <p:spPr>
            <a:xfrm>
              <a:off x="2843808" y="44624"/>
              <a:ext cx="648072" cy="46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596336" y="116632"/>
              <a:ext cx="648072" cy="5486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1506972" y="620688"/>
              <a:ext cx="6963766" cy="18158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u="sng" dirty="0" smtClean="0">
                  <a:latin typeface="Comic Sans MS" pitchFamily="66" charset="0"/>
                </a:rPr>
                <a:t>Le requin blanc</a:t>
              </a:r>
            </a:p>
            <a:p>
              <a:r>
                <a:rPr lang="fr-FR" sz="1600" dirty="0" smtClean="0">
                  <a:latin typeface="Comic Sans MS" pitchFamily="66" charset="0"/>
                </a:rPr>
                <a:t>C’est le plus grand poisson </a:t>
              </a:r>
            </a:p>
            <a:p>
              <a:r>
                <a:rPr lang="fr-FR" sz="1600" dirty="0" smtClean="0">
                  <a:latin typeface="Comic Sans MS" pitchFamily="66" charset="0"/>
                </a:rPr>
                <a:t>prédateur au monde.</a:t>
              </a:r>
            </a:p>
            <a:p>
              <a:r>
                <a:rPr lang="fr-FR" sz="1600" dirty="0" smtClean="0">
                  <a:latin typeface="Comic Sans MS" pitchFamily="66" charset="0"/>
                </a:rPr>
                <a:t>     Il peut mesurer jusqu’à 7 mètres et peser </a:t>
              </a:r>
            </a:p>
            <a:p>
              <a:r>
                <a:rPr lang="fr-FR" sz="1600" dirty="0" smtClean="0">
                  <a:latin typeface="Comic Sans MS" pitchFamily="66" charset="0"/>
                </a:rPr>
                <a:t>plus d’une tonne.</a:t>
              </a:r>
            </a:p>
            <a:p>
              <a:r>
                <a:rPr lang="fr-FR" sz="1600" dirty="0">
                  <a:latin typeface="Comic Sans MS" pitchFamily="66" charset="0"/>
                </a:rPr>
                <a:t> </a:t>
              </a:r>
              <a:r>
                <a:rPr lang="fr-FR" sz="1600" dirty="0" smtClean="0">
                  <a:latin typeface="Comic Sans MS" pitchFamily="66" charset="0"/>
                </a:rPr>
                <a:t>          Ils attaquent souvent leurs victimes par surprise, et vivent dans</a:t>
              </a:r>
            </a:p>
            <a:p>
              <a:r>
                <a:rPr lang="fr-FR" sz="1600" dirty="0">
                  <a:latin typeface="Comic Sans MS" pitchFamily="66" charset="0"/>
                </a:rPr>
                <a:t> </a:t>
              </a:r>
              <a:r>
                <a:rPr lang="fr-FR" sz="1600" dirty="0" smtClean="0">
                  <a:latin typeface="Comic Sans MS" pitchFamily="66" charset="0"/>
                </a:rPr>
                <a:t>                 toutes les mers du monde.</a:t>
              </a:r>
              <a:endParaRPr lang="fr-FR" sz="1600" dirty="0">
                <a:latin typeface="Comic Sans MS" pitchFamily="66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5042228" y="3140968"/>
            <a:ext cx="825916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842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/>
          <p:cNvGrpSpPr/>
          <p:nvPr/>
        </p:nvGrpSpPr>
        <p:grpSpPr>
          <a:xfrm rot="16200000">
            <a:off x="827943" y="-243327"/>
            <a:ext cx="2520000" cy="3960000"/>
            <a:chOff x="539552" y="356457"/>
            <a:chExt cx="2520000" cy="3960000"/>
          </a:xfrm>
        </p:grpSpPr>
        <p:sp>
          <p:nvSpPr>
            <p:cNvPr id="4" name="Rectangle 3"/>
            <p:cNvSpPr/>
            <p:nvPr/>
          </p:nvSpPr>
          <p:spPr>
            <a:xfrm>
              <a:off x="539552" y="356457"/>
              <a:ext cx="2520000" cy="396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539552" y="1124744"/>
              <a:ext cx="2520000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latin typeface="Comic Sans MS" pitchFamily="66" charset="0"/>
                </a:rPr>
                <a:t>Les requins ont une ligne latérale qui leur permet de ressentir le moindre remous dans l’eau.</a:t>
              </a:r>
            </a:p>
            <a:p>
              <a:endParaRPr lang="fr-FR" sz="2400" dirty="0"/>
            </a:p>
          </p:txBody>
        </p:sp>
      </p:grpSp>
      <p:grpSp>
        <p:nvGrpSpPr>
          <p:cNvPr id="9" name="Groupe 8"/>
          <p:cNvGrpSpPr/>
          <p:nvPr/>
        </p:nvGrpSpPr>
        <p:grpSpPr>
          <a:xfrm rot="16200000">
            <a:off x="5291960" y="-917410"/>
            <a:ext cx="2520000" cy="4680000"/>
            <a:chOff x="6300192" y="342590"/>
            <a:chExt cx="2520000" cy="4680000"/>
          </a:xfrm>
        </p:grpSpPr>
        <p:sp>
          <p:nvSpPr>
            <p:cNvPr id="6" name="Rectangle 5"/>
            <p:cNvSpPr/>
            <p:nvPr/>
          </p:nvSpPr>
          <p:spPr>
            <a:xfrm>
              <a:off x="6300192" y="342590"/>
              <a:ext cx="2520000" cy="468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6300192" y="1124744"/>
              <a:ext cx="2520000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latin typeface="Comic Sans MS" pitchFamily="66" charset="0"/>
                </a:rPr>
                <a:t>Il existe presque 400 espèces de requins et seules 10 sont dangereuses pour l’homme</a:t>
              </a:r>
              <a:r>
                <a:rPr lang="fr-FR" sz="2400" dirty="0" smtClean="0">
                  <a:latin typeface="Comic Sans MS" pitchFamily="66" charset="0"/>
                </a:rPr>
                <a:t>.</a:t>
              </a:r>
              <a:endParaRPr lang="fr-FR" sz="2400" dirty="0">
                <a:latin typeface="Comic Sans MS" pitchFamily="66" charset="0"/>
              </a:endParaRPr>
            </a:p>
          </p:txBody>
        </p:sp>
      </p:grpSp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5" t="73693" r="829" b="1208"/>
          <a:stretch/>
        </p:blipFill>
        <p:spPr bwMode="auto">
          <a:xfrm>
            <a:off x="259306" y="3356992"/>
            <a:ext cx="8764865" cy="316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7884368" y="3212976"/>
            <a:ext cx="648072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69883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741</Words>
  <Application>Microsoft Office PowerPoint</Application>
  <PresentationFormat>Affichage à l'écran (4:3)</PresentationFormat>
  <Paragraphs>95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Estelle BATS</dc:creator>
  <cp:lastModifiedBy>Estelle BATS</cp:lastModifiedBy>
  <cp:revision>19</cp:revision>
  <dcterms:created xsi:type="dcterms:W3CDTF">2011-09-30T19:25:58Z</dcterms:created>
  <dcterms:modified xsi:type="dcterms:W3CDTF">2011-10-01T19:24:35Z</dcterms:modified>
</cp:coreProperties>
</file>