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6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F0DB8-20B4-45D3-8751-4291F6F950D4}" type="datetimeFigureOut">
              <a:rPr lang="fr-FR" smtClean="0"/>
              <a:pPr/>
              <a:t>15/03/2020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579B6-64A8-46B3-9A60-A2A02EBFE4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579B6-64A8-46B3-9A60-A2A02EBFE49C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579B6-64A8-46B3-9A60-A2A02EBFE49C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579B6-64A8-46B3-9A60-A2A02EBFE49C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1291-5D42-4EB6-94C7-78C1B53960CB}" type="datetimeFigureOut">
              <a:rPr lang="fr-FR" smtClean="0"/>
              <a:pPr/>
              <a:t>15/03/2020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2273-DA94-4483-B41D-55203F2F2F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1291-5D42-4EB6-94C7-78C1B53960CB}" type="datetimeFigureOut">
              <a:rPr lang="fr-FR" smtClean="0"/>
              <a:pPr/>
              <a:t>15/03/2020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2273-DA94-4483-B41D-55203F2F2F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1291-5D42-4EB6-94C7-78C1B53960CB}" type="datetimeFigureOut">
              <a:rPr lang="fr-FR" smtClean="0"/>
              <a:pPr/>
              <a:t>15/03/2020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2273-DA94-4483-B41D-55203F2F2F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1291-5D42-4EB6-94C7-78C1B53960CB}" type="datetimeFigureOut">
              <a:rPr lang="fr-FR" smtClean="0"/>
              <a:pPr/>
              <a:t>15/03/2020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2273-DA94-4483-B41D-55203F2F2F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1291-5D42-4EB6-94C7-78C1B53960CB}" type="datetimeFigureOut">
              <a:rPr lang="fr-FR" smtClean="0"/>
              <a:pPr/>
              <a:t>15/03/2020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2273-DA94-4483-B41D-55203F2F2F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1291-5D42-4EB6-94C7-78C1B53960CB}" type="datetimeFigureOut">
              <a:rPr lang="fr-FR" smtClean="0"/>
              <a:pPr/>
              <a:t>15/03/2020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2273-DA94-4483-B41D-55203F2F2F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1291-5D42-4EB6-94C7-78C1B53960CB}" type="datetimeFigureOut">
              <a:rPr lang="fr-FR" smtClean="0"/>
              <a:pPr/>
              <a:t>15/03/2020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2273-DA94-4483-B41D-55203F2F2F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1291-5D42-4EB6-94C7-78C1B53960CB}" type="datetimeFigureOut">
              <a:rPr lang="fr-FR" smtClean="0"/>
              <a:pPr/>
              <a:t>15/03/2020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2273-DA94-4483-B41D-55203F2F2F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1291-5D42-4EB6-94C7-78C1B53960CB}" type="datetimeFigureOut">
              <a:rPr lang="fr-FR" smtClean="0"/>
              <a:pPr/>
              <a:t>15/03/2020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2273-DA94-4483-B41D-55203F2F2F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1291-5D42-4EB6-94C7-78C1B53960CB}" type="datetimeFigureOut">
              <a:rPr lang="fr-FR" smtClean="0"/>
              <a:pPr/>
              <a:t>15/03/2020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2273-DA94-4483-B41D-55203F2F2F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1291-5D42-4EB6-94C7-78C1B53960CB}" type="datetimeFigureOut">
              <a:rPr lang="fr-FR" smtClean="0"/>
              <a:pPr/>
              <a:t>15/03/2020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2273-DA94-4483-B41D-55203F2F2F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B1291-5D42-4EB6-94C7-78C1B53960CB}" type="datetimeFigureOut">
              <a:rPr lang="fr-FR" smtClean="0"/>
              <a:pPr/>
              <a:t>15/03/2020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72273-DA94-4483-B41D-55203F2F2F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Bande perforée 3"/>
          <p:cNvSpPr/>
          <p:nvPr/>
        </p:nvSpPr>
        <p:spPr>
          <a:xfrm>
            <a:off x="0" y="0"/>
            <a:ext cx="9144000" cy="1440160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AdamGorry-Inline" pitchFamily="34" charset="0"/>
              </a:rPr>
              <a:t>Plan de travail n°2        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AdamGorry-Inline" pitchFamily="34" charset="0"/>
              </a:rPr>
              <a:t>Semaine du 23 au 27 mars 2020</a:t>
            </a:r>
            <a:endParaRPr lang="fr-FR" b="1" dirty="0">
              <a:solidFill>
                <a:schemeClr val="bg1"/>
              </a:solidFill>
              <a:latin typeface="AdamGorry-Inline" pitchFamily="34" charset="0"/>
            </a:endParaRPr>
          </a:p>
        </p:txBody>
      </p:sp>
      <p:sp>
        <p:nvSpPr>
          <p:cNvPr id="5" name="Nuage 4"/>
          <p:cNvSpPr/>
          <p:nvPr/>
        </p:nvSpPr>
        <p:spPr>
          <a:xfrm>
            <a:off x="107504" y="476672"/>
            <a:ext cx="1800200" cy="864096"/>
          </a:xfrm>
          <a:prstGeom prst="cloud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CM1/CM2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251520" y="2276872"/>
            <a:ext cx="8496944" cy="158417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Agency FB" pitchFamily="34" charset="0"/>
              </a:rPr>
              <a:t>Lundi: La meilleure blague d’avril que tu aies faite.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Agency FB" pitchFamily="34" charset="0"/>
              </a:rPr>
              <a:t>Mardi: Aujourd’hui tu te rends compte que tu es invisible…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Agency FB" pitchFamily="34" charset="0"/>
              </a:rPr>
              <a:t>Jeudi: Mon jour préféré dans la semaine.</a:t>
            </a:r>
          </a:p>
          <a:p>
            <a:r>
              <a:rPr lang="fr-FR" b="1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fr-FR" b="1" dirty="0" smtClean="0">
                <a:solidFill>
                  <a:schemeClr val="tx1"/>
                </a:solidFill>
                <a:latin typeface="Agency FB" pitchFamily="34" charset="0"/>
              </a:rPr>
              <a:t>Vendredi: Une tortue rencontre un renard…</a:t>
            </a:r>
            <a:endParaRPr lang="fr-FR" b="1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755576" y="1556792"/>
            <a:ext cx="2952328" cy="7010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accent3">
                    <a:lumMod val="50000"/>
                  </a:schemeClr>
                </a:solidFill>
              </a:rPr>
              <a:t>Jogging d’écriture</a:t>
            </a:r>
            <a:endParaRPr lang="fr-F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635896" y="1844824"/>
            <a:ext cx="5346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>
                <a:latin typeface="Amandine" pitchFamily="2" charset="0"/>
              </a:rPr>
              <a:t>Sur le cahier de jogging d’écriture, dater dans la marge.</a:t>
            </a:r>
            <a:endParaRPr lang="fr-FR" sz="1600" i="1" dirty="0">
              <a:latin typeface="Amandine" pitchFamily="2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51520" y="4869160"/>
            <a:ext cx="8496944" cy="158417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Agency FB" pitchFamily="34" charset="0"/>
              </a:rPr>
              <a:t>Lundi: copier la dictée du jour 1 + coller les mots du carnet.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Agency FB" pitchFamily="34" charset="0"/>
              </a:rPr>
              <a:t>Mardi: apprendre les mots du carnet + copier la dictée 2.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Agency FB" pitchFamily="34" charset="0"/>
              </a:rPr>
              <a:t>Jeudi: apprendre les mots du carnet + copier la dictée 3.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Agency FB" pitchFamily="34" charset="0"/>
              </a:rPr>
              <a:t>Vendredi: copier ou se faire faire dicter la dictée bilan.</a:t>
            </a:r>
            <a:endParaRPr lang="fr-FR" b="1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755576" y="4149080"/>
            <a:ext cx="2952328" cy="7010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accent3">
                    <a:lumMod val="50000"/>
                  </a:schemeClr>
                </a:solidFill>
              </a:rPr>
              <a:t>Dictées</a:t>
            </a:r>
            <a:endParaRPr lang="fr-F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635896" y="4437112"/>
            <a:ext cx="42194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>
                <a:latin typeface="Amandine" pitchFamily="2" charset="0"/>
              </a:rPr>
              <a:t>Sur le cahier de dictée, dater dans la marge.</a:t>
            </a:r>
            <a:endParaRPr lang="fr-FR" sz="1600" i="1" dirty="0">
              <a:latin typeface="Amandine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0" y="836712"/>
            <a:ext cx="3851920" cy="158417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Agency FB" pitchFamily="34" charset="0"/>
              </a:rPr>
              <a:t>Lundi: trouver 135 avec. 18 – 12 – 6 – 2 - 6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Agency FB" pitchFamily="34" charset="0"/>
              </a:rPr>
              <a:t>Mardi: Trouver 92 avec 6 – 10 – 3 – 6 - 4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Agency FB" pitchFamily="34" charset="0"/>
              </a:rPr>
              <a:t>Jeudi: trouver 151 avec 10 – 5 – 12 – 5 - 1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Agency FB" pitchFamily="34" charset="0"/>
              </a:rPr>
              <a:t>Vendredi: trouver 76 avec 3 – 5 – 9 – 12 - 6</a:t>
            </a:r>
            <a:endParaRPr lang="fr-FR" b="1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79512" y="116632"/>
            <a:ext cx="2952328" cy="7010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err="1" smtClean="0">
                <a:solidFill>
                  <a:schemeClr val="accent3">
                    <a:lumMod val="50000"/>
                  </a:schemeClr>
                </a:solidFill>
              </a:rPr>
              <a:t>Mathador</a:t>
            </a:r>
            <a:r>
              <a:rPr lang="fr-FR" sz="24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fr-F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275856" y="404664"/>
            <a:ext cx="22349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>
                <a:latin typeface="Amandine" pitchFamily="2" charset="0"/>
              </a:rPr>
              <a:t>Sur feuille de brouillon.</a:t>
            </a:r>
            <a:endParaRPr lang="fr-FR" sz="1600" i="1" dirty="0">
              <a:latin typeface="Amandine" pitchFamily="2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0" y="3356992"/>
            <a:ext cx="2051720" cy="244827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Agency FB" pitchFamily="34" charset="0"/>
              </a:rPr>
              <a:t>Lundi</a:t>
            </a:r>
          </a:p>
          <a:p>
            <a:r>
              <a:rPr lang="fr-FR" sz="1400" b="1" dirty="0" smtClean="0">
                <a:solidFill>
                  <a:schemeClr val="tx1"/>
                </a:solidFill>
                <a:latin typeface="Agency FB" pitchFamily="34" charset="0"/>
              </a:rPr>
              <a:t>*Jour 1: Exercices A,B,C (sur l’imparfait)</a:t>
            </a:r>
          </a:p>
          <a:p>
            <a:r>
              <a:rPr lang="fr-FR" sz="1400" b="1" dirty="0" smtClean="0">
                <a:solidFill>
                  <a:schemeClr val="tx1"/>
                </a:solidFill>
                <a:latin typeface="Agency FB" pitchFamily="34" charset="0"/>
              </a:rPr>
              <a:t>*CM1: conjuguer à l’imparfait /CM2: conjuguer au passé composé: Lire – tomber.</a:t>
            </a:r>
          </a:p>
          <a:p>
            <a:r>
              <a:rPr lang="fr-FR" sz="1400" b="1" dirty="0" smtClean="0">
                <a:solidFill>
                  <a:schemeClr val="tx1"/>
                </a:solidFill>
                <a:latin typeface="Agency FB" pitchFamily="34" charset="0"/>
              </a:rPr>
              <a:t>*Vocabulaire: Fiche lexique « le policier » 1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251520" y="2636912"/>
            <a:ext cx="2952328" cy="7010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accent3">
                    <a:lumMod val="50000"/>
                  </a:schemeClr>
                </a:solidFill>
              </a:rPr>
              <a:t>Etude de la langue.</a:t>
            </a:r>
            <a:endParaRPr lang="fr-F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203848" y="2780928"/>
            <a:ext cx="55354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>
                <a:latin typeface="Amandine" pitchFamily="2" charset="0"/>
              </a:rPr>
              <a:t>Sur une copie double. Coller les exercices et faire en dessous. </a:t>
            </a:r>
          </a:p>
          <a:p>
            <a:r>
              <a:rPr lang="fr-FR" sz="1600" i="1" dirty="0" smtClean="0">
                <a:latin typeface="Amandine" pitchFamily="2" charset="0"/>
              </a:rPr>
              <a:t>Pour la conjugaison, copier la consigne et conjuguer.</a:t>
            </a:r>
            <a:endParaRPr lang="fr-FR" sz="1600" i="1" dirty="0">
              <a:latin typeface="Amandine" pitchFamily="2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2376264" y="3356992"/>
            <a:ext cx="2051720" cy="244827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Agency FB" pitchFamily="34" charset="0"/>
              </a:rPr>
              <a:t>Mardi</a:t>
            </a:r>
          </a:p>
          <a:p>
            <a:r>
              <a:rPr lang="fr-FR" sz="1400" b="1" dirty="0" smtClean="0">
                <a:solidFill>
                  <a:schemeClr val="tx1"/>
                </a:solidFill>
                <a:latin typeface="Agency FB" pitchFamily="34" charset="0"/>
              </a:rPr>
              <a:t>*Jour 2: Exercices A,B,C (sur l’adjectif)</a:t>
            </a:r>
          </a:p>
          <a:p>
            <a:r>
              <a:rPr lang="fr-FR" sz="1400" b="1" dirty="0" smtClean="0">
                <a:solidFill>
                  <a:schemeClr val="tx1"/>
                </a:solidFill>
                <a:latin typeface="Agency FB" pitchFamily="34" charset="0"/>
              </a:rPr>
              <a:t>*CM1: conjuguer à l’imparfait /CM2: conjuguer au passé composé: </a:t>
            </a:r>
          </a:p>
          <a:p>
            <a:r>
              <a:rPr lang="fr-FR" sz="1400" b="1" dirty="0" smtClean="0">
                <a:solidFill>
                  <a:schemeClr val="tx1"/>
                </a:solidFill>
                <a:latin typeface="Agency FB" pitchFamily="34" charset="0"/>
              </a:rPr>
              <a:t>partir – perdre.</a:t>
            </a:r>
          </a:p>
          <a:p>
            <a:r>
              <a:rPr lang="fr-FR" sz="1400" b="1" dirty="0" smtClean="0">
                <a:solidFill>
                  <a:schemeClr val="tx1"/>
                </a:solidFill>
                <a:latin typeface="Agency FB" pitchFamily="34" charset="0"/>
              </a:rPr>
              <a:t>Vocabulaire: Fiche lexique « le policier »: les suffixes.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4752528" y="3356992"/>
            <a:ext cx="2051720" cy="244827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Agency FB" pitchFamily="34" charset="0"/>
              </a:rPr>
              <a:t>Jeudi</a:t>
            </a:r>
          </a:p>
          <a:p>
            <a:r>
              <a:rPr lang="fr-FR" sz="1400" b="1" dirty="0" smtClean="0">
                <a:solidFill>
                  <a:schemeClr val="tx1"/>
                </a:solidFill>
                <a:latin typeface="Agency FB" pitchFamily="34" charset="0"/>
              </a:rPr>
              <a:t>*Jour 3: Exercice D,E,F (</a:t>
            </a:r>
            <a:r>
              <a:rPr lang="fr-FR" sz="1400" b="1" dirty="0" err="1" smtClean="0">
                <a:solidFill>
                  <a:schemeClr val="tx1"/>
                </a:solidFill>
                <a:latin typeface="Agency FB" pitchFamily="34" charset="0"/>
              </a:rPr>
              <a:t>Gn</a:t>
            </a:r>
            <a:r>
              <a:rPr lang="fr-FR" sz="1400" b="1" dirty="0" smtClean="0">
                <a:solidFill>
                  <a:schemeClr val="tx1"/>
                </a:solidFill>
                <a:latin typeface="Agency FB" pitchFamily="34" charset="0"/>
              </a:rPr>
              <a:t>) + G pour les CM2</a:t>
            </a:r>
          </a:p>
          <a:p>
            <a:r>
              <a:rPr lang="fr-FR" sz="1400" b="1" dirty="0" smtClean="0">
                <a:solidFill>
                  <a:schemeClr val="tx1"/>
                </a:solidFill>
                <a:latin typeface="Agency FB" pitchFamily="34" charset="0"/>
              </a:rPr>
              <a:t>*CM1: conjuguer à l’imparfait /CM2: conjuguer au passé composé: entendre -  porter.</a:t>
            </a:r>
          </a:p>
          <a:p>
            <a:endParaRPr lang="fr-FR" sz="1400" b="1" dirty="0" smtClean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7092280" y="3356992"/>
            <a:ext cx="2051720" cy="244827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Agency FB" pitchFamily="34" charset="0"/>
              </a:rPr>
              <a:t>Vendredi</a:t>
            </a:r>
          </a:p>
          <a:p>
            <a:r>
              <a:rPr lang="fr-FR" sz="1400" b="1" dirty="0" smtClean="0">
                <a:solidFill>
                  <a:schemeClr val="tx1"/>
                </a:solidFill>
                <a:latin typeface="Agency FB" pitchFamily="34" charset="0"/>
              </a:rPr>
              <a:t>Coloriage magique.</a:t>
            </a:r>
          </a:p>
          <a:p>
            <a:endParaRPr lang="fr-FR" b="1" dirty="0" smtClean="0">
              <a:solidFill>
                <a:schemeClr val="tx1"/>
              </a:solidFill>
              <a:latin typeface="Agency FB" pitchFamily="34" charset="0"/>
            </a:endParaRPr>
          </a:p>
          <a:p>
            <a:endParaRPr lang="fr-FR" sz="1400" b="1" dirty="0" smtClean="0">
              <a:solidFill>
                <a:schemeClr val="tx1"/>
              </a:solidFill>
              <a:latin typeface="Agency FB" pitchFamily="34" charset="0"/>
            </a:endParaRPr>
          </a:p>
          <a:p>
            <a:endParaRPr lang="fr-FR" sz="1400" b="1" dirty="0">
              <a:solidFill>
                <a:schemeClr val="tx1"/>
              </a:solidFill>
              <a:latin typeface="Agency FB" pitchFamily="34" charset="0"/>
            </a:endParaRPr>
          </a:p>
          <a:p>
            <a:r>
              <a:rPr lang="fr-FR" sz="1400" b="1" dirty="0" smtClean="0">
                <a:solidFill>
                  <a:schemeClr val="tx1"/>
                </a:solidFill>
                <a:latin typeface="Agency FB" pitchFamily="34" charset="0"/>
              </a:rPr>
              <a:t>Vocabulaire: Fiche lexique « le policier »: mémorisation.</a:t>
            </a:r>
          </a:p>
          <a:p>
            <a:endParaRPr lang="fr-FR" sz="1400" b="1" dirty="0" smtClean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5796136" y="116632"/>
            <a:ext cx="2952328" cy="7010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accent3">
                    <a:lumMod val="50000"/>
                  </a:schemeClr>
                </a:solidFill>
              </a:rPr>
              <a:t>Lire tous les jours 15 minutes.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796136" y="836712"/>
            <a:ext cx="32143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>
                <a:latin typeface="Amandine" pitchFamily="2" charset="0"/>
              </a:rPr>
              <a:t>Noter ci-dessous ce que tu as lu.</a:t>
            </a:r>
            <a:endParaRPr lang="fr-FR" sz="1600" i="1" dirty="0">
              <a:latin typeface="Amandine" pitchFamily="2" charset="0"/>
            </a:endParaRPr>
          </a:p>
        </p:txBody>
      </p:sp>
      <p:pic>
        <p:nvPicPr>
          <p:cNvPr id="1026" name="Picture 2" descr="Résultat de recherche d'images pour &quot;feuille carnet&quot;"/>
          <p:cNvPicPr>
            <a:picLocks noChangeAspect="1" noChangeArrowheads="1"/>
          </p:cNvPicPr>
          <p:nvPr/>
        </p:nvPicPr>
        <p:blipFill>
          <a:blip r:embed="rId3" cstate="print"/>
          <a:srcRect l="15870" t="11616" r="19207" b="58738"/>
          <a:stretch>
            <a:fillRect/>
          </a:stretch>
        </p:blipFill>
        <p:spPr bwMode="auto">
          <a:xfrm>
            <a:off x="4499992" y="1196752"/>
            <a:ext cx="4320480" cy="15841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0" y="836712"/>
            <a:ext cx="9036496" cy="172819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 smtClean="0">
                <a:solidFill>
                  <a:schemeClr val="tx1"/>
                </a:solidFill>
                <a:latin typeface="Agency FB" pitchFamily="34" charset="0"/>
              </a:rPr>
              <a:t>Lundi: 1) </a:t>
            </a:r>
            <a:r>
              <a:rPr lang="fr-FR" sz="1000" dirty="0" smtClean="0">
                <a:solidFill>
                  <a:schemeClr val="tx1"/>
                </a:solidFill>
                <a:latin typeface="Agency FB" pitchFamily="34" charset="0"/>
              </a:rPr>
              <a:t>Un </a:t>
            </a:r>
            <a:r>
              <a:rPr lang="fr-FR" sz="1000" dirty="0">
                <a:solidFill>
                  <a:schemeClr val="tx1"/>
                </a:solidFill>
                <a:latin typeface="Agency FB" pitchFamily="34" charset="0"/>
              </a:rPr>
              <a:t>pâtissier range 58 madeleines dans des boites. Dans chaque boite, il met 6 madeleines. </a:t>
            </a:r>
          </a:p>
          <a:p>
            <a:r>
              <a:rPr lang="fr-FR" sz="1000" dirty="0">
                <a:solidFill>
                  <a:schemeClr val="tx1"/>
                </a:solidFill>
                <a:latin typeface="Agency FB" pitchFamily="34" charset="0"/>
              </a:rPr>
              <a:t>Combien de boites remplira-t-il ? Restera-t-il des madeleines ?</a:t>
            </a:r>
            <a:endParaRPr lang="fr-FR" sz="1000" b="1" dirty="0" smtClean="0">
              <a:solidFill>
                <a:schemeClr val="tx1"/>
              </a:solidFill>
              <a:latin typeface="Agency FB" pitchFamily="34" charset="0"/>
            </a:endParaRPr>
          </a:p>
          <a:p>
            <a:r>
              <a:rPr lang="fr-FR" sz="1000" b="1" dirty="0" smtClean="0">
                <a:solidFill>
                  <a:schemeClr val="tx1"/>
                </a:solidFill>
                <a:latin typeface="Agency FB" pitchFamily="34" charset="0"/>
              </a:rPr>
              <a:t>Mardi: 2) </a:t>
            </a:r>
            <a:r>
              <a:rPr lang="fr-FR" sz="1000" dirty="0" smtClean="0">
                <a:solidFill>
                  <a:schemeClr val="tx1"/>
                </a:solidFill>
                <a:latin typeface="Agency FB" pitchFamily="34" charset="0"/>
              </a:rPr>
              <a:t>Un bateau promène des touristes. Il commence par embarquer 152 personnes. A l’arrêt, 38 passagers descendent et 86 montent sur le bateau. Combien y a-t-il de passagers sur ce bateau après le premier arrêt? </a:t>
            </a:r>
          </a:p>
          <a:p>
            <a:r>
              <a:rPr lang="fr-FR" sz="1000" b="1" dirty="0" smtClean="0">
                <a:solidFill>
                  <a:schemeClr val="tx1"/>
                </a:solidFill>
                <a:latin typeface="Agency FB" pitchFamily="34" charset="0"/>
              </a:rPr>
              <a:t>Jeudi: 3) </a:t>
            </a:r>
          </a:p>
          <a:p>
            <a:r>
              <a:rPr lang="fr-FR" sz="1000" b="1" dirty="0" smtClean="0">
                <a:solidFill>
                  <a:schemeClr val="tx1"/>
                </a:solidFill>
                <a:latin typeface="Agency FB" pitchFamily="34" charset="0"/>
              </a:rPr>
              <a:t>CM1: </a:t>
            </a:r>
            <a:r>
              <a:rPr lang="fr-FR" sz="1000" dirty="0" smtClean="0">
                <a:solidFill>
                  <a:schemeClr val="tx1"/>
                </a:solidFill>
                <a:latin typeface="Agency FB" pitchFamily="34" charset="0"/>
              </a:rPr>
              <a:t>Au cours de la première semaine du Tour de France, les coureurs ont effectué 6 étapes successives de 30km, 205km, 173km, 294km, 188km et 265km. Quelle distance ont-ils parcourue?</a:t>
            </a:r>
          </a:p>
          <a:p>
            <a:r>
              <a:rPr lang="fr-FR" sz="1000" b="1" dirty="0" smtClean="0">
                <a:solidFill>
                  <a:schemeClr val="tx1"/>
                </a:solidFill>
                <a:latin typeface="Agency FB" pitchFamily="34" charset="0"/>
              </a:rPr>
              <a:t>CM2: </a:t>
            </a:r>
            <a:r>
              <a:rPr lang="fr-FR" sz="1000" dirty="0" smtClean="0">
                <a:solidFill>
                  <a:schemeClr val="tx1"/>
                </a:solidFill>
                <a:latin typeface="Agency FB" pitchFamily="34" charset="0"/>
              </a:rPr>
              <a:t>5 personnes ont joué ensemble au loto et ont gagné 4625 €. Quelle somme revient à chacune d’elles?</a:t>
            </a:r>
          </a:p>
          <a:p>
            <a:r>
              <a:rPr lang="fr-FR" sz="1000" b="1" dirty="0" smtClean="0">
                <a:solidFill>
                  <a:schemeClr val="tx1"/>
                </a:solidFill>
                <a:latin typeface="Agency FB" pitchFamily="34" charset="0"/>
              </a:rPr>
              <a:t>Vendredi: 4)</a:t>
            </a:r>
          </a:p>
          <a:p>
            <a:r>
              <a:rPr lang="fr-FR" sz="1000" b="1" dirty="0" smtClean="0">
                <a:solidFill>
                  <a:schemeClr val="tx1"/>
                </a:solidFill>
                <a:latin typeface="Agency FB" pitchFamily="34" charset="0"/>
              </a:rPr>
              <a:t>CM1: </a:t>
            </a:r>
            <a:r>
              <a:rPr lang="fr-FR" sz="1000" dirty="0" smtClean="0">
                <a:solidFill>
                  <a:schemeClr val="tx1"/>
                </a:solidFill>
                <a:latin typeface="Agency FB" pitchFamily="34" charset="0"/>
              </a:rPr>
              <a:t>Maryse a 30 ans. Nicolas a 24 ans de moins qu’elle et Michel a 3 ans de plus qu’elle. Quels âges ont Nicolas et Michel?</a:t>
            </a:r>
          </a:p>
          <a:p>
            <a:r>
              <a:rPr lang="fr-FR" sz="1000" b="1" dirty="0" smtClean="0">
                <a:solidFill>
                  <a:schemeClr val="tx1"/>
                </a:solidFill>
                <a:latin typeface="Agency FB" pitchFamily="34" charset="0"/>
              </a:rPr>
              <a:t>CM2: </a:t>
            </a:r>
            <a:r>
              <a:rPr lang="fr-FR" sz="1000" dirty="0" smtClean="0">
                <a:solidFill>
                  <a:schemeClr val="tx1"/>
                </a:solidFill>
                <a:latin typeface="Agency FB" pitchFamily="34" charset="0"/>
              </a:rPr>
              <a:t>Dans un jeu télévisé, le premier prix est une somme de 18 720€. 3 concurrents finissent ex aequo et doivent se partager la somme. Combien chacun va-t-il recevoir?</a:t>
            </a:r>
            <a:endParaRPr lang="fr-FR" sz="1000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79512" y="116632"/>
            <a:ext cx="2952328" cy="7010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accent3">
                    <a:lumMod val="50000"/>
                  </a:schemeClr>
                </a:solidFill>
              </a:rPr>
              <a:t>Problèmes.</a:t>
            </a:r>
            <a:endParaRPr lang="fr-F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182112" y="188640"/>
            <a:ext cx="59618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>
                <a:latin typeface="Amandine" pitchFamily="2" charset="0"/>
              </a:rPr>
              <a:t>Sur feuille bleue, écrire le numéro du problème, poser les calculs </a:t>
            </a:r>
          </a:p>
          <a:p>
            <a:r>
              <a:rPr lang="fr-FR" sz="1600" i="1" dirty="0" smtClean="0">
                <a:latin typeface="Amandine" pitchFamily="2" charset="0"/>
              </a:rPr>
              <a:t>Et noter la phrase réponse.</a:t>
            </a:r>
            <a:endParaRPr lang="fr-FR" sz="1600" i="1" dirty="0">
              <a:latin typeface="Amandine" pitchFamily="2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0" y="3356992"/>
            <a:ext cx="2051720" cy="244827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Agency FB" pitchFamily="34" charset="0"/>
              </a:rPr>
              <a:t>Lundi</a:t>
            </a:r>
          </a:p>
          <a:p>
            <a:pPr algn="ctr"/>
            <a:endParaRPr lang="fr-FR" b="1" dirty="0">
              <a:solidFill>
                <a:schemeClr val="tx1"/>
              </a:solidFill>
              <a:latin typeface="Agency FB" pitchFamily="34" charset="0"/>
            </a:endParaRPr>
          </a:p>
          <a:p>
            <a:pPr algn="ctr"/>
            <a:endParaRPr lang="fr-FR" b="1" dirty="0" smtClean="0">
              <a:solidFill>
                <a:schemeClr val="tx1"/>
              </a:solidFill>
              <a:latin typeface="Agency FB" pitchFamily="34" charset="0"/>
            </a:endParaRPr>
          </a:p>
          <a:p>
            <a:pPr algn="ctr"/>
            <a:endParaRPr lang="fr-FR" b="1" dirty="0" smtClean="0">
              <a:solidFill>
                <a:schemeClr val="tx1"/>
              </a:solidFill>
              <a:latin typeface="Agency FB" pitchFamily="34" charset="0"/>
            </a:endParaRPr>
          </a:p>
          <a:p>
            <a:pPr algn="ctr"/>
            <a:r>
              <a:rPr lang="fr-FR" b="1" dirty="0" smtClean="0">
                <a:solidFill>
                  <a:schemeClr val="tx1"/>
                </a:solidFill>
                <a:latin typeface="Agency FB" pitchFamily="34" charset="0"/>
              </a:rPr>
              <a:t>Fiche fraction </a:t>
            </a:r>
          </a:p>
          <a:p>
            <a:pPr algn="ctr"/>
            <a:r>
              <a:rPr lang="fr-FR" b="1" dirty="0" smtClean="0">
                <a:solidFill>
                  <a:schemeClr val="tx1"/>
                </a:solidFill>
                <a:latin typeface="Agency FB" pitchFamily="34" charset="0"/>
              </a:rPr>
              <a:t>n°1</a:t>
            </a:r>
          </a:p>
          <a:p>
            <a:endParaRPr lang="fr-FR" sz="1400" b="1" dirty="0" smtClean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51520" y="2636912"/>
            <a:ext cx="2952328" cy="7010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accent3">
                    <a:lumMod val="50000"/>
                  </a:schemeClr>
                </a:solidFill>
              </a:rPr>
              <a:t>Mathématiques.</a:t>
            </a:r>
            <a:endParaRPr lang="fr-F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203848" y="2780928"/>
            <a:ext cx="3421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>
                <a:latin typeface="Amandine" pitchFamily="2" charset="0"/>
              </a:rPr>
              <a:t>Calculs à faire sur une feuille bleue.</a:t>
            </a:r>
            <a:endParaRPr lang="fr-FR" sz="1600" i="1" dirty="0">
              <a:latin typeface="Amandine" pitchFamily="2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2376264" y="3356992"/>
            <a:ext cx="2051720" cy="244827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Agency FB" pitchFamily="34" charset="0"/>
              </a:rPr>
              <a:t>Mardi</a:t>
            </a:r>
          </a:p>
          <a:p>
            <a:pPr algn="ctr"/>
            <a:endParaRPr lang="fr-FR" b="1" dirty="0" smtClean="0">
              <a:solidFill>
                <a:schemeClr val="tx1"/>
              </a:solidFill>
              <a:latin typeface="Agency FB" pitchFamily="34" charset="0"/>
            </a:endParaRPr>
          </a:p>
          <a:p>
            <a:pPr algn="ctr"/>
            <a:endParaRPr lang="fr-FR" b="1" dirty="0">
              <a:solidFill>
                <a:schemeClr val="tx1"/>
              </a:solidFill>
              <a:latin typeface="Agency FB" pitchFamily="34" charset="0"/>
            </a:endParaRPr>
          </a:p>
          <a:p>
            <a:pPr algn="ctr"/>
            <a:endParaRPr lang="fr-FR" b="1" dirty="0">
              <a:solidFill>
                <a:schemeClr val="tx1"/>
              </a:solidFill>
              <a:latin typeface="Agency FB" pitchFamily="34" charset="0"/>
            </a:endParaRPr>
          </a:p>
          <a:p>
            <a:pPr algn="ctr"/>
            <a:r>
              <a:rPr lang="fr-FR" b="1" dirty="0" smtClean="0">
                <a:solidFill>
                  <a:schemeClr val="tx1"/>
                </a:solidFill>
                <a:latin typeface="Agency FB" pitchFamily="34" charset="0"/>
              </a:rPr>
              <a:t>Fiche fractions </a:t>
            </a:r>
          </a:p>
          <a:p>
            <a:pPr algn="ctr"/>
            <a:r>
              <a:rPr lang="fr-FR" b="1" dirty="0" smtClean="0">
                <a:solidFill>
                  <a:schemeClr val="tx1"/>
                </a:solidFill>
                <a:latin typeface="Agency FB" pitchFamily="34" charset="0"/>
              </a:rPr>
              <a:t>n°2</a:t>
            </a:r>
          </a:p>
          <a:p>
            <a:endParaRPr lang="fr-FR" sz="1400" b="1" dirty="0" smtClean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4752528" y="3356992"/>
            <a:ext cx="2051720" cy="244827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Agency FB" pitchFamily="34" charset="0"/>
              </a:rPr>
              <a:t>Jeudi</a:t>
            </a:r>
          </a:p>
          <a:p>
            <a:pPr algn="ctr"/>
            <a:endParaRPr lang="fr-FR" b="1" dirty="0" smtClean="0">
              <a:solidFill>
                <a:schemeClr val="tx1"/>
              </a:solidFill>
              <a:latin typeface="Agency FB" pitchFamily="34" charset="0"/>
            </a:endParaRPr>
          </a:p>
          <a:p>
            <a:pPr algn="ctr"/>
            <a:endParaRPr lang="fr-FR" b="1" dirty="0">
              <a:solidFill>
                <a:schemeClr val="tx1"/>
              </a:solidFill>
              <a:latin typeface="Agency FB" pitchFamily="34" charset="0"/>
            </a:endParaRPr>
          </a:p>
          <a:p>
            <a:pPr algn="ctr"/>
            <a:endParaRPr lang="fr-FR" b="1" dirty="0">
              <a:solidFill>
                <a:schemeClr val="tx1"/>
              </a:solidFill>
              <a:latin typeface="Agency FB" pitchFamily="34" charset="0"/>
            </a:endParaRPr>
          </a:p>
          <a:p>
            <a:pPr algn="ctr"/>
            <a:r>
              <a:rPr lang="fr-FR" b="1" dirty="0" smtClean="0">
                <a:solidFill>
                  <a:schemeClr val="tx1"/>
                </a:solidFill>
                <a:latin typeface="Agency FB" pitchFamily="34" charset="0"/>
              </a:rPr>
              <a:t>Fiche fractions </a:t>
            </a:r>
          </a:p>
          <a:p>
            <a:pPr algn="ctr"/>
            <a:r>
              <a:rPr lang="fr-FR" b="1" dirty="0" smtClean="0">
                <a:solidFill>
                  <a:schemeClr val="tx1"/>
                </a:solidFill>
                <a:latin typeface="Agency FB" pitchFamily="34" charset="0"/>
              </a:rPr>
              <a:t>n°3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7092280" y="3356992"/>
            <a:ext cx="2051720" cy="244827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Agency FB" pitchFamily="34" charset="0"/>
              </a:rPr>
              <a:t>Vendredi</a:t>
            </a:r>
          </a:p>
          <a:p>
            <a:pPr algn="ctr"/>
            <a:endParaRPr lang="fr-FR" b="1" dirty="0" smtClean="0">
              <a:solidFill>
                <a:schemeClr val="tx1"/>
              </a:solidFill>
              <a:latin typeface="Agency FB" pitchFamily="34" charset="0"/>
            </a:endParaRPr>
          </a:p>
          <a:p>
            <a:pPr algn="ctr"/>
            <a:endParaRPr lang="fr-FR" b="1" dirty="0" smtClean="0">
              <a:solidFill>
                <a:schemeClr val="tx1"/>
              </a:solidFill>
              <a:latin typeface="Agency FB" pitchFamily="34" charset="0"/>
            </a:endParaRPr>
          </a:p>
          <a:p>
            <a:pPr algn="ctr"/>
            <a:endParaRPr lang="fr-FR" b="1" dirty="0">
              <a:solidFill>
                <a:schemeClr val="tx1"/>
              </a:solidFill>
              <a:latin typeface="Agency FB" pitchFamily="34" charset="0"/>
            </a:endParaRPr>
          </a:p>
          <a:p>
            <a:pPr algn="ctr"/>
            <a:r>
              <a:rPr lang="fr-FR" b="1" dirty="0" smtClean="0">
                <a:solidFill>
                  <a:schemeClr val="tx1"/>
                </a:solidFill>
                <a:latin typeface="Agency FB" pitchFamily="34" charset="0"/>
              </a:rPr>
              <a:t>Fiche fractions</a:t>
            </a:r>
          </a:p>
          <a:p>
            <a:pPr algn="ctr"/>
            <a:r>
              <a:rPr lang="fr-FR" b="1" dirty="0" smtClean="0">
                <a:solidFill>
                  <a:schemeClr val="tx1"/>
                </a:solidFill>
                <a:latin typeface="Agency FB" pitchFamily="34" charset="0"/>
              </a:rPr>
              <a:t>n°4</a:t>
            </a:r>
            <a:endParaRPr lang="fr-FR" sz="1400" b="1" dirty="0">
              <a:solidFill>
                <a:schemeClr val="tx1"/>
              </a:solidFill>
              <a:latin typeface="Agency FB" pitchFamily="34" charset="0"/>
            </a:endParaRPr>
          </a:p>
          <a:p>
            <a:endParaRPr lang="fr-FR" sz="1400" b="1" dirty="0" smtClean="0">
              <a:solidFill>
                <a:schemeClr val="tx1"/>
              </a:solidFill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0" y="836712"/>
            <a:ext cx="9036496" cy="172819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 smtClean="0">
                <a:solidFill>
                  <a:schemeClr val="tx1"/>
                </a:solidFill>
                <a:latin typeface="Agency FB" pitchFamily="34" charset="0"/>
              </a:rPr>
              <a:t>Lundi: 1) </a:t>
            </a:r>
            <a:r>
              <a:rPr lang="fr-FR" sz="1000" dirty="0" smtClean="0">
                <a:solidFill>
                  <a:schemeClr val="tx1"/>
                </a:solidFill>
                <a:latin typeface="Agency FB" pitchFamily="34" charset="0"/>
              </a:rPr>
              <a:t>Un sportif effectue 15 tours d’une piste de 400m. Quelle distance a-t-il parcourue? Donne ta réponse en mètres, puis en kilomètres. </a:t>
            </a:r>
          </a:p>
          <a:p>
            <a:r>
              <a:rPr lang="fr-FR" sz="1000" b="1" dirty="0" smtClean="0">
                <a:solidFill>
                  <a:schemeClr val="tx1"/>
                </a:solidFill>
                <a:latin typeface="Agency FB" pitchFamily="34" charset="0"/>
              </a:rPr>
              <a:t>Mardi: 2) </a:t>
            </a:r>
            <a:r>
              <a:rPr lang="fr-FR" sz="1000" dirty="0" smtClean="0">
                <a:solidFill>
                  <a:schemeClr val="tx1"/>
                </a:solidFill>
                <a:latin typeface="Agency FB" pitchFamily="34" charset="0"/>
              </a:rPr>
              <a:t>Lors de la finale de la Coupe de France de football, on a enregistré 34 485 entrées dont 27 326 payantes. Quelle était le nombre d’entrées gratuites?</a:t>
            </a:r>
          </a:p>
          <a:p>
            <a:r>
              <a:rPr lang="fr-FR" sz="1000" b="1" dirty="0" smtClean="0">
                <a:solidFill>
                  <a:schemeClr val="tx1"/>
                </a:solidFill>
                <a:latin typeface="Agency FB" pitchFamily="34" charset="0"/>
              </a:rPr>
              <a:t>Jeudi: 3) </a:t>
            </a:r>
          </a:p>
          <a:p>
            <a:r>
              <a:rPr lang="fr-FR" sz="1000" b="1" dirty="0" smtClean="0">
                <a:solidFill>
                  <a:schemeClr val="tx1"/>
                </a:solidFill>
                <a:latin typeface="Agency FB" pitchFamily="34" charset="0"/>
              </a:rPr>
              <a:t>CM1: </a:t>
            </a:r>
            <a:r>
              <a:rPr lang="fr-FR" sz="1000" dirty="0" smtClean="0">
                <a:solidFill>
                  <a:schemeClr val="tx1"/>
                </a:solidFill>
                <a:latin typeface="Agency FB" pitchFamily="34" charset="0"/>
              </a:rPr>
              <a:t>Maman utilise 600g de laine pour tricoter un pull-over et 180g de moins pour réaliser le gilet coordonné. Quelle est la masse de laine nécessaire à la confection du gilet?</a:t>
            </a:r>
          </a:p>
          <a:p>
            <a:r>
              <a:rPr lang="fr-FR" sz="1000" b="1" dirty="0" smtClean="0">
                <a:solidFill>
                  <a:schemeClr val="tx1"/>
                </a:solidFill>
                <a:latin typeface="Agency FB" pitchFamily="34" charset="0"/>
              </a:rPr>
              <a:t>CM2: </a:t>
            </a:r>
            <a:r>
              <a:rPr lang="fr-FR" sz="1000" dirty="0" smtClean="0">
                <a:solidFill>
                  <a:schemeClr val="tx1"/>
                </a:solidFill>
                <a:latin typeface="Agency FB" pitchFamily="34" charset="0"/>
              </a:rPr>
              <a:t>Un fût contient 300L. Combien de bouteilles de 75CL peut-on remplir avec le contenu de ce fût?</a:t>
            </a:r>
          </a:p>
          <a:p>
            <a:r>
              <a:rPr lang="fr-FR" sz="1000" b="1" dirty="0" smtClean="0">
                <a:solidFill>
                  <a:schemeClr val="tx1"/>
                </a:solidFill>
                <a:latin typeface="Agency FB" pitchFamily="34" charset="0"/>
              </a:rPr>
              <a:t>Vendredi: 4)</a:t>
            </a:r>
          </a:p>
          <a:p>
            <a:r>
              <a:rPr lang="fr-FR" sz="1000" b="1" dirty="0" smtClean="0">
                <a:solidFill>
                  <a:schemeClr val="tx1"/>
                </a:solidFill>
                <a:latin typeface="Agency FB" pitchFamily="34" charset="0"/>
              </a:rPr>
              <a:t>CM1: </a:t>
            </a:r>
            <a:r>
              <a:rPr lang="fr-FR" sz="1000" dirty="0" smtClean="0">
                <a:solidFill>
                  <a:schemeClr val="tx1"/>
                </a:solidFill>
                <a:latin typeface="Agency FB" pitchFamily="34" charset="0"/>
              </a:rPr>
              <a:t>Un électricien a acheté du câble à 3€le mètre. Il a payé 270 €. Quelle longueur de câble a-t-il achetée ?</a:t>
            </a:r>
          </a:p>
          <a:p>
            <a:r>
              <a:rPr lang="fr-FR" sz="1000" b="1" dirty="0" smtClean="0">
                <a:solidFill>
                  <a:schemeClr val="tx1"/>
                </a:solidFill>
                <a:latin typeface="Agency FB" pitchFamily="34" charset="0"/>
              </a:rPr>
              <a:t>CM2: </a:t>
            </a:r>
            <a:r>
              <a:rPr lang="fr-FR" sz="1000" dirty="0" smtClean="0">
                <a:solidFill>
                  <a:schemeClr val="tx1"/>
                </a:solidFill>
                <a:latin typeface="Agency FB" pitchFamily="34" charset="0"/>
              </a:rPr>
              <a:t>Une ramette de papier coûte 6 €. Le directeur en achète 8 et donne un billet de 100 €au papetier. Combien lui rend le papetier?</a:t>
            </a:r>
            <a:endParaRPr lang="fr-FR" sz="1000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79512" y="116632"/>
            <a:ext cx="2952328" cy="7010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accent3">
                    <a:lumMod val="50000"/>
                  </a:schemeClr>
                </a:solidFill>
              </a:rPr>
              <a:t>Problèmes.</a:t>
            </a:r>
            <a:endParaRPr lang="fr-F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182112" y="188640"/>
            <a:ext cx="59618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>
                <a:latin typeface="Amandine" pitchFamily="2" charset="0"/>
              </a:rPr>
              <a:t>Sur feuille bleue, écrire le numéro du problème, poser les calculs </a:t>
            </a:r>
          </a:p>
          <a:p>
            <a:r>
              <a:rPr lang="fr-FR" sz="1600" i="1" dirty="0" smtClean="0">
                <a:latin typeface="Amandine" pitchFamily="2" charset="0"/>
              </a:rPr>
              <a:t>Et noter la phrase réponse.</a:t>
            </a:r>
            <a:endParaRPr lang="fr-FR" sz="1600" i="1" dirty="0">
              <a:latin typeface="Amandine" pitchFamily="2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0" y="3429000"/>
            <a:ext cx="4644008" cy="158417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Agency FB" pitchFamily="34" charset="0"/>
              </a:rPr>
              <a:t>Lundi: Illusion d’optique.</a:t>
            </a:r>
          </a:p>
          <a:p>
            <a:pPr algn="ctr"/>
            <a:r>
              <a:rPr lang="fr-FR" b="1" dirty="0" smtClean="0">
                <a:solidFill>
                  <a:schemeClr val="tx1"/>
                </a:solidFill>
                <a:latin typeface="Agency FB" pitchFamily="34" charset="0"/>
              </a:rPr>
              <a:t>Mardi: soucoupe volante.</a:t>
            </a:r>
          </a:p>
          <a:p>
            <a:pPr algn="ctr"/>
            <a:r>
              <a:rPr lang="fr-FR" b="1" dirty="0" smtClean="0">
                <a:solidFill>
                  <a:schemeClr val="tx1"/>
                </a:solidFill>
                <a:latin typeface="Agency FB" pitchFamily="34" charset="0"/>
              </a:rPr>
              <a:t>Jeudi: Cercles emmêlés.</a:t>
            </a:r>
          </a:p>
          <a:p>
            <a:pPr algn="ctr"/>
            <a:r>
              <a:rPr lang="fr-FR" b="1" dirty="0" smtClean="0">
                <a:solidFill>
                  <a:schemeClr val="tx1"/>
                </a:solidFill>
                <a:latin typeface="Agency FB" pitchFamily="34" charset="0"/>
              </a:rPr>
              <a:t>Vendredi: Rosace en carrés.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251520" y="2636912"/>
            <a:ext cx="2952328" cy="7010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accent3">
                    <a:lumMod val="50000"/>
                  </a:schemeClr>
                </a:solidFill>
              </a:rPr>
              <a:t>Géométrie.</a:t>
            </a:r>
            <a:endParaRPr lang="fr-F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203848" y="2780928"/>
            <a:ext cx="29995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>
                <a:latin typeface="Amandine" pitchFamily="2" charset="0"/>
              </a:rPr>
              <a:t>A faire sur une feuille blanche.</a:t>
            </a:r>
          </a:p>
          <a:p>
            <a:endParaRPr lang="fr-FR" sz="1600" i="1" dirty="0">
              <a:latin typeface="Amandine" pitchFamily="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5940152" y="2996952"/>
            <a:ext cx="2952328" cy="55706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accent3">
                    <a:lumMod val="50000"/>
                  </a:schemeClr>
                </a:solidFill>
              </a:rPr>
              <a:t>Carré magique</a:t>
            </a:r>
            <a:endParaRPr lang="fr-F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1763688" y="5301208"/>
            <a:ext cx="2952328" cy="7010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accent3">
                    <a:lumMod val="50000"/>
                  </a:schemeClr>
                </a:solidFill>
              </a:rPr>
              <a:t>Dessin magique n°12</a:t>
            </a:r>
            <a:endParaRPr lang="fr-F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573016"/>
            <a:ext cx="2809875" cy="290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ZoneTexte 14"/>
          <p:cNvSpPr txBox="1"/>
          <p:nvPr/>
        </p:nvSpPr>
        <p:spPr>
          <a:xfrm>
            <a:off x="467544" y="6525344"/>
            <a:ext cx="5945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mandine" pitchFamily="2" charset="0"/>
              </a:rPr>
              <a:t>Téléchargé sur http://2maitressealacampagne.eklablog.com</a:t>
            </a:r>
            <a:endParaRPr lang="fr-FR" dirty="0">
              <a:latin typeface="Amandine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852</Words>
  <Application>Microsoft Office PowerPoint</Application>
  <PresentationFormat>Affichage à l'écran (4:3)</PresentationFormat>
  <Paragraphs>105</Paragraphs>
  <Slides>4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3</cp:revision>
  <dcterms:created xsi:type="dcterms:W3CDTF">2020-03-12T22:35:19Z</dcterms:created>
  <dcterms:modified xsi:type="dcterms:W3CDTF">2020-03-15T09:22:32Z</dcterms:modified>
</cp:coreProperties>
</file>