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57" r:id="rId5"/>
    <p:sldId id="261" r:id="rId6"/>
    <p:sldId id="262" r:id="rId7"/>
    <p:sldId id="260" r:id="rId8"/>
    <p:sldId id="263" r:id="rId9"/>
    <p:sldId id="265" r:id="rId10"/>
    <p:sldId id="264" r:id="rId11"/>
    <p:sldId id="266" r:id="rId12"/>
    <p:sldId id="268" r:id="rId13"/>
    <p:sldId id="267" r:id="rId14"/>
    <p:sldId id="269" r:id="rId15"/>
    <p:sldId id="270" r:id="rId16"/>
    <p:sldId id="271" r:id="rId17"/>
    <p:sldId id="272" r:id="rId18"/>
    <p:sldId id="273" r:id="rId19"/>
    <p:sldId id="274"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33CCFF"/>
    <a:srgbClr val="99CCFF"/>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6045470-5676-4568-925D-2F84F7FBC8C9}" type="datetimeFigureOut">
              <a:rPr lang="fr-FR" smtClean="0"/>
              <a:pPr/>
              <a:t>13/08/2015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045470-5676-4568-925D-2F84F7FBC8C9}" type="datetimeFigureOut">
              <a:rPr lang="fr-FR" smtClean="0"/>
              <a:pPr/>
              <a:t>13/08/2015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045470-5676-4568-925D-2F84F7FBC8C9}" type="datetimeFigureOut">
              <a:rPr lang="fr-FR" smtClean="0"/>
              <a:pPr/>
              <a:t>13/08/2015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045470-5676-4568-925D-2F84F7FBC8C9}" type="datetimeFigureOut">
              <a:rPr lang="fr-FR" smtClean="0"/>
              <a:pPr/>
              <a:t>13/08/2015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6045470-5676-4568-925D-2F84F7FBC8C9}" type="datetimeFigureOut">
              <a:rPr lang="fr-FR" smtClean="0"/>
              <a:pPr/>
              <a:t>13/08/2015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6045470-5676-4568-925D-2F84F7FBC8C9}" type="datetimeFigureOut">
              <a:rPr lang="fr-FR" smtClean="0"/>
              <a:pPr/>
              <a:t>13/08/2015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045470-5676-4568-925D-2F84F7FBC8C9}" type="datetimeFigureOut">
              <a:rPr lang="fr-FR" smtClean="0"/>
              <a:pPr/>
              <a:t>13/08/2015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6045470-5676-4568-925D-2F84F7FBC8C9}" type="datetimeFigureOut">
              <a:rPr lang="fr-FR" smtClean="0"/>
              <a:pPr/>
              <a:t>13/08/2015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045470-5676-4568-925D-2F84F7FBC8C9}" type="datetimeFigureOut">
              <a:rPr lang="fr-FR" smtClean="0"/>
              <a:pPr/>
              <a:t>13/08/2015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045470-5676-4568-925D-2F84F7FBC8C9}" type="datetimeFigureOut">
              <a:rPr lang="fr-FR" smtClean="0"/>
              <a:pPr/>
              <a:t>13/08/2015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045470-5676-4568-925D-2F84F7FBC8C9}" type="datetimeFigureOut">
              <a:rPr lang="fr-FR" smtClean="0"/>
              <a:pPr/>
              <a:t>13/08/2015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45470-5676-4568-925D-2F84F7FBC8C9}" type="datetimeFigureOut">
              <a:rPr lang="fr-FR" smtClean="0"/>
              <a:pPr/>
              <a:t>13/08/2015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AD8D0-F377-49A2-BB6D-4E22F8859F0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Swan-1956.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Swan-1956.jp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Swan-1956.jp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Swan-1956.jp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Swan-1956.jp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Swan-1956.jp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Swan-1956.jp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Swan-1956.jp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Swan-1956.jp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Swan-1956.jp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Swan-1956.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commons.wikimedia.org/wiki/File:Swan-1956.jp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484784"/>
            <a:ext cx="4536504" cy="5112568"/>
          </a:xfrm>
        </p:spPr>
        <p:txBody>
          <a:bodyPr>
            <a:normAutofit lnSpcReduction="10000"/>
          </a:bodyPr>
          <a:lstStyle/>
          <a:p>
            <a:pPr algn="l"/>
            <a:r>
              <a:rPr lang="fr-FR" sz="1600" dirty="0" smtClean="0">
                <a:solidFill>
                  <a:schemeClr val="tx1"/>
                </a:solidFill>
                <a:latin typeface="CrayonL" pitchFamily="2" charset="0"/>
              </a:rPr>
              <a:t>Chers compagnons,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Voici la première missive d’une longue série. Je m’appelle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 </a:t>
            </a:r>
            <a:r>
              <a:rPr lang="fr-FR" sz="2000" dirty="0" smtClean="0">
                <a:solidFill>
                  <a:schemeClr val="tx1"/>
                </a:solidFill>
                <a:latin typeface="CrayonL" pitchFamily="2" charset="0"/>
              </a:rPr>
              <a:t>et je voyage autour du monde. </a:t>
            </a:r>
          </a:p>
          <a:p>
            <a:pPr algn="l"/>
            <a:r>
              <a:rPr lang="fr-FR" sz="2000" dirty="0" smtClean="0">
                <a:solidFill>
                  <a:schemeClr val="tx1"/>
                </a:solidFill>
                <a:latin typeface="CrayonL" pitchFamily="2" charset="0"/>
              </a:rPr>
              <a:t>D’un bond, je me suis rendu en Finlande, pays des gloutons, des ours bruns, des rennes et des élans. Le </a:t>
            </a:r>
            <a:r>
              <a:rPr lang="fr-FR" sz="2000" dirty="0" err="1" smtClean="0">
                <a:solidFill>
                  <a:schemeClr val="tx1"/>
                </a:solidFill>
                <a:latin typeface="CrayonL" pitchFamily="2" charset="0"/>
              </a:rPr>
              <a:t>pesäpallo</a:t>
            </a:r>
            <a:r>
              <a:rPr lang="fr-FR" sz="2000" dirty="0" smtClean="0">
                <a:solidFill>
                  <a:schemeClr val="tx1"/>
                </a:solidFill>
                <a:latin typeface="CrayonL" pitchFamily="2" charset="0"/>
              </a:rPr>
              <a:t> est une sorte de baseball finlandais dans lequel on lance une balle avec un bâton. L’hiver, il fait sombre pendant de nombreux jours, ce sont les nuits polaires.</a:t>
            </a:r>
          </a:p>
          <a:p>
            <a:pPr algn="l"/>
            <a:r>
              <a:rPr lang="fr-FR" sz="2000" dirty="0" smtClean="0">
                <a:solidFill>
                  <a:schemeClr val="tx1"/>
                </a:solidFill>
                <a:latin typeface="CrayonL" pitchFamily="2" charset="0"/>
              </a:rPr>
              <a:t>	A très bientôt,</a:t>
            </a:r>
          </a:p>
          <a:p>
            <a:pPr algn="l"/>
            <a:endParaRPr lang="fr-FR" sz="2000" dirty="0" smtClean="0">
              <a:solidFill>
                <a:schemeClr val="tx1"/>
              </a:solidFill>
              <a:latin typeface="CrayonL" pitchFamily="2" charset="0"/>
            </a:endParaRPr>
          </a:p>
          <a:p>
            <a:pPr algn="l"/>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 </a:t>
            </a:r>
            <a:endParaRPr lang="fr-FR" sz="2000" dirty="0" smtClean="0">
              <a:solidFill>
                <a:schemeClr val="tx1"/>
              </a:solidFill>
              <a:latin typeface="CrayonL" pitchFamily="2" charset="0"/>
            </a:endParaRPr>
          </a:p>
          <a:p>
            <a:pPr algn="l"/>
            <a:endParaRPr lang="fr-FR" sz="2000" dirty="0" smtClean="0">
              <a:solidFill>
                <a:schemeClr val="tx1"/>
              </a:solidFill>
              <a:latin typeface="CrayonL" pitchFamily="2" charset="0"/>
            </a:endParaRP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descr="https://upload.wikimedia.org/wikipedia/commons/thumb/b/b2/Swan-1956.jpg/220px-Swan-1956.jpg">
            <a:hlinkClick r:id="rId2"/>
          </p:cNvPr>
          <p:cNvPicPr>
            <a:picLocks noChangeAspect="1" noChangeArrowheads="1"/>
          </p:cNvPicPr>
          <p:nvPr/>
        </p:nvPicPr>
        <p:blipFill>
          <a:blip r:embed="rId3" cstate="print"/>
          <a:srcRect/>
          <a:stretch>
            <a:fillRect/>
          </a:stretch>
        </p:blipFill>
        <p:spPr bwMode="auto">
          <a:xfrm>
            <a:off x="6804248" y="260648"/>
            <a:ext cx="2095500" cy="1628776"/>
          </a:xfrm>
          <a:prstGeom prst="rect">
            <a:avLst/>
          </a:prstGeom>
          <a:noFill/>
        </p:spPr>
      </p:pic>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Rovaniemi, le 3 septembre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CM</a:t>
            </a:r>
            <a:r>
              <a:rPr lang="fr-FR" sz="2000" dirty="0" smtClean="0">
                <a:latin typeface="CrayonL" pitchFamily="2" charset="0"/>
              </a:rPr>
              <a:t> de</a:t>
            </a:r>
            <a:endParaRPr lang="fr-FR" sz="2000" dirty="0">
              <a:latin typeface="CrayonL" pitchFamily="2" charset="0"/>
            </a:endParaRPr>
          </a:p>
        </p:txBody>
      </p:sp>
      <p:sp>
        <p:nvSpPr>
          <p:cNvPr id="14" name="ZoneTexte 13"/>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CM</a:t>
            </a:r>
            <a:endParaRPr lang="fr-FR" sz="1600" dirty="0">
              <a:solidFill>
                <a:schemeClr val="bg1"/>
              </a:solidFill>
              <a:latin typeface="Short Stack"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971600" y="3284984"/>
            <a:ext cx="2592288" cy="369332"/>
          </a:xfrm>
          <a:prstGeom prst="rect">
            <a:avLst/>
          </a:prstGeom>
          <a:noFill/>
        </p:spPr>
        <p:txBody>
          <a:bodyPr wrap="square" rtlCol="0">
            <a:spAutoFit/>
          </a:bodyPr>
          <a:lstStyle/>
          <a:p>
            <a:r>
              <a:rPr lang="fr-FR" dirty="0" smtClean="0">
                <a:latin typeface="Short Stack" pitchFamily="2" charset="0"/>
              </a:rPr>
              <a:t>Du patin à glace</a:t>
            </a:r>
            <a:endParaRPr lang="fr-FR" dirty="0">
              <a:latin typeface="Short Stack" pitchFamily="2" charset="0"/>
            </a:endParaRPr>
          </a:p>
        </p:txBody>
      </p:sp>
      <p:sp>
        <p:nvSpPr>
          <p:cNvPr id="5" name="ZoneTexte 4"/>
          <p:cNvSpPr txBox="1"/>
          <p:nvPr/>
        </p:nvSpPr>
        <p:spPr>
          <a:xfrm rot="167974">
            <a:off x="5046849" y="540653"/>
            <a:ext cx="2664296" cy="1817727"/>
          </a:xfrm>
          <a:prstGeom prst="teardrop">
            <a:avLst>
              <a:gd name="adj" fmla="val 129420"/>
            </a:avLst>
          </a:prstGeom>
          <a:solidFill>
            <a:srgbClr val="33CCFF"/>
          </a:solidFill>
          <a:ln w="28575">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600" dirty="0" smtClean="0">
                <a:latin typeface="Short Stack" pitchFamily="2" charset="0"/>
              </a:rPr>
              <a:t>Bonjour de </a:t>
            </a:r>
            <a:r>
              <a:rPr lang="fr-FR" sz="2600" b="1" dirty="0" smtClean="0">
                <a:latin typeface="Short Stack" pitchFamily="2" charset="0"/>
              </a:rPr>
              <a:t>Finlande</a:t>
            </a:r>
            <a:endParaRPr lang="fr-FR" sz="2600" b="1" dirty="0">
              <a:latin typeface="Short Stack" pitchFamily="2" charset="0"/>
            </a:endParaRPr>
          </a:p>
        </p:txBody>
      </p:sp>
      <p:sp>
        <p:nvSpPr>
          <p:cNvPr id="8" name="ZoneTexte 7"/>
          <p:cNvSpPr txBox="1"/>
          <p:nvPr/>
        </p:nvSpPr>
        <p:spPr>
          <a:xfrm>
            <a:off x="4499992" y="5949280"/>
            <a:ext cx="4176464" cy="369332"/>
          </a:xfrm>
          <a:prstGeom prst="rect">
            <a:avLst/>
          </a:prstGeom>
          <a:noFill/>
        </p:spPr>
        <p:txBody>
          <a:bodyPr wrap="square" rtlCol="0">
            <a:spAutoFit/>
          </a:bodyPr>
          <a:lstStyle/>
          <a:p>
            <a:r>
              <a:rPr lang="fr-FR" dirty="0" smtClean="0">
                <a:latin typeface="Short Stack" pitchFamily="2" charset="0"/>
              </a:rPr>
              <a:t>Monastère du nouveau </a:t>
            </a:r>
            <a:r>
              <a:rPr lang="fr-FR" dirty="0" err="1" smtClean="0">
                <a:latin typeface="Short Stack" pitchFamily="2" charset="0"/>
              </a:rPr>
              <a:t>Valamo</a:t>
            </a:r>
            <a:endParaRPr lang="fr-FR" dirty="0">
              <a:latin typeface="Short Stack" pitchFamily="2" charset="0"/>
            </a:endParaRPr>
          </a:p>
        </p:txBody>
      </p:sp>
      <p:sp>
        <p:nvSpPr>
          <p:cNvPr id="9" name="ZoneTexte 8"/>
          <p:cNvSpPr txBox="1"/>
          <p:nvPr/>
        </p:nvSpPr>
        <p:spPr>
          <a:xfrm>
            <a:off x="395536" y="5877272"/>
            <a:ext cx="2880320" cy="369332"/>
          </a:xfrm>
          <a:prstGeom prst="rect">
            <a:avLst/>
          </a:prstGeom>
          <a:noFill/>
        </p:spPr>
        <p:txBody>
          <a:bodyPr wrap="square" rtlCol="0">
            <a:spAutoFit/>
          </a:bodyPr>
          <a:lstStyle/>
          <a:p>
            <a:pPr algn="ctr"/>
            <a:r>
              <a:rPr lang="fr-FR" dirty="0" smtClean="0">
                <a:latin typeface="Short Stack" pitchFamily="2" charset="0"/>
              </a:rPr>
              <a:t>La taïga</a:t>
            </a:r>
            <a:endParaRPr lang="fr-FR" dirty="0">
              <a:latin typeface="Short Stack" pitchFamily="2" charset="0"/>
            </a:endParaRPr>
          </a:p>
        </p:txBody>
      </p:sp>
      <p:sp>
        <p:nvSpPr>
          <p:cNvPr id="18434" name="AutoShape 2"/>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40" name="AutoShape 8"/>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9458" name="Picture 2" descr="http://escametz.free.fr/special/patin_01-09/images/00.jpg"/>
          <p:cNvPicPr>
            <a:picLocks noChangeAspect="1" noChangeArrowheads="1"/>
          </p:cNvPicPr>
          <p:nvPr/>
        </p:nvPicPr>
        <p:blipFill>
          <a:blip r:embed="rId2" cstate="print"/>
          <a:srcRect/>
          <a:stretch>
            <a:fillRect/>
          </a:stretch>
        </p:blipFill>
        <p:spPr bwMode="auto">
          <a:xfrm>
            <a:off x="467544" y="476672"/>
            <a:ext cx="3456384" cy="25922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460" name="Picture 4" descr="https://upload.wikimedia.org/wikipedia/commons/thumb/d/d3/Vanha_Valamo.jpg/280px-Vanha_Valamo.jpg"/>
          <p:cNvPicPr>
            <a:picLocks noChangeAspect="1" noChangeArrowheads="1"/>
          </p:cNvPicPr>
          <p:nvPr/>
        </p:nvPicPr>
        <p:blipFill>
          <a:blip r:embed="rId3" cstate="print"/>
          <a:srcRect/>
          <a:stretch>
            <a:fillRect/>
          </a:stretch>
        </p:blipFill>
        <p:spPr bwMode="auto">
          <a:xfrm>
            <a:off x="4139952" y="2636912"/>
            <a:ext cx="4587177" cy="30963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462" name="Picture 6" descr="http://www.leroutard.com/image/03/0/cahp2453.1150030.jpg"/>
          <p:cNvPicPr>
            <a:picLocks noChangeAspect="1" noChangeArrowheads="1"/>
          </p:cNvPicPr>
          <p:nvPr/>
        </p:nvPicPr>
        <p:blipFill>
          <a:blip r:embed="rId4" cstate="print"/>
          <a:srcRect/>
          <a:stretch>
            <a:fillRect/>
          </a:stretch>
        </p:blipFill>
        <p:spPr bwMode="auto">
          <a:xfrm>
            <a:off x="467544" y="4005064"/>
            <a:ext cx="2687375" cy="18017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628800"/>
            <a:ext cx="4536504" cy="4896544"/>
          </a:xfrm>
        </p:spPr>
        <p:txBody>
          <a:bodyPr>
            <a:normAutofit lnSpcReduction="10000"/>
          </a:bodyPr>
          <a:lstStyle/>
          <a:p>
            <a:pPr algn="l"/>
            <a:r>
              <a:rPr lang="fr-FR" sz="1600" dirty="0" smtClean="0">
                <a:solidFill>
                  <a:schemeClr val="tx1"/>
                </a:solidFill>
                <a:latin typeface="CrayonL" pitchFamily="2" charset="0"/>
              </a:rPr>
              <a:t>  Chers amis,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Je continue mes découvertes dans ce beau pays qui borde la Russie à l’Est et la mer Baltique à l’Ouest. A quelques kilomètres de Kuopio, je me rend à Tampere. Je visite une magnifique cathédrale et demande aux habitants quelles cultures poussent dans le coin. On me parle du colza,  de la betterave à sucre et diverses céréales.  Si je suis courageux, je tenterais bien une baignade, ou alors un tour de barque, je vous raconterai!</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à très bientôt, </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a:t>
            </a:r>
            <a:endParaRPr lang="fr-FR" sz="2000" dirty="0" smtClean="0">
              <a:solidFill>
                <a:schemeClr val="tx1"/>
              </a:solidFill>
              <a:latin typeface="CrayonL" pitchFamily="2" charset="0"/>
            </a:endParaRP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descr="https://upload.wikimedia.org/wikipedia/commons/thumb/b/b2/Swan-1956.jpg/220px-Swan-1956.jpg">
            <a:hlinkClick r:id="rId2"/>
          </p:cNvPr>
          <p:cNvPicPr>
            <a:picLocks noChangeAspect="1" noChangeArrowheads="1"/>
          </p:cNvPicPr>
          <p:nvPr/>
        </p:nvPicPr>
        <p:blipFill>
          <a:blip r:embed="rId3" cstate="print"/>
          <a:srcRect/>
          <a:stretch>
            <a:fillRect/>
          </a:stretch>
        </p:blipFill>
        <p:spPr bwMode="auto">
          <a:xfrm>
            <a:off x="6804248" y="260648"/>
            <a:ext cx="2095500" cy="1628776"/>
          </a:xfrm>
          <a:prstGeom prst="rect">
            <a:avLst/>
          </a:prstGeom>
          <a:noFill/>
        </p:spPr>
      </p:pic>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Imatra, le 24 septembre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CM</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CM</a:t>
            </a:r>
            <a:endParaRPr lang="fr-FR" sz="1600" dirty="0">
              <a:solidFill>
                <a:schemeClr val="bg1"/>
              </a:solidFill>
              <a:latin typeface="Short Stack"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628800"/>
            <a:ext cx="4536504" cy="4896544"/>
          </a:xfrm>
        </p:spPr>
        <p:txBody>
          <a:bodyPr>
            <a:normAutofit lnSpcReduction="10000"/>
          </a:bodyPr>
          <a:lstStyle/>
          <a:p>
            <a:pPr algn="l"/>
            <a:r>
              <a:rPr lang="fr-FR" sz="1600" dirty="0" smtClean="0">
                <a:solidFill>
                  <a:schemeClr val="tx1"/>
                </a:solidFill>
                <a:latin typeface="CrayonL" pitchFamily="2" charset="0"/>
              </a:rPr>
              <a:t>  Chers amis,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Je continue mes découvertes dans ce beau pays qui borde la Russie à l’Est et la mer Baltique à l’Ouest. A quelques kilomètres de Kuopio, je me rend à Tampere. J’aime comprendre, je pose beaucoup de questions aux habitants. Quelles cultures poussent dans le coin… Il me répondent avec un fort accent qu’on trouve du colza,  de la betterave à sucre et diverses céréales.  Si je suis courageux, je tenterais bien une baignade, ou alors un tour de barque, je vous raconterai!</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à très bientôt, </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a:t>
            </a:r>
            <a:endParaRPr lang="fr-FR" sz="2000" dirty="0" smtClean="0">
              <a:solidFill>
                <a:schemeClr val="tx1"/>
              </a:solidFill>
              <a:latin typeface="CrayonL" pitchFamily="2" charset="0"/>
            </a:endParaRP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descr="https://upload.wikimedia.org/wikipedia/commons/thumb/b/b2/Swan-1956.jpg/220px-Swan-1956.jpg">
            <a:hlinkClick r:id="rId2"/>
          </p:cNvPr>
          <p:cNvPicPr>
            <a:picLocks noChangeAspect="1" noChangeArrowheads="1"/>
          </p:cNvPicPr>
          <p:nvPr/>
        </p:nvPicPr>
        <p:blipFill>
          <a:blip r:embed="rId3" cstate="print"/>
          <a:srcRect/>
          <a:stretch>
            <a:fillRect/>
          </a:stretch>
        </p:blipFill>
        <p:spPr bwMode="auto">
          <a:xfrm>
            <a:off x="6804248" y="260648"/>
            <a:ext cx="2095500" cy="1628776"/>
          </a:xfrm>
          <a:prstGeom prst="rect">
            <a:avLst/>
          </a:prstGeom>
          <a:noFill/>
        </p:spPr>
      </p:pic>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Imatra, le 24 septembre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CE</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CE</a:t>
            </a:r>
            <a:endParaRPr lang="fr-FR" sz="1600" dirty="0">
              <a:solidFill>
                <a:schemeClr val="bg1"/>
              </a:solidFill>
              <a:latin typeface="Short Stack"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5622768" y="548680"/>
            <a:ext cx="2909366" cy="1081980"/>
          </a:xfrm>
          <a:prstGeom prst="teardrop">
            <a:avLst>
              <a:gd name="adj" fmla="val 118043"/>
            </a:avLst>
          </a:prstGeom>
          <a:solidFill>
            <a:schemeClr val="accent2">
              <a:lumMod val="60000"/>
              <a:lumOff val="40000"/>
            </a:schemeClr>
          </a:solidFill>
          <a:ln w="28575">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200" dirty="0" smtClean="0">
                <a:solidFill>
                  <a:schemeClr val="bg1"/>
                </a:solidFill>
                <a:latin typeface="Short Stack" pitchFamily="2" charset="0"/>
              </a:rPr>
              <a:t>Découvrez la </a:t>
            </a:r>
            <a:r>
              <a:rPr lang="fr-FR" sz="2200" b="1" dirty="0" smtClean="0">
                <a:solidFill>
                  <a:schemeClr val="bg1"/>
                </a:solidFill>
                <a:latin typeface="Short Stack" pitchFamily="2" charset="0"/>
              </a:rPr>
              <a:t>Finlande</a:t>
            </a:r>
            <a:endParaRPr lang="fr-FR" sz="2200" b="1" dirty="0">
              <a:solidFill>
                <a:schemeClr val="bg1"/>
              </a:solidFill>
              <a:latin typeface="Short Stack" pitchFamily="2" charset="0"/>
            </a:endParaRPr>
          </a:p>
        </p:txBody>
      </p:sp>
      <p:sp>
        <p:nvSpPr>
          <p:cNvPr id="18434" name="AutoShape 2"/>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40" name="AutoShape 8"/>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6" name="Picture 2" descr="http://le-lutin-savant.com/g-europe-du-nord.img/Finlande-carte-de-la-Finlande-Helsinki-Europe-du-Nord-mer-baltique-Golfe-de-Botnie-Golfe-de-Finlande-cercle-Arctique-3.jpg"/>
          <p:cNvPicPr>
            <a:picLocks noChangeAspect="1" noChangeArrowheads="1"/>
          </p:cNvPicPr>
          <p:nvPr/>
        </p:nvPicPr>
        <p:blipFill>
          <a:blip r:embed="rId2" cstate="print"/>
          <a:srcRect/>
          <a:stretch>
            <a:fillRect/>
          </a:stretch>
        </p:blipFill>
        <p:spPr bwMode="auto">
          <a:xfrm>
            <a:off x="0" y="0"/>
            <a:ext cx="5337645" cy="6858000"/>
          </a:xfrm>
          <a:prstGeom prst="rect">
            <a:avLst/>
          </a:prstGeom>
          <a:noFill/>
        </p:spPr>
      </p:pic>
      <p:sp>
        <p:nvSpPr>
          <p:cNvPr id="1028" name="AutoShape 4"/>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6" name="Picture 12" descr="http://www3.syngenta.com/country/fr/fr/infos-cultures/Colza/Articles-colza/PublishingImages/Illustration/colza-fleur.jpg"/>
          <p:cNvPicPr>
            <a:picLocks noChangeAspect="1" noChangeArrowheads="1"/>
          </p:cNvPicPr>
          <p:nvPr/>
        </p:nvPicPr>
        <p:blipFill>
          <a:blip r:embed="rId3" cstate="print"/>
          <a:srcRect/>
          <a:stretch>
            <a:fillRect/>
          </a:stretch>
        </p:blipFill>
        <p:spPr bwMode="auto">
          <a:xfrm>
            <a:off x="5508104" y="1844824"/>
            <a:ext cx="3270280" cy="19880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0" name="ZoneTexte 19"/>
          <p:cNvSpPr txBox="1"/>
          <p:nvPr/>
        </p:nvSpPr>
        <p:spPr>
          <a:xfrm>
            <a:off x="6084168" y="4005064"/>
            <a:ext cx="2376264" cy="369332"/>
          </a:xfrm>
          <a:prstGeom prst="rect">
            <a:avLst/>
          </a:prstGeom>
          <a:noFill/>
        </p:spPr>
        <p:txBody>
          <a:bodyPr wrap="square" rtlCol="0">
            <a:spAutoFit/>
          </a:bodyPr>
          <a:lstStyle/>
          <a:p>
            <a:pPr algn="ctr"/>
            <a:r>
              <a:rPr lang="fr-FR" dirty="0" smtClean="0">
                <a:latin typeface="Short Stack" pitchFamily="2" charset="0"/>
              </a:rPr>
              <a:t>Le colza</a:t>
            </a:r>
            <a:endParaRPr lang="fr-FR" dirty="0">
              <a:latin typeface="Short Stack" pitchFamily="2" charset="0"/>
            </a:endParaRPr>
          </a:p>
        </p:txBody>
      </p:sp>
      <p:pic>
        <p:nvPicPr>
          <p:cNvPr id="1038" name="Picture 14" descr="http://www.sucrebaraduc.com/images/contenu/betterave-sucre.png"/>
          <p:cNvPicPr>
            <a:picLocks noChangeAspect="1" noChangeArrowheads="1"/>
          </p:cNvPicPr>
          <p:nvPr/>
        </p:nvPicPr>
        <p:blipFill>
          <a:blip r:embed="rId4" cstate="print"/>
          <a:srcRect/>
          <a:stretch>
            <a:fillRect/>
          </a:stretch>
        </p:blipFill>
        <p:spPr bwMode="auto">
          <a:xfrm>
            <a:off x="5580112" y="4725144"/>
            <a:ext cx="1440160" cy="1873943"/>
          </a:xfrm>
          <a:prstGeom prst="rect">
            <a:avLst/>
          </a:prstGeom>
          <a:noFill/>
        </p:spPr>
      </p:pic>
      <p:sp>
        <p:nvSpPr>
          <p:cNvPr id="22" name="ZoneTexte 21"/>
          <p:cNvSpPr txBox="1"/>
          <p:nvPr/>
        </p:nvSpPr>
        <p:spPr>
          <a:xfrm>
            <a:off x="6767736" y="5301208"/>
            <a:ext cx="2376264" cy="646331"/>
          </a:xfrm>
          <a:prstGeom prst="rect">
            <a:avLst/>
          </a:prstGeom>
          <a:noFill/>
        </p:spPr>
        <p:txBody>
          <a:bodyPr wrap="square" rtlCol="0">
            <a:spAutoFit/>
          </a:bodyPr>
          <a:lstStyle/>
          <a:p>
            <a:pPr algn="ctr"/>
            <a:r>
              <a:rPr lang="fr-FR" dirty="0" smtClean="0">
                <a:latin typeface="Short Stack" pitchFamily="2" charset="0"/>
              </a:rPr>
              <a:t>La betterave sucrière</a:t>
            </a:r>
            <a:endParaRPr lang="fr-FR" dirty="0">
              <a:latin typeface="Short Stack"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628800"/>
            <a:ext cx="4536504" cy="4896544"/>
          </a:xfrm>
        </p:spPr>
        <p:txBody>
          <a:bodyPr>
            <a:normAutofit lnSpcReduction="10000"/>
          </a:bodyPr>
          <a:lstStyle/>
          <a:p>
            <a:pPr algn="l"/>
            <a:r>
              <a:rPr lang="fr-FR" sz="1600" dirty="0" smtClean="0">
                <a:solidFill>
                  <a:schemeClr val="tx1"/>
                </a:solidFill>
                <a:latin typeface="CrayonL" pitchFamily="2" charset="0"/>
              </a:rPr>
              <a:t>  Chers enfants,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Je suis maintenant près de la mer Baltique, j’ai traversé des champs de céréales pour descendre vers </a:t>
            </a:r>
            <a:r>
              <a:rPr lang="fr-FR" sz="2000" dirty="0" err="1" smtClean="0">
                <a:solidFill>
                  <a:schemeClr val="tx1"/>
                </a:solidFill>
                <a:latin typeface="CrayonL" pitchFamily="2" charset="0"/>
              </a:rPr>
              <a:t>Naantali</a:t>
            </a:r>
            <a:r>
              <a:rPr lang="fr-FR" sz="2000" dirty="0" smtClean="0">
                <a:solidFill>
                  <a:schemeClr val="tx1"/>
                </a:solidFill>
                <a:latin typeface="CrayonL" pitchFamily="2" charset="0"/>
              </a:rPr>
              <a:t>. Un monsieur me dit qu’on peut souvent apercevoir des saumons et qu’ils sont délicieux accompagnés avec de la soupe aux pois. J’ai vu aussi un cygne chanteur, ce sont de beaux animaux assez sensibles. Finalement, la mer est bien froide, je reste sur le bord! J’espère que tout va bien pour vous,</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je vous embrasse, </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a:t>
            </a:r>
            <a:endParaRPr lang="fr-FR" sz="2000" dirty="0" smtClean="0">
              <a:solidFill>
                <a:schemeClr val="tx1"/>
              </a:solidFill>
              <a:latin typeface="CrayonL" pitchFamily="2" charset="0"/>
            </a:endParaRP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descr="https://upload.wikimedia.org/wikipedia/commons/thumb/b/b2/Swan-1956.jpg/220px-Swan-1956.jpg">
            <a:hlinkClick r:id="rId2"/>
          </p:cNvPr>
          <p:cNvPicPr>
            <a:picLocks noChangeAspect="1" noChangeArrowheads="1"/>
          </p:cNvPicPr>
          <p:nvPr/>
        </p:nvPicPr>
        <p:blipFill>
          <a:blip r:embed="rId3" cstate="print"/>
          <a:srcRect/>
          <a:stretch>
            <a:fillRect/>
          </a:stretch>
        </p:blipFill>
        <p:spPr bwMode="auto">
          <a:xfrm>
            <a:off x="6804248" y="260648"/>
            <a:ext cx="2095500" cy="1628776"/>
          </a:xfrm>
          <a:prstGeom prst="rect">
            <a:avLst/>
          </a:prstGeom>
          <a:noFill/>
        </p:spPr>
      </p:pic>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Pori, le 1</a:t>
            </a:r>
            <a:r>
              <a:rPr lang="fr-FR" sz="1500" baseline="30000" dirty="0" smtClean="0">
                <a:latin typeface="CrayonL" pitchFamily="2" charset="0"/>
              </a:rPr>
              <a:t>er</a:t>
            </a:r>
            <a:r>
              <a:rPr lang="fr-FR" sz="1500" dirty="0" smtClean="0">
                <a:latin typeface="CrayonL" pitchFamily="2" charset="0"/>
              </a:rPr>
              <a:t>  octobre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CM</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CM</a:t>
            </a:r>
            <a:endParaRPr lang="fr-FR" sz="1600" dirty="0">
              <a:solidFill>
                <a:schemeClr val="bg1"/>
              </a:solidFill>
              <a:latin typeface="Short Stack"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628800"/>
            <a:ext cx="4536504" cy="4896544"/>
          </a:xfrm>
        </p:spPr>
        <p:txBody>
          <a:bodyPr>
            <a:normAutofit/>
          </a:bodyPr>
          <a:lstStyle/>
          <a:p>
            <a:pPr algn="l"/>
            <a:r>
              <a:rPr lang="fr-FR" sz="1600" dirty="0" smtClean="0">
                <a:solidFill>
                  <a:schemeClr val="tx1"/>
                </a:solidFill>
                <a:latin typeface="CrayonL" pitchFamily="2" charset="0"/>
              </a:rPr>
              <a:t>  Chers enfants,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Je suis maintenant près de la mer Baltique, j’ai traversé des champs de céréales pour descendre vers </a:t>
            </a:r>
            <a:r>
              <a:rPr lang="fr-FR" sz="2000" dirty="0" err="1" smtClean="0">
                <a:solidFill>
                  <a:schemeClr val="tx1"/>
                </a:solidFill>
                <a:latin typeface="CrayonL" pitchFamily="2" charset="0"/>
              </a:rPr>
              <a:t>Naantali</a:t>
            </a:r>
            <a:r>
              <a:rPr lang="fr-FR" sz="2000" dirty="0" smtClean="0">
                <a:solidFill>
                  <a:schemeClr val="tx1"/>
                </a:solidFill>
                <a:latin typeface="CrayonL" pitchFamily="2" charset="0"/>
              </a:rPr>
              <a:t>. Un homme et son fils m’ont dit qu’on peut souvent apercevoir des saumons et qu’ils sont délicieux accompagnés avec de la soupe aux pois. Soudain, un Cygne a surgi près de la plage. Le garçon a sauté dans l’eau et il a eu peur. J’espère que tout va bien pour vous,</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je vous embrasse, </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a:t>
            </a:r>
            <a:endParaRPr lang="fr-FR" sz="2000" dirty="0" smtClean="0">
              <a:solidFill>
                <a:schemeClr val="tx1"/>
              </a:solidFill>
              <a:latin typeface="CrayonL" pitchFamily="2" charset="0"/>
            </a:endParaRP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descr="https://upload.wikimedia.org/wikipedia/commons/thumb/b/b2/Swan-1956.jpg/220px-Swan-1956.jpg">
            <a:hlinkClick r:id="rId2"/>
          </p:cNvPr>
          <p:cNvPicPr>
            <a:picLocks noChangeAspect="1" noChangeArrowheads="1"/>
          </p:cNvPicPr>
          <p:nvPr/>
        </p:nvPicPr>
        <p:blipFill>
          <a:blip r:embed="rId3" cstate="print"/>
          <a:srcRect/>
          <a:stretch>
            <a:fillRect/>
          </a:stretch>
        </p:blipFill>
        <p:spPr bwMode="auto">
          <a:xfrm>
            <a:off x="6804248" y="260648"/>
            <a:ext cx="2095500" cy="1628776"/>
          </a:xfrm>
          <a:prstGeom prst="rect">
            <a:avLst/>
          </a:prstGeom>
          <a:noFill/>
        </p:spPr>
      </p:pic>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Pori, le 1</a:t>
            </a:r>
            <a:r>
              <a:rPr lang="fr-FR" sz="1500" baseline="30000" dirty="0" smtClean="0">
                <a:latin typeface="CrayonL" pitchFamily="2" charset="0"/>
              </a:rPr>
              <a:t>er</a:t>
            </a:r>
            <a:r>
              <a:rPr lang="fr-FR" sz="1500" dirty="0" smtClean="0">
                <a:latin typeface="CrayonL" pitchFamily="2" charset="0"/>
              </a:rPr>
              <a:t>  octobre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CE</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CE</a:t>
            </a:r>
            <a:endParaRPr lang="fr-FR" sz="1600" dirty="0">
              <a:solidFill>
                <a:schemeClr val="bg1"/>
              </a:solidFill>
              <a:latin typeface="Short Stack"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5364088" y="548680"/>
            <a:ext cx="3168046" cy="1211818"/>
          </a:xfrm>
          <a:prstGeom prst="teardrop">
            <a:avLst>
              <a:gd name="adj" fmla="val 118043"/>
            </a:avLst>
          </a:prstGeom>
          <a:solidFill>
            <a:schemeClr val="accent1">
              <a:lumMod val="75000"/>
            </a:schemeClr>
          </a:solidFill>
          <a:ln w="28575">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500" dirty="0" smtClean="0">
                <a:solidFill>
                  <a:schemeClr val="bg1"/>
                </a:solidFill>
                <a:latin typeface="Short Stack" pitchFamily="2" charset="0"/>
              </a:rPr>
              <a:t>Bonjour de </a:t>
            </a:r>
            <a:r>
              <a:rPr lang="fr-FR" sz="2500" b="1" dirty="0" smtClean="0">
                <a:solidFill>
                  <a:schemeClr val="bg1"/>
                </a:solidFill>
                <a:latin typeface="Short Stack" pitchFamily="2" charset="0"/>
              </a:rPr>
              <a:t>Finlande</a:t>
            </a:r>
            <a:endParaRPr lang="fr-FR" sz="2500" b="1" dirty="0">
              <a:solidFill>
                <a:schemeClr val="bg1"/>
              </a:solidFill>
              <a:latin typeface="Short Stack" pitchFamily="2" charset="0"/>
            </a:endParaRPr>
          </a:p>
        </p:txBody>
      </p:sp>
      <p:sp>
        <p:nvSpPr>
          <p:cNvPr id="18434" name="AutoShape 2"/>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40" name="AutoShape 8"/>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 name="ZoneTexte 19"/>
          <p:cNvSpPr txBox="1"/>
          <p:nvPr/>
        </p:nvSpPr>
        <p:spPr>
          <a:xfrm>
            <a:off x="611560" y="2924944"/>
            <a:ext cx="2736304" cy="369332"/>
          </a:xfrm>
          <a:prstGeom prst="rect">
            <a:avLst/>
          </a:prstGeom>
          <a:noFill/>
        </p:spPr>
        <p:txBody>
          <a:bodyPr wrap="square" rtlCol="0">
            <a:spAutoFit/>
          </a:bodyPr>
          <a:lstStyle/>
          <a:p>
            <a:pPr algn="ctr"/>
            <a:r>
              <a:rPr lang="fr-FR" dirty="0" smtClean="0">
                <a:latin typeface="Short Stack" pitchFamily="2" charset="0"/>
              </a:rPr>
              <a:t>La soupe aux pois</a:t>
            </a:r>
            <a:endParaRPr lang="fr-FR" dirty="0">
              <a:latin typeface="Short Stack" pitchFamily="2" charset="0"/>
            </a:endParaRPr>
          </a:p>
        </p:txBody>
      </p:sp>
      <p:sp>
        <p:nvSpPr>
          <p:cNvPr id="22" name="ZoneTexte 21"/>
          <p:cNvSpPr txBox="1"/>
          <p:nvPr/>
        </p:nvSpPr>
        <p:spPr>
          <a:xfrm>
            <a:off x="395536" y="6093296"/>
            <a:ext cx="3672408" cy="369332"/>
          </a:xfrm>
          <a:prstGeom prst="rect">
            <a:avLst/>
          </a:prstGeom>
          <a:noFill/>
        </p:spPr>
        <p:txBody>
          <a:bodyPr wrap="square" rtlCol="0">
            <a:spAutoFit/>
          </a:bodyPr>
          <a:lstStyle/>
          <a:p>
            <a:pPr algn="ctr"/>
            <a:r>
              <a:rPr lang="fr-FR" dirty="0" smtClean="0">
                <a:latin typeface="Short Stack" pitchFamily="2" charset="0"/>
              </a:rPr>
              <a:t>Un saumon</a:t>
            </a:r>
            <a:endParaRPr lang="fr-FR" dirty="0">
              <a:latin typeface="Short Stack" pitchFamily="2" charset="0"/>
            </a:endParaRPr>
          </a:p>
        </p:txBody>
      </p:sp>
      <p:pic>
        <p:nvPicPr>
          <p:cNvPr id="25602" name="Picture 2" descr="http://rock.finlandais.free.fr/Finlande/images/Hernekeitto.jpg"/>
          <p:cNvPicPr>
            <a:picLocks noChangeAspect="1" noChangeArrowheads="1"/>
          </p:cNvPicPr>
          <p:nvPr/>
        </p:nvPicPr>
        <p:blipFill>
          <a:blip r:embed="rId2" cstate="print"/>
          <a:srcRect/>
          <a:stretch>
            <a:fillRect/>
          </a:stretch>
        </p:blipFill>
        <p:spPr bwMode="auto">
          <a:xfrm>
            <a:off x="323528" y="476672"/>
            <a:ext cx="3452069" cy="23042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5604" name="Picture 4" descr="http://laurent.chapeyrou.chez-alice.fr/images/finlandesaumon.jpg"/>
          <p:cNvPicPr>
            <a:picLocks noChangeAspect="1" noChangeArrowheads="1"/>
          </p:cNvPicPr>
          <p:nvPr/>
        </p:nvPicPr>
        <p:blipFill>
          <a:blip r:embed="rId3" cstate="print"/>
          <a:srcRect/>
          <a:stretch>
            <a:fillRect/>
          </a:stretch>
        </p:blipFill>
        <p:spPr bwMode="auto">
          <a:xfrm>
            <a:off x="611560" y="3717032"/>
            <a:ext cx="3096344" cy="22767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5606" name="Picture 6" descr="http://thumbs.dreamstime.com/t/la-finlande-c-te-de-la-mer-baltique-40273754.jpg"/>
          <p:cNvPicPr>
            <a:picLocks noChangeAspect="1" noChangeArrowheads="1"/>
          </p:cNvPicPr>
          <p:nvPr/>
        </p:nvPicPr>
        <p:blipFill>
          <a:blip r:embed="rId4" cstate="print"/>
          <a:srcRect/>
          <a:stretch>
            <a:fillRect/>
          </a:stretch>
        </p:blipFill>
        <p:spPr bwMode="auto">
          <a:xfrm>
            <a:off x="4211960" y="2276872"/>
            <a:ext cx="4680520" cy="312034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ZoneTexte 18"/>
          <p:cNvSpPr txBox="1"/>
          <p:nvPr/>
        </p:nvSpPr>
        <p:spPr>
          <a:xfrm>
            <a:off x="4932040" y="5589240"/>
            <a:ext cx="3672408" cy="369332"/>
          </a:xfrm>
          <a:prstGeom prst="rect">
            <a:avLst/>
          </a:prstGeom>
          <a:noFill/>
        </p:spPr>
        <p:txBody>
          <a:bodyPr wrap="square" rtlCol="0">
            <a:spAutoFit/>
          </a:bodyPr>
          <a:lstStyle/>
          <a:p>
            <a:pPr algn="ctr"/>
            <a:r>
              <a:rPr lang="fr-FR" dirty="0" smtClean="0">
                <a:latin typeface="Short Stack" pitchFamily="2" charset="0"/>
              </a:rPr>
              <a:t>La mer Baltique</a:t>
            </a:r>
            <a:endParaRPr lang="fr-FR" dirty="0">
              <a:latin typeface="Short Stack" pitchFamily="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412776"/>
            <a:ext cx="4536504" cy="5229200"/>
          </a:xfrm>
        </p:spPr>
        <p:txBody>
          <a:bodyPr>
            <a:normAutofit/>
          </a:bodyPr>
          <a:lstStyle/>
          <a:p>
            <a:pPr algn="l"/>
            <a:r>
              <a:rPr lang="fr-FR" sz="1600" dirty="0" smtClean="0">
                <a:solidFill>
                  <a:schemeClr val="tx1"/>
                </a:solidFill>
                <a:latin typeface="CrayonL" pitchFamily="2" charset="0"/>
              </a:rPr>
              <a:t>Chers enfants,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Mon séjour dans ce beau pays d’Europe se termine bientôt. J’ai découvert de nombreux trésors, rencontré des gens charmants qui ont eu beaucoup de plaisir à partager toutes leurs spécialités. Je vais préparer mes valises et les déposer en ville. Ensuite, je pense me poser un instant et réfléchir à ma prochaine destination …</a:t>
            </a:r>
          </a:p>
          <a:p>
            <a:pPr algn="l"/>
            <a:r>
              <a:rPr lang="fr-FR" sz="2000" dirty="0" smtClean="0">
                <a:solidFill>
                  <a:schemeClr val="tx1"/>
                </a:solidFill>
                <a:latin typeface="CrayonL" pitchFamily="2" charset="0"/>
              </a:rPr>
              <a:t>	</a:t>
            </a:r>
          </a:p>
          <a:p>
            <a:pPr algn="l"/>
            <a:r>
              <a:rPr lang="fr-FR" sz="2000" dirty="0" smtClean="0">
                <a:solidFill>
                  <a:schemeClr val="tx1"/>
                </a:solidFill>
                <a:latin typeface="CrayonL" pitchFamily="2" charset="0"/>
              </a:rPr>
              <a:t>	</a:t>
            </a:r>
            <a:r>
              <a:rPr lang="fr-FR" sz="1800" dirty="0" smtClean="0">
                <a:solidFill>
                  <a:schemeClr val="tx1"/>
                </a:solidFill>
                <a:latin typeface="CrayonL" pitchFamily="2" charset="0"/>
              </a:rPr>
              <a:t>bises à la framboise de Finlande, </a:t>
            </a:r>
          </a:p>
          <a:p>
            <a:pPr algn="l"/>
            <a:r>
              <a:rPr lang="fr-FR" sz="2000" dirty="0">
                <a:solidFill>
                  <a:schemeClr val="tx1"/>
                </a:solidFill>
                <a:latin typeface="CrayonL" pitchFamily="2" charset="0"/>
              </a:rPr>
              <a:t>	</a:t>
            </a:r>
            <a:endParaRPr lang="fr-FR" sz="2000" dirty="0" smtClean="0">
              <a:solidFill>
                <a:schemeClr val="tx1"/>
              </a:solidFill>
              <a:latin typeface="CrayonL" pitchFamily="2" charset="0"/>
            </a:endParaRP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a:t>
            </a:r>
            <a:endParaRPr lang="fr-FR" sz="2000" dirty="0" smtClean="0">
              <a:solidFill>
                <a:schemeClr val="tx1"/>
              </a:solidFill>
              <a:latin typeface="CrayonL" pitchFamily="2" charset="0"/>
            </a:endParaRP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descr="https://upload.wikimedia.org/wikipedia/commons/thumb/b/b2/Swan-1956.jpg/220px-Swan-1956.jpg">
            <a:hlinkClick r:id="rId2"/>
          </p:cNvPr>
          <p:cNvPicPr>
            <a:picLocks noChangeAspect="1" noChangeArrowheads="1"/>
          </p:cNvPicPr>
          <p:nvPr/>
        </p:nvPicPr>
        <p:blipFill>
          <a:blip r:embed="rId3" cstate="print"/>
          <a:srcRect/>
          <a:stretch>
            <a:fillRect/>
          </a:stretch>
        </p:blipFill>
        <p:spPr bwMode="auto">
          <a:xfrm>
            <a:off x="6804248" y="260648"/>
            <a:ext cx="2095500" cy="1628776"/>
          </a:xfrm>
          <a:prstGeom prst="rect">
            <a:avLst/>
          </a:prstGeom>
          <a:noFill/>
        </p:spPr>
      </p:pic>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Helsinki, le 8 octobre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CM</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CM</a:t>
            </a:r>
            <a:endParaRPr lang="fr-FR" sz="1600" dirty="0">
              <a:solidFill>
                <a:schemeClr val="bg1"/>
              </a:solidFill>
              <a:latin typeface="Short Stack"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412776"/>
            <a:ext cx="4536504" cy="5229200"/>
          </a:xfrm>
        </p:spPr>
        <p:txBody>
          <a:bodyPr>
            <a:normAutofit lnSpcReduction="10000"/>
          </a:bodyPr>
          <a:lstStyle/>
          <a:p>
            <a:pPr algn="l"/>
            <a:r>
              <a:rPr lang="fr-FR" sz="1600" dirty="0" smtClean="0">
                <a:solidFill>
                  <a:schemeClr val="tx1"/>
                </a:solidFill>
                <a:latin typeface="CrayonL" pitchFamily="2" charset="0"/>
              </a:rPr>
              <a:t>Chers enfants,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Mon séjour dans ce beau pays d’Europe se termine bientôt. J’ai découvert plusieurs trésors, rencontré des gens charmants qui ont eu beaucoup de plaisir à partager toutes leurs spécialités. J’ai même croisé un lointain cousin dans un magasin d’Helsinki, la capitale, n’est-ce pas amusant! Je pense maintenant à ma prochaine destination. Mon deuxième voyage se prépare, je vous raconterai …</a:t>
            </a:r>
          </a:p>
          <a:p>
            <a:pPr algn="l"/>
            <a:r>
              <a:rPr lang="fr-FR" sz="2000" dirty="0" smtClean="0">
                <a:solidFill>
                  <a:schemeClr val="tx1"/>
                </a:solidFill>
                <a:latin typeface="CrayonL" pitchFamily="2" charset="0"/>
              </a:rPr>
              <a:t>	</a:t>
            </a:r>
          </a:p>
          <a:p>
            <a:pPr algn="l"/>
            <a:r>
              <a:rPr lang="fr-FR" sz="2000" dirty="0" smtClean="0">
                <a:solidFill>
                  <a:schemeClr val="tx1"/>
                </a:solidFill>
                <a:latin typeface="CrayonL" pitchFamily="2" charset="0"/>
              </a:rPr>
              <a:t>	</a:t>
            </a:r>
            <a:r>
              <a:rPr lang="fr-FR" sz="1800" dirty="0" smtClean="0">
                <a:solidFill>
                  <a:schemeClr val="tx1"/>
                </a:solidFill>
                <a:latin typeface="CrayonL" pitchFamily="2" charset="0"/>
              </a:rPr>
              <a:t>bises à la framboise de Finlande, </a:t>
            </a:r>
          </a:p>
          <a:p>
            <a:pPr algn="l"/>
            <a:r>
              <a:rPr lang="fr-FR" sz="2000" dirty="0">
                <a:solidFill>
                  <a:schemeClr val="tx1"/>
                </a:solidFill>
                <a:latin typeface="CrayonL" pitchFamily="2" charset="0"/>
              </a:rPr>
              <a:t>	</a:t>
            </a:r>
            <a:endParaRPr lang="fr-FR" sz="2000" dirty="0" smtClean="0">
              <a:solidFill>
                <a:schemeClr val="tx1"/>
              </a:solidFill>
              <a:latin typeface="CrayonL" pitchFamily="2" charset="0"/>
            </a:endParaRP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a:t>
            </a:r>
            <a:endParaRPr lang="fr-FR" sz="2000" dirty="0" smtClean="0">
              <a:solidFill>
                <a:schemeClr val="tx1"/>
              </a:solidFill>
              <a:latin typeface="CrayonL" pitchFamily="2" charset="0"/>
            </a:endParaRP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descr="https://upload.wikimedia.org/wikipedia/commons/thumb/b/b2/Swan-1956.jpg/220px-Swan-1956.jpg">
            <a:hlinkClick r:id="rId2"/>
          </p:cNvPr>
          <p:cNvPicPr>
            <a:picLocks noChangeAspect="1" noChangeArrowheads="1"/>
          </p:cNvPicPr>
          <p:nvPr/>
        </p:nvPicPr>
        <p:blipFill>
          <a:blip r:embed="rId3" cstate="print"/>
          <a:srcRect/>
          <a:stretch>
            <a:fillRect/>
          </a:stretch>
        </p:blipFill>
        <p:spPr bwMode="auto">
          <a:xfrm>
            <a:off x="6804248" y="260648"/>
            <a:ext cx="2095500" cy="1628776"/>
          </a:xfrm>
          <a:prstGeom prst="rect">
            <a:avLst/>
          </a:prstGeom>
          <a:noFill/>
        </p:spPr>
      </p:pic>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Helsinki, le 8 octobre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CE</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CE</a:t>
            </a:r>
            <a:endParaRPr lang="fr-FR" sz="1600" dirty="0">
              <a:solidFill>
                <a:schemeClr val="bg1"/>
              </a:solidFill>
              <a:latin typeface="Short Stack"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434" name="AutoShape 2"/>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40" name="AutoShape 8"/>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 name="Picture 4" descr="http://images.delcampe.com/img_large/auction/000/203/136/828_001.jpg"/>
          <p:cNvPicPr>
            <a:picLocks noChangeAspect="1" noChangeArrowheads="1"/>
          </p:cNvPicPr>
          <p:nvPr/>
        </p:nvPicPr>
        <p:blipFill>
          <a:blip r:embed="rId2" cstate="print"/>
          <a:srcRect l="2908" t="4187" r="3760" b="6309"/>
          <a:stretch>
            <a:fillRect/>
          </a:stretch>
        </p:blipFill>
        <p:spPr bwMode="auto">
          <a:xfrm>
            <a:off x="323528" y="476672"/>
            <a:ext cx="8532439" cy="585545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628800"/>
            <a:ext cx="4536504" cy="4968552"/>
          </a:xfrm>
        </p:spPr>
        <p:txBody>
          <a:bodyPr>
            <a:normAutofit lnSpcReduction="10000"/>
          </a:bodyPr>
          <a:lstStyle/>
          <a:p>
            <a:pPr algn="l"/>
            <a:r>
              <a:rPr lang="fr-FR" sz="1600" dirty="0" smtClean="0">
                <a:solidFill>
                  <a:schemeClr val="tx1"/>
                </a:solidFill>
                <a:latin typeface="CrayonL" pitchFamily="2" charset="0"/>
              </a:rPr>
              <a:t>Bonjour,</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Voici la première missive d’une longue série. Mon nom est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 </a:t>
            </a:r>
            <a:r>
              <a:rPr lang="fr-FR" sz="2000" dirty="0" smtClean="0">
                <a:solidFill>
                  <a:schemeClr val="tx1"/>
                </a:solidFill>
                <a:latin typeface="CrayonL" pitchFamily="2" charset="0"/>
              </a:rPr>
              <a:t>et je voyage autour du monde. </a:t>
            </a:r>
          </a:p>
          <a:p>
            <a:pPr algn="l"/>
            <a:r>
              <a:rPr lang="fr-FR" sz="2000" dirty="0" smtClean="0">
                <a:solidFill>
                  <a:schemeClr val="tx1"/>
                </a:solidFill>
                <a:latin typeface="CrayonL" pitchFamily="2" charset="0"/>
              </a:rPr>
              <a:t>J’ai pris l’avion avec de nombreux voyageurs et suis arrivé en Finlande. En descendant du pont, j’ai vu onze rennes qui broutaient. Je les ai observés longtemps. Ce pays a l’air magique. On m’a parlé de gloutons, de jours interminables, j’ai hâte de tout comprendre!</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A très bientôt,</a:t>
            </a:r>
          </a:p>
          <a:p>
            <a:pPr algn="l"/>
            <a:endParaRPr lang="fr-FR" sz="2000" dirty="0">
              <a:solidFill>
                <a:schemeClr val="tx1"/>
              </a:solidFill>
              <a:latin typeface="CrayonL" pitchFamily="2" charset="0"/>
            </a:endParaRPr>
          </a:p>
          <a:p>
            <a:pPr algn="l"/>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 </a:t>
            </a:r>
            <a:endParaRPr lang="fr-FR" sz="2000" dirty="0" smtClean="0">
              <a:solidFill>
                <a:schemeClr val="tx1"/>
              </a:solidFill>
              <a:latin typeface="CrayonL" pitchFamily="2" charset="0"/>
            </a:endParaRP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descr="https://upload.wikimedia.org/wikipedia/commons/thumb/b/b2/Swan-1956.jpg/220px-Swan-1956.jpg">
            <a:hlinkClick r:id="rId2"/>
          </p:cNvPr>
          <p:cNvPicPr>
            <a:picLocks noChangeAspect="1" noChangeArrowheads="1"/>
          </p:cNvPicPr>
          <p:nvPr/>
        </p:nvPicPr>
        <p:blipFill>
          <a:blip r:embed="rId3" cstate="print"/>
          <a:srcRect/>
          <a:stretch>
            <a:fillRect/>
          </a:stretch>
        </p:blipFill>
        <p:spPr bwMode="auto">
          <a:xfrm>
            <a:off x="6804248" y="260648"/>
            <a:ext cx="2095500" cy="1628776"/>
          </a:xfrm>
          <a:prstGeom prst="rect">
            <a:avLst/>
          </a:prstGeom>
          <a:noFill/>
        </p:spPr>
      </p:pic>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Rovaniemi, le 3 septembre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CE</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CE</a:t>
            </a:r>
            <a:endParaRPr lang="fr-FR" sz="1600" dirty="0">
              <a:solidFill>
                <a:schemeClr val="bg1"/>
              </a:solidFill>
              <a:latin typeface="Short Stack"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23528" y="1412776"/>
            <a:ext cx="4824536" cy="2448272"/>
          </a:xfrm>
          <a:blipFill>
            <a:blip r:embed="rId2" cstate="print"/>
            <a:stretch>
              <a:fillRect/>
            </a:stretch>
          </a:blipFill>
        </p:spPr>
        <p:txBody>
          <a:bodyPr>
            <a:normAutofit/>
          </a:bodyPr>
          <a:lstStyle/>
          <a:p>
            <a:endParaRPr lang="fr-FR" sz="1600" dirty="0">
              <a:solidFill>
                <a:schemeClr val="tx1"/>
              </a:solidFill>
              <a:latin typeface="CrayonL" pitchFamily="2" charset="0"/>
            </a:endParaRPr>
          </a:p>
        </p:txBody>
      </p:sp>
      <p:cxnSp>
        <p:nvCxnSpPr>
          <p:cNvPr id="5" name="Connecteur droit 4"/>
          <p:cNvCxnSpPr/>
          <p:nvPr/>
        </p:nvCxnSpPr>
        <p:spPr>
          <a:xfrm>
            <a:off x="5364088"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 ……………….., le …. septembre 2015</a:t>
            </a:r>
            <a:endParaRPr lang="fr-FR" sz="1500" dirty="0">
              <a:latin typeface="CrayonL" pitchFamily="2" charset="0"/>
            </a:endParaRPr>
          </a:p>
        </p:txBody>
      </p:sp>
      <p:sp>
        <p:nvSpPr>
          <p:cNvPr id="13" name="ZoneTexte 12"/>
          <p:cNvSpPr txBox="1"/>
          <p:nvPr/>
        </p:nvSpPr>
        <p:spPr>
          <a:xfrm>
            <a:off x="5580112" y="3717032"/>
            <a:ext cx="3563888" cy="400110"/>
          </a:xfrm>
          <a:prstGeom prst="rect">
            <a:avLst/>
          </a:prstGeom>
          <a:noFill/>
        </p:spPr>
        <p:txBody>
          <a:bodyPr wrap="square" rtlCol="0">
            <a:spAutoFit/>
          </a:bodyPr>
          <a:lstStyle/>
          <a:p>
            <a:r>
              <a:rPr lang="fr-FR" sz="2000" dirty="0" smtClean="0">
                <a:latin typeface="CrayonL" pitchFamily="2" charset="0"/>
              </a:rPr>
              <a:t>Monsieur </a:t>
            </a:r>
            <a:r>
              <a:rPr lang="fr-FR" sz="2000" dirty="0" err="1" smtClean="0">
                <a:latin typeface="CrayonL" pitchFamily="2" charset="0"/>
              </a:rPr>
              <a:t>Orthéas</a:t>
            </a:r>
            <a:r>
              <a:rPr lang="fr-FR" sz="2000" dirty="0" smtClean="0">
                <a:latin typeface="CrayonL" pitchFamily="2" charset="0"/>
              </a:rPr>
              <a:t> </a:t>
            </a:r>
            <a:r>
              <a:rPr lang="fr-FR" sz="2000" dirty="0" smtClean="0">
                <a:latin typeface="CrayonL" pitchFamily="2" charset="0"/>
              </a:rPr>
              <a:t>Fogg</a:t>
            </a:r>
            <a:endParaRPr lang="fr-FR" sz="2000" dirty="0">
              <a:latin typeface="CrayonL" pitchFamily="2" charset="0"/>
            </a:endParaRPr>
          </a:p>
        </p:txBody>
      </p:sp>
      <p:pic>
        <p:nvPicPr>
          <p:cNvPr id="15362" name="Picture 2" descr="http://environnement.ecole.free.fr/2bgal/img/timbres%20du%20monde%20sur%20la%20nature/tete%20de%20cheval%20timbre%20france.jpg"/>
          <p:cNvPicPr>
            <a:picLocks noChangeAspect="1" noChangeArrowheads="1"/>
          </p:cNvPicPr>
          <p:nvPr/>
        </p:nvPicPr>
        <p:blipFill>
          <a:blip r:embed="rId3" cstate="print"/>
          <a:srcRect/>
          <a:stretch>
            <a:fillRect/>
          </a:stretch>
        </p:blipFill>
        <p:spPr bwMode="auto">
          <a:xfrm>
            <a:off x="7524328" y="260648"/>
            <a:ext cx="1317049" cy="1296144"/>
          </a:xfrm>
          <a:prstGeom prst="rect">
            <a:avLst/>
          </a:prstGeom>
          <a:noFill/>
        </p:spPr>
      </p:pic>
      <p:sp>
        <p:nvSpPr>
          <p:cNvPr id="11" name="ZoneTexte 10"/>
          <p:cNvSpPr txBox="1"/>
          <p:nvPr/>
        </p:nvSpPr>
        <p:spPr>
          <a:xfrm>
            <a:off x="323528" y="3861048"/>
            <a:ext cx="4824536" cy="2585323"/>
          </a:xfrm>
          <a:prstGeom prst="rect">
            <a:avLst/>
          </a:prstGeom>
          <a:blipFill>
            <a:blip r:embed="rId2" cstate="print"/>
            <a:stretch>
              <a:fillRect/>
            </a:stretch>
          </a:blipFill>
        </p:spPr>
        <p:txBody>
          <a:bodyPr wrap="square" rtlCol="0">
            <a:sp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338" name="Picture 2" descr="http://www.honus.fr/wp-content/uploads/pattijoki+raahe+pattijoen+urheilijat+pes%C3%A4pallo+jussi+kemil%C3%A4+sotkamon+jymy.jpg"/>
          <p:cNvPicPr>
            <a:picLocks noChangeAspect="1" noChangeArrowheads="1"/>
          </p:cNvPicPr>
          <p:nvPr/>
        </p:nvPicPr>
        <p:blipFill>
          <a:blip r:embed="rId2" cstate="print"/>
          <a:srcRect/>
          <a:stretch>
            <a:fillRect/>
          </a:stretch>
        </p:blipFill>
        <p:spPr bwMode="auto">
          <a:xfrm>
            <a:off x="539552" y="548680"/>
            <a:ext cx="3576858" cy="201622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ZoneTexte 3"/>
          <p:cNvSpPr txBox="1"/>
          <p:nvPr/>
        </p:nvSpPr>
        <p:spPr>
          <a:xfrm>
            <a:off x="1259632" y="2636912"/>
            <a:ext cx="2592288" cy="369332"/>
          </a:xfrm>
          <a:prstGeom prst="rect">
            <a:avLst/>
          </a:prstGeom>
          <a:noFill/>
        </p:spPr>
        <p:txBody>
          <a:bodyPr wrap="square" rtlCol="0">
            <a:spAutoFit/>
          </a:bodyPr>
          <a:lstStyle/>
          <a:p>
            <a:r>
              <a:rPr lang="fr-FR" dirty="0" smtClean="0">
                <a:latin typeface="Short Stack" pitchFamily="2" charset="0"/>
              </a:rPr>
              <a:t>Jeu de </a:t>
            </a:r>
            <a:r>
              <a:rPr lang="fr-FR" dirty="0" err="1" smtClean="0">
                <a:latin typeface="Short Stack" pitchFamily="2" charset="0"/>
              </a:rPr>
              <a:t>pesäpallo</a:t>
            </a:r>
            <a:endParaRPr lang="fr-FR" dirty="0">
              <a:latin typeface="Short Stack" pitchFamily="2" charset="0"/>
            </a:endParaRPr>
          </a:p>
        </p:txBody>
      </p:sp>
      <p:sp>
        <p:nvSpPr>
          <p:cNvPr id="5" name="ZoneTexte 4"/>
          <p:cNvSpPr txBox="1"/>
          <p:nvPr/>
        </p:nvSpPr>
        <p:spPr>
          <a:xfrm>
            <a:off x="5148064" y="620688"/>
            <a:ext cx="2664296" cy="1817727"/>
          </a:xfrm>
          <a:prstGeom prst="teardrop">
            <a:avLst>
              <a:gd name="adj" fmla="val 139384"/>
            </a:avLst>
          </a:prstGeom>
          <a:solidFill>
            <a:srgbClr val="00B0F0"/>
          </a:solidFill>
          <a:ln w="28575">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600" dirty="0" smtClean="0">
                <a:latin typeface="Short Stack" pitchFamily="2" charset="0"/>
              </a:rPr>
              <a:t>Bonjour de </a:t>
            </a:r>
            <a:r>
              <a:rPr lang="fr-FR" sz="2600" b="1" dirty="0" smtClean="0">
                <a:latin typeface="Short Stack" pitchFamily="2" charset="0"/>
              </a:rPr>
              <a:t>Finlande</a:t>
            </a:r>
            <a:endParaRPr lang="fr-FR" sz="2600" b="1" dirty="0">
              <a:latin typeface="Short Stack" pitchFamily="2" charset="0"/>
            </a:endParaRPr>
          </a:p>
        </p:txBody>
      </p:sp>
      <p:pic>
        <p:nvPicPr>
          <p:cNvPr id="14340" name="Picture 4" descr="http://animalia-life.com/data_images/wolverine-animal/wolverine-animal8.jpg"/>
          <p:cNvPicPr>
            <a:picLocks noChangeAspect="1" noChangeArrowheads="1"/>
          </p:cNvPicPr>
          <p:nvPr/>
        </p:nvPicPr>
        <p:blipFill>
          <a:blip r:embed="rId3" cstate="print"/>
          <a:srcRect/>
          <a:stretch>
            <a:fillRect/>
          </a:stretch>
        </p:blipFill>
        <p:spPr bwMode="auto">
          <a:xfrm>
            <a:off x="611560" y="3140968"/>
            <a:ext cx="3338118" cy="30243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342" name="Picture 6" descr="http://i-cms.linternaute.com/image_cms/original/1232502-midi-en-pleine-nuit-polaire.jpg"/>
          <p:cNvPicPr>
            <a:picLocks noChangeAspect="1" noChangeArrowheads="1"/>
          </p:cNvPicPr>
          <p:nvPr/>
        </p:nvPicPr>
        <p:blipFill>
          <a:blip r:embed="rId4" cstate="print"/>
          <a:srcRect/>
          <a:stretch>
            <a:fillRect/>
          </a:stretch>
        </p:blipFill>
        <p:spPr bwMode="auto">
          <a:xfrm>
            <a:off x="4427984" y="2636912"/>
            <a:ext cx="4464496" cy="30963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ZoneTexte 7"/>
          <p:cNvSpPr txBox="1"/>
          <p:nvPr/>
        </p:nvSpPr>
        <p:spPr>
          <a:xfrm>
            <a:off x="1115616" y="6309320"/>
            <a:ext cx="2592288" cy="369332"/>
          </a:xfrm>
          <a:prstGeom prst="rect">
            <a:avLst/>
          </a:prstGeom>
          <a:noFill/>
        </p:spPr>
        <p:txBody>
          <a:bodyPr wrap="square" rtlCol="0">
            <a:spAutoFit/>
          </a:bodyPr>
          <a:lstStyle/>
          <a:p>
            <a:r>
              <a:rPr lang="fr-FR" dirty="0" smtClean="0">
                <a:latin typeface="Short Stack" pitchFamily="2" charset="0"/>
              </a:rPr>
              <a:t>Le glouton</a:t>
            </a:r>
            <a:endParaRPr lang="fr-FR" dirty="0">
              <a:latin typeface="Short Stack" pitchFamily="2" charset="0"/>
            </a:endParaRPr>
          </a:p>
        </p:txBody>
      </p:sp>
      <p:sp>
        <p:nvSpPr>
          <p:cNvPr id="9" name="ZoneTexte 8"/>
          <p:cNvSpPr txBox="1"/>
          <p:nvPr/>
        </p:nvSpPr>
        <p:spPr>
          <a:xfrm>
            <a:off x="5076056" y="5949280"/>
            <a:ext cx="2592288" cy="369332"/>
          </a:xfrm>
          <a:prstGeom prst="rect">
            <a:avLst/>
          </a:prstGeom>
          <a:noFill/>
        </p:spPr>
        <p:txBody>
          <a:bodyPr wrap="square" rtlCol="0">
            <a:spAutoFit/>
          </a:bodyPr>
          <a:lstStyle/>
          <a:p>
            <a:r>
              <a:rPr lang="fr-FR" dirty="0" smtClean="0">
                <a:latin typeface="Short Stack" pitchFamily="2" charset="0"/>
              </a:rPr>
              <a:t>La nuit polaire</a:t>
            </a:r>
            <a:endParaRPr lang="fr-FR" dirty="0">
              <a:latin typeface="Short Stack"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628800"/>
            <a:ext cx="4536504" cy="4896544"/>
          </a:xfrm>
        </p:spPr>
        <p:txBody>
          <a:bodyPr>
            <a:normAutofit lnSpcReduction="10000"/>
          </a:bodyPr>
          <a:lstStyle/>
          <a:p>
            <a:pPr algn="l"/>
            <a:r>
              <a:rPr lang="fr-FR" sz="1600" dirty="0" smtClean="0">
                <a:solidFill>
                  <a:schemeClr val="tx1"/>
                </a:solidFill>
                <a:latin typeface="CrayonL" pitchFamily="2" charset="0"/>
              </a:rPr>
              <a:t>Bonjour à tous,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Mon aventure continue au charmant pays des harfangs des neiges. Je suis allé camper près de la rivière Kemijoki. Un ami m’a présenté un </a:t>
            </a:r>
            <a:r>
              <a:rPr lang="fr-FR" sz="2000" dirty="0" err="1" smtClean="0">
                <a:solidFill>
                  <a:schemeClr val="tx1"/>
                </a:solidFill>
                <a:latin typeface="CrayonL" pitchFamily="2" charset="0"/>
              </a:rPr>
              <a:t>kantele</a:t>
            </a:r>
            <a:r>
              <a:rPr lang="fr-FR" sz="2000" dirty="0" smtClean="0">
                <a:solidFill>
                  <a:schemeClr val="tx1"/>
                </a:solidFill>
                <a:latin typeface="CrayonL" pitchFamily="2" charset="0"/>
              </a:rPr>
              <a:t>, un instrument traditionnel. Le lendemain, la tempête s’est levée, j’ai eu très peur, je tremblais si fort que je ne pouvais plus avancer!! Pourtant, j’ai réussi à rejoindre Kemi où j’ai visité le plus grand château de glace du monde! Cet endroit regorge de richesses!</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A bientôt,</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a:t>
            </a:r>
            <a:endParaRPr lang="fr-FR" sz="2000" dirty="0" smtClean="0">
              <a:solidFill>
                <a:schemeClr val="tx1"/>
              </a:solidFill>
              <a:latin typeface="CrayonL" pitchFamily="2" charset="0"/>
            </a:endParaRP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descr="https://upload.wikimedia.org/wikipedia/commons/thumb/b/b2/Swan-1956.jpg/220px-Swan-1956.jpg">
            <a:hlinkClick r:id="rId2"/>
          </p:cNvPr>
          <p:cNvPicPr>
            <a:picLocks noChangeAspect="1" noChangeArrowheads="1"/>
          </p:cNvPicPr>
          <p:nvPr/>
        </p:nvPicPr>
        <p:blipFill>
          <a:blip r:embed="rId3" cstate="print"/>
          <a:srcRect/>
          <a:stretch>
            <a:fillRect/>
          </a:stretch>
        </p:blipFill>
        <p:spPr bwMode="auto">
          <a:xfrm>
            <a:off x="6804248" y="260648"/>
            <a:ext cx="2095500" cy="1628776"/>
          </a:xfrm>
          <a:prstGeom prst="rect">
            <a:avLst/>
          </a:prstGeom>
          <a:noFill/>
        </p:spPr>
      </p:pic>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Kemi, le 10 septembre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CM</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CM</a:t>
            </a:r>
            <a:endParaRPr lang="fr-FR" sz="1600" dirty="0">
              <a:solidFill>
                <a:schemeClr val="bg1"/>
              </a:solidFill>
              <a:latin typeface="Short Stack"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628800"/>
            <a:ext cx="4536504" cy="4896544"/>
          </a:xfrm>
        </p:spPr>
        <p:txBody>
          <a:bodyPr>
            <a:normAutofit/>
          </a:bodyPr>
          <a:lstStyle/>
          <a:p>
            <a:pPr algn="l"/>
            <a:r>
              <a:rPr lang="fr-FR" sz="1600" dirty="0" smtClean="0">
                <a:solidFill>
                  <a:schemeClr val="tx1"/>
                </a:solidFill>
                <a:latin typeface="CrayonL" pitchFamily="2" charset="0"/>
              </a:rPr>
              <a:t>Bonjour à tous,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Mon aventure continue au charmant pays des harfangs des neiges. Je suis allé camper près </a:t>
            </a:r>
            <a:r>
              <a:rPr lang="fr-FR" sz="2000" dirty="0" err="1" smtClean="0">
                <a:solidFill>
                  <a:schemeClr val="tx1"/>
                </a:solidFill>
                <a:latin typeface="CrayonL" pitchFamily="2" charset="0"/>
              </a:rPr>
              <a:t>près</a:t>
            </a:r>
            <a:r>
              <a:rPr lang="fr-FR" sz="2000" dirty="0" smtClean="0">
                <a:solidFill>
                  <a:schemeClr val="tx1"/>
                </a:solidFill>
                <a:latin typeface="CrayonL" pitchFamily="2" charset="0"/>
              </a:rPr>
              <a:t> de la rivière Kemijoki. Quand je suis arrivé au camp, un homme de quarante ans m’a présenté un </a:t>
            </a:r>
            <a:r>
              <a:rPr lang="fr-FR" sz="2000" dirty="0" err="1" smtClean="0">
                <a:solidFill>
                  <a:schemeClr val="tx1"/>
                </a:solidFill>
                <a:latin typeface="CrayonL" pitchFamily="2" charset="0"/>
              </a:rPr>
              <a:t>kantele</a:t>
            </a:r>
            <a:r>
              <a:rPr lang="fr-FR" sz="2000" dirty="0" smtClean="0">
                <a:solidFill>
                  <a:schemeClr val="tx1"/>
                </a:solidFill>
                <a:latin typeface="CrayonL" pitchFamily="2" charset="0"/>
              </a:rPr>
              <a:t>, un instrument traditionnel. J’étais content de voir comment il s’en servait! Ensuite, j’ai visité le plus grand château de glace du monde, tout blanc. Pas le temps de s’ennuyer!</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A bientôt,</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a:t>
            </a:r>
            <a:endParaRPr lang="fr-FR" sz="2000" dirty="0" smtClean="0">
              <a:solidFill>
                <a:schemeClr val="tx1"/>
              </a:solidFill>
              <a:latin typeface="CrayonL" pitchFamily="2" charset="0"/>
            </a:endParaRP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descr="https://upload.wikimedia.org/wikipedia/commons/thumb/b/b2/Swan-1956.jpg/220px-Swan-1956.jpg">
            <a:hlinkClick r:id="rId2"/>
          </p:cNvPr>
          <p:cNvPicPr>
            <a:picLocks noChangeAspect="1" noChangeArrowheads="1"/>
          </p:cNvPicPr>
          <p:nvPr/>
        </p:nvPicPr>
        <p:blipFill>
          <a:blip r:embed="rId3" cstate="print"/>
          <a:srcRect/>
          <a:stretch>
            <a:fillRect/>
          </a:stretch>
        </p:blipFill>
        <p:spPr bwMode="auto">
          <a:xfrm>
            <a:off x="6804248" y="260648"/>
            <a:ext cx="2095500" cy="1628776"/>
          </a:xfrm>
          <a:prstGeom prst="rect">
            <a:avLst/>
          </a:prstGeom>
          <a:noFill/>
        </p:spPr>
      </p:pic>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Kemi, le 10 septembre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CE</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CE</a:t>
            </a:r>
            <a:endParaRPr lang="fr-FR" sz="1600" dirty="0">
              <a:solidFill>
                <a:schemeClr val="bg1"/>
              </a:solidFill>
              <a:latin typeface="Short Stack"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1259632" y="2348880"/>
            <a:ext cx="2592288" cy="369332"/>
          </a:xfrm>
          <a:prstGeom prst="rect">
            <a:avLst/>
          </a:prstGeom>
          <a:noFill/>
        </p:spPr>
        <p:txBody>
          <a:bodyPr wrap="square" rtlCol="0">
            <a:spAutoFit/>
          </a:bodyPr>
          <a:lstStyle/>
          <a:p>
            <a:r>
              <a:rPr lang="fr-FR" dirty="0" smtClean="0">
                <a:latin typeface="Short Stack" pitchFamily="2" charset="0"/>
              </a:rPr>
              <a:t>Un </a:t>
            </a:r>
            <a:r>
              <a:rPr lang="fr-FR" dirty="0" err="1" smtClean="0">
                <a:latin typeface="Short Stack" pitchFamily="2" charset="0"/>
              </a:rPr>
              <a:t>kantele</a:t>
            </a:r>
            <a:endParaRPr lang="fr-FR" dirty="0">
              <a:latin typeface="Short Stack" pitchFamily="2" charset="0"/>
            </a:endParaRPr>
          </a:p>
        </p:txBody>
      </p:sp>
      <p:sp>
        <p:nvSpPr>
          <p:cNvPr id="5" name="ZoneTexte 4"/>
          <p:cNvSpPr txBox="1"/>
          <p:nvPr/>
        </p:nvSpPr>
        <p:spPr>
          <a:xfrm rot="21107717">
            <a:off x="5048109" y="729488"/>
            <a:ext cx="2664296" cy="1817727"/>
          </a:xfrm>
          <a:prstGeom prst="teardrop">
            <a:avLst>
              <a:gd name="adj" fmla="val 129420"/>
            </a:avLst>
          </a:prstGeom>
          <a:solidFill>
            <a:srgbClr val="9999FF"/>
          </a:solidFill>
          <a:ln w="28575">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600" dirty="0" smtClean="0">
                <a:latin typeface="Short Stack" pitchFamily="2" charset="0"/>
              </a:rPr>
              <a:t>Bonjour de </a:t>
            </a:r>
            <a:r>
              <a:rPr lang="fr-FR" sz="2600" b="1" dirty="0" smtClean="0">
                <a:latin typeface="Short Stack" pitchFamily="2" charset="0"/>
              </a:rPr>
              <a:t>Finlande</a:t>
            </a:r>
            <a:endParaRPr lang="fr-FR" sz="2600" b="1" dirty="0">
              <a:latin typeface="Short Stack" pitchFamily="2" charset="0"/>
            </a:endParaRPr>
          </a:p>
        </p:txBody>
      </p:sp>
      <p:sp>
        <p:nvSpPr>
          <p:cNvPr id="8" name="ZoneTexte 7"/>
          <p:cNvSpPr txBox="1"/>
          <p:nvPr/>
        </p:nvSpPr>
        <p:spPr>
          <a:xfrm>
            <a:off x="755576" y="6211669"/>
            <a:ext cx="3312368" cy="369332"/>
          </a:xfrm>
          <a:prstGeom prst="rect">
            <a:avLst/>
          </a:prstGeom>
          <a:noFill/>
        </p:spPr>
        <p:txBody>
          <a:bodyPr wrap="square" rtlCol="0">
            <a:spAutoFit/>
          </a:bodyPr>
          <a:lstStyle/>
          <a:p>
            <a:r>
              <a:rPr lang="fr-FR" dirty="0" smtClean="0">
                <a:latin typeface="Short Stack" pitchFamily="2" charset="0"/>
              </a:rPr>
              <a:t>Un harfang des neiges</a:t>
            </a:r>
            <a:endParaRPr lang="fr-FR" dirty="0">
              <a:latin typeface="Short Stack" pitchFamily="2" charset="0"/>
            </a:endParaRPr>
          </a:p>
        </p:txBody>
      </p:sp>
      <p:sp>
        <p:nvSpPr>
          <p:cNvPr id="9" name="ZoneTexte 8"/>
          <p:cNvSpPr txBox="1"/>
          <p:nvPr/>
        </p:nvSpPr>
        <p:spPr>
          <a:xfrm>
            <a:off x="5364088" y="6093296"/>
            <a:ext cx="2880320" cy="369332"/>
          </a:xfrm>
          <a:prstGeom prst="rect">
            <a:avLst/>
          </a:prstGeom>
          <a:noFill/>
        </p:spPr>
        <p:txBody>
          <a:bodyPr wrap="square" rtlCol="0">
            <a:spAutoFit/>
          </a:bodyPr>
          <a:lstStyle/>
          <a:p>
            <a:r>
              <a:rPr lang="fr-FR" dirty="0" smtClean="0">
                <a:latin typeface="Short Stack" pitchFamily="2" charset="0"/>
              </a:rPr>
              <a:t>Un château de glace</a:t>
            </a:r>
            <a:endParaRPr lang="fr-FR" dirty="0">
              <a:latin typeface="Short Stack" pitchFamily="2" charset="0"/>
            </a:endParaRPr>
          </a:p>
        </p:txBody>
      </p:sp>
      <p:sp>
        <p:nvSpPr>
          <p:cNvPr id="18434" name="AutoShape 2"/>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40" name="AutoShape 8"/>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8442" name="Picture 10" descr="https://upload.wikimedia.org/wikipedia/commons/thumb/1/18/Kantele.jpg/300px-Kantele.jpg"/>
          <p:cNvPicPr>
            <a:picLocks noChangeAspect="1" noChangeArrowheads="1"/>
          </p:cNvPicPr>
          <p:nvPr/>
        </p:nvPicPr>
        <p:blipFill>
          <a:blip r:embed="rId2" cstate="print"/>
          <a:srcRect/>
          <a:stretch>
            <a:fillRect/>
          </a:stretch>
        </p:blipFill>
        <p:spPr bwMode="auto">
          <a:xfrm>
            <a:off x="323528" y="332656"/>
            <a:ext cx="4129870" cy="18722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444" name="Picture 12" descr="http://cdn.shopify.com/s/files/1/0242/5403/products/Harfang_des_neiges_photo_grande.jpg?v=1432823401"/>
          <p:cNvPicPr>
            <a:picLocks noChangeAspect="1" noChangeArrowheads="1"/>
          </p:cNvPicPr>
          <p:nvPr/>
        </p:nvPicPr>
        <p:blipFill>
          <a:blip r:embed="rId3" cstate="print"/>
          <a:srcRect/>
          <a:stretch>
            <a:fillRect/>
          </a:stretch>
        </p:blipFill>
        <p:spPr bwMode="auto">
          <a:xfrm>
            <a:off x="611560" y="3068960"/>
            <a:ext cx="2915816" cy="29158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446" name="Picture 14" descr="http://blog.tripwolf.com/fr/blog/wp-content/uploads/2012/05/chateaudeglacedeKemi.jpg"/>
          <p:cNvPicPr>
            <a:picLocks noChangeAspect="1" noChangeArrowheads="1"/>
          </p:cNvPicPr>
          <p:nvPr/>
        </p:nvPicPr>
        <p:blipFill>
          <a:blip r:embed="rId4" cstate="print"/>
          <a:srcRect/>
          <a:stretch>
            <a:fillRect/>
          </a:stretch>
        </p:blipFill>
        <p:spPr bwMode="auto">
          <a:xfrm>
            <a:off x="4139952" y="2852936"/>
            <a:ext cx="4621270" cy="30832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628800"/>
            <a:ext cx="4536504" cy="4896544"/>
          </a:xfrm>
        </p:spPr>
        <p:txBody>
          <a:bodyPr>
            <a:normAutofit/>
          </a:bodyPr>
          <a:lstStyle/>
          <a:p>
            <a:pPr algn="l"/>
            <a:r>
              <a:rPr lang="fr-FR" sz="1600" dirty="0" smtClean="0">
                <a:solidFill>
                  <a:schemeClr val="tx1"/>
                </a:solidFill>
                <a:latin typeface="CrayonL" pitchFamily="2" charset="0"/>
              </a:rPr>
              <a:t>  Chers amis lointains,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J’ai quitté les pins et les sapins de la taïga pour aller vers le sud. Après une séance de patin à glace au lac </a:t>
            </a:r>
            <a:r>
              <a:rPr lang="fr-FR" sz="2000" dirty="0" err="1" smtClean="0">
                <a:solidFill>
                  <a:schemeClr val="tx1"/>
                </a:solidFill>
                <a:latin typeface="CrayonL" pitchFamily="2" charset="0"/>
              </a:rPr>
              <a:t>Kallavesi</a:t>
            </a:r>
            <a:r>
              <a:rPr lang="fr-FR" sz="2000" dirty="0" smtClean="0">
                <a:solidFill>
                  <a:schemeClr val="tx1"/>
                </a:solidFill>
                <a:latin typeface="CrayonL" pitchFamily="2" charset="0"/>
              </a:rPr>
              <a:t>, j’ai pu grimper sur la tour du monastère de </a:t>
            </a:r>
            <a:r>
              <a:rPr lang="fr-FR" sz="2000" dirty="0" err="1" smtClean="0">
                <a:solidFill>
                  <a:schemeClr val="tx1"/>
                </a:solidFill>
                <a:latin typeface="CrayonL" pitchFamily="2" charset="0"/>
              </a:rPr>
              <a:t>Valamo</a:t>
            </a:r>
            <a:r>
              <a:rPr lang="fr-FR" sz="2000" dirty="0" smtClean="0">
                <a:solidFill>
                  <a:schemeClr val="tx1"/>
                </a:solidFill>
                <a:latin typeface="CrayonL" pitchFamily="2" charset="0"/>
              </a:rPr>
              <a:t>.! Je n’étais pas inquiet mais c’est tout de même très haut! De là-haut, je voyais les gamins s’amuser sur un terrain. Vu d’ici, les humains sont petits, on dirait de minces haricots sur le chemin. Je continue mon périple, </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bien à vous, </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a:t>
            </a:r>
            <a:endParaRPr lang="fr-FR" sz="2000" dirty="0" smtClean="0">
              <a:solidFill>
                <a:schemeClr val="tx1"/>
              </a:solidFill>
              <a:latin typeface="CrayonL" pitchFamily="2" charset="0"/>
            </a:endParaRP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descr="https://upload.wikimedia.org/wikipedia/commons/thumb/b/b2/Swan-1956.jpg/220px-Swan-1956.jpg">
            <a:hlinkClick r:id="rId2"/>
          </p:cNvPr>
          <p:cNvPicPr>
            <a:picLocks noChangeAspect="1" noChangeArrowheads="1"/>
          </p:cNvPicPr>
          <p:nvPr/>
        </p:nvPicPr>
        <p:blipFill>
          <a:blip r:embed="rId3" cstate="print"/>
          <a:srcRect/>
          <a:stretch>
            <a:fillRect/>
          </a:stretch>
        </p:blipFill>
        <p:spPr bwMode="auto">
          <a:xfrm>
            <a:off x="6804248" y="260648"/>
            <a:ext cx="2095500" cy="1628776"/>
          </a:xfrm>
          <a:prstGeom prst="rect">
            <a:avLst/>
          </a:prstGeom>
          <a:noFill/>
        </p:spPr>
      </p:pic>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Kuopio, le 17 septembre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CM</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CM</a:t>
            </a:r>
            <a:endParaRPr lang="fr-FR" sz="1600" dirty="0">
              <a:solidFill>
                <a:schemeClr val="bg1"/>
              </a:solidFill>
              <a:latin typeface="Short Stack"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51520" y="1484784"/>
            <a:ext cx="4536504" cy="5040560"/>
          </a:xfrm>
        </p:spPr>
        <p:txBody>
          <a:bodyPr>
            <a:normAutofit lnSpcReduction="10000"/>
          </a:bodyPr>
          <a:lstStyle/>
          <a:p>
            <a:pPr algn="l"/>
            <a:r>
              <a:rPr lang="fr-FR" sz="1600" dirty="0" smtClean="0">
                <a:solidFill>
                  <a:schemeClr val="tx1"/>
                </a:solidFill>
                <a:latin typeface="CrayonL" pitchFamily="2" charset="0"/>
              </a:rPr>
              <a:t>  Salut les copains,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J’ai quitté les pins et les sapins de la taïga pour aller vers le sud. Le premier jour, une séance de patin à glace au lac </a:t>
            </a:r>
            <a:r>
              <a:rPr lang="fr-FR" sz="2000" dirty="0" err="1" smtClean="0">
                <a:solidFill>
                  <a:schemeClr val="tx1"/>
                </a:solidFill>
                <a:latin typeface="CrayonL" pitchFamily="2" charset="0"/>
              </a:rPr>
              <a:t>Kallavesi</a:t>
            </a:r>
            <a:r>
              <a:rPr lang="fr-FR" sz="2000" dirty="0" smtClean="0">
                <a:solidFill>
                  <a:schemeClr val="tx1"/>
                </a:solidFill>
                <a:latin typeface="CrayonL" pitchFamily="2" charset="0"/>
              </a:rPr>
              <a:t>. Le lendemain, j’ai pu grimper sur la tour du monastère de </a:t>
            </a:r>
            <a:r>
              <a:rPr lang="fr-FR" sz="2000" dirty="0" err="1" smtClean="0">
                <a:solidFill>
                  <a:schemeClr val="tx1"/>
                </a:solidFill>
                <a:latin typeface="CrayonL" pitchFamily="2" charset="0"/>
              </a:rPr>
              <a:t>Valamo</a:t>
            </a:r>
            <a:r>
              <a:rPr lang="fr-FR" sz="2000" dirty="0" smtClean="0">
                <a:solidFill>
                  <a:schemeClr val="tx1"/>
                </a:solidFill>
                <a:latin typeface="CrayonL" pitchFamily="2" charset="0"/>
              </a:rPr>
              <a:t>.! Beaucoup plus que quinze ou vingt marches. Arrivé en haut, j’avais faim! J’ai bien envie de vous faire un dessin ou une peinture, le paysage est magnifique. </a:t>
            </a:r>
          </a:p>
          <a:p>
            <a:pPr algn="l"/>
            <a:endParaRPr lang="fr-FR" sz="2000" dirty="0" smtClean="0">
              <a:solidFill>
                <a:schemeClr val="tx1"/>
              </a:solidFill>
              <a:latin typeface="CrayonL" pitchFamily="2" charset="0"/>
            </a:endParaRP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bien à vous, </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a:t>
            </a:r>
            <a:r>
              <a:rPr lang="fr-FR" sz="2000" dirty="0" smtClean="0">
                <a:solidFill>
                  <a:schemeClr val="tx1"/>
                </a:solidFill>
                <a:latin typeface="CrayonL" pitchFamily="2" charset="0"/>
              </a:rPr>
              <a:t>Fogg</a:t>
            </a:r>
            <a:endParaRPr lang="fr-FR" sz="2000" dirty="0" smtClean="0">
              <a:solidFill>
                <a:schemeClr val="tx1"/>
              </a:solidFill>
              <a:latin typeface="CrayonL" pitchFamily="2" charset="0"/>
            </a:endParaRP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11266" name="Picture 2" descr="https://upload.wikimedia.org/wikipedia/commons/thumb/b/b2/Swan-1956.jpg/220px-Swan-1956.jpg">
            <a:hlinkClick r:id="rId2"/>
          </p:cNvPr>
          <p:cNvPicPr>
            <a:picLocks noChangeAspect="1" noChangeArrowheads="1"/>
          </p:cNvPicPr>
          <p:nvPr/>
        </p:nvPicPr>
        <p:blipFill>
          <a:blip r:embed="rId3" cstate="print"/>
          <a:srcRect/>
          <a:stretch>
            <a:fillRect/>
          </a:stretch>
        </p:blipFill>
        <p:spPr bwMode="auto">
          <a:xfrm>
            <a:off x="6804248" y="260648"/>
            <a:ext cx="2095500" cy="1628776"/>
          </a:xfrm>
          <a:prstGeom prst="rect">
            <a:avLst/>
          </a:prstGeom>
          <a:noFill/>
        </p:spPr>
      </p:pic>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Kuopio, le 17 septembre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a:t>
            </a:r>
            <a:r>
              <a:rPr lang="fr-FR" sz="2000" smtClean="0">
                <a:latin typeface="CrayonL" pitchFamily="2" charset="0"/>
              </a:rPr>
              <a:t>de </a:t>
            </a:r>
            <a:r>
              <a:rPr lang="fr-FR" sz="2000" smtClean="0">
                <a:latin typeface="Arial Narrow" pitchFamily="34" charset="0"/>
              </a:rPr>
              <a:t>CE</a:t>
            </a:r>
            <a:r>
              <a:rPr lang="fr-FR" sz="2000" smtClean="0">
                <a:latin typeface="CrayonL" pitchFamily="2" charset="0"/>
              </a:rPr>
              <a:t> </a:t>
            </a:r>
            <a:r>
              <a:rPr lang="fr-FR" sz="2000" dirty="0" smtClean="0">
                <a:latin typeface="CrayonL" pitchFamily="2" charset="0"/>
              </a:rPr>
              <a:t>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CE</a:t>
            </a:r>
            <a:endParaRPr lang="fr-FR" sz="1600" dirty="0">
              <a:solidFill>
                <a:schemeClr val="bg1"/>
              </a:solidFill>
              <a:latin typeface="Short Stack" pitchFamily="2"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1182</Words>
  <Application>Microsoft Office PowerPoint</Application>
  <PresentationFormat>Affichage à l'écran (4:3)</PresentationFormat>
  <Paragraphs>133</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Kastle</dc:creator>
  <cp:lastModifiedBy>Kastle</cp:lastModifiedBy>
  <cp:revision>81</cp:revision>
  <dcterms:created xsi:type="dcterms:W3CDTF">2015-08-11T10:11:31Z</dcterms:created>
  <dcterms:modified xsi:type="dcterms:W3CDTF">2015-08-13T08:58:59Z</dcterms:modified>
</cp:coreProperties>
</file>