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724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07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74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08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0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68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7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17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35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46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2AAC-39FD-4B4C-A1D3-32C78E681175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1B2E4-7CF1-4571-A159-4FC41DC0B6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5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144228" y="203044"/>
            <a:ext cx="771651" cy="607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65300" y="275154"/>
            <a:ext cx="729505" cy="54455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29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321702" y="203044"/>
            <a:ext cx="3169819" cy="751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340496" y="203044"/>
            <a:ext cx="3151026" cy="149836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4400" dirty="0">
                <a:latin typeface="Mia's Scribblings ~" panose="02000000000000000000" pitchFamily="2" charset="0"/>
              </a:rPr>
              <a:t>LE SON G –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493361" y="1974133"/>
            <a:ext cx="2596721" cy="1130655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4102" y="1437374"/>
            <a:ext cx="4210585" cy="230409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521555" y="2000850"/>
            <a:ext cx="2623658" cy="110244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3200" dirty="0">
                <a:latin typeface="Comic Sans MS" panose="030F0702030302020204" pitchFamily="66" charset="0"/>
              </a:rPr>
              <a:t>g  </a:t>
            </a:r>
            <a:r>
              <a:rPr lang="fr-FR" sz="3200" dirty="0" err="1">
                <a:latin typeface="Comic Sans MS" panose="030F0702030302020204" pitchFamily="66" charset="0"/>
              </a:rPr>
              <a:t>G</a:t>
            </a:r>
            <a:endParaRPr lang="fr-FR" sz="3200" dirty="0">
              <a:latin typeface="Comic Sans MS" panose="030F0702030302020204" pitchFamily="66" charset="0"/>
            </a:endParaRPr>
          </a:p>
          <a:p>
            <a:pPr algn="ctr"/>
            <a:r>
              <a:rPr lang="fr-FR" sz="2900" dirty="0">
                <a:latin typeface="Comic Sans MS" panose="030F0702030302020204" pitchFamily="66" charset="0"/>
              </a:rPr>
              <a:t> </a:t>
            </a:r>
            <a:r>
              <a:rPr lang="fr-FR" sz="3200" dirty="0">
                <a:latin typeface="Cursive standard" pitchFamily="2" charset="0"/>
              </a:rPr>
              <a:t>g   </a:t>
            </a:r>
            <a:r>
              <a:rPr lang="fr-FR" sz="3200" dirty="0" err="1">
                <a:latin typeface="Cursive standard" pitchFamily="2" charset="0"/>
              </a:rPr>
              <a:t>G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821" y="1326417"/>
            <a:ext cx="1858169" cy="369316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fr-FR" sz="1800" u="sng" dirty="0">
                <a:latin typeface="Comic Sans MS" panose="030F0702030302020204" pitchFamily="66" charset="0"/>
              </a:rPr>
              <a:t>Comptine à lire: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1379"/>
              </p:ext>
            </p:extLst>
          </p:nvPr>
        </p:nvGraphicFramePr>
        <p:xfrm>
          <a:off x="120794" y="3837630"/>
          <a:ext cx="7372185" cy="896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2185"/>
              </a:tblGrid>
              <a:tr h="896969">
                <a:tc>
                  <a:txBody>
                    <a:bodyPr/>
                    <a:lstStyle/>
                    <a:p>
                      <a:pPr algn="ctr"/>
                      <a:r>
                        <a:rPr lang="fr-FR" sz="2000" u="sng" dirty="0" smtClean="0">
                          <a:latin typeface="Comic Sans MS" panose="030F0702030302020204" pitchFamily="66" charset="0"/>
                        </a:rPr>
                        <a:t>Mots à retenir</a:t>
                      </a:r>
                      <a:r>
                        <a:rPr lang="fr-FR" sz="2000" dirty="0" smtClean="0">
                          <a:latin typeface="Comic Sans MS" panose="030F0702030302020204" pitchFamily="66" charset="0"/>
                        </a:rPr>
                        <a:t>:</a:t>
                      </a:r>
                    </a:p>
                  </a:txBody>
                  <a:tcPr marT="45719" marB="45719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84219"/>
              </p:ext>
            </p:extLst>
          </p:nvPr>
        </p:nvGraphicFramePr>
        <p:xfrm>
          <a:off x="149579" y="5802295"/>
          <a:ext cx="7308812" cy="474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5784"/>
                <a:gridCol w="3403028"/>
              </a:tblGrid>
              <a:tr h="91440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endParaRPr lang="fr-FR" sz="1800" dirty="0" smtClean="0"/>
                    </a:p>
                    <a:p>
                      <a:endParaRPr lang="fr-FR" sz="1800" dirty="0"/>
                    </a:p>
                  </a:txBody>
                  <a:tcPr marT="45719" marB="45719"/>
                </a:tc>
              </a:tr>
              <a:tr h="3834129">
                <a:tc>
                  <a:txBody>
                    <a:bodyPr/>
                    <a:lstStyle/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2891045" y="4898860"/>
            <a:ext cx="20499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084183" y="4898860"/>
            <a:ext cx="1718732" cy="41548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À lire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5" y="6131493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173" y="6045324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094791" y="5833896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>
                <a:latin typeface="Cursive standard" pitchFamily="2" charset="0"/>
              </a:rPr>
              <a:t>g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745642" y="5901702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 err="1">
                <a:latin typeface="Cursive standard" pitchFamily="2" charset="0"/>
              </a:rPr>
              <a:t>gu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239670" y="5896341"/>
            <a:ext cx="1349273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une ba</a:t>
            </a:r>
            <a:r>
              <a:rPr lang="fr-FR" sz="1800" b="1" dirty="0">
                <a:latin typeface="Comic Sans MS" panose="030F0702030302020204" pitchFamily="66" charset="0"/>
              </a:rPr>
              <a:t>gu</a:t>
            </a:r>
            <a:r>
              <a:rPr lang="fr-FR" sz="18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5299" y="168387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46" y="4480281"/>
            <a:ext cx="3778250" cy="418579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u="sng" dirty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840859" y="6028859"/>
            <a:ext cx="1929280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03985" y="454330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794" y="1649594"/>
            <a:ext cx="4104456" cy="236218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Sur mon bateau à voiles,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J'ai visité la Terre,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Et navigant sous les étoiles,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Traversé mille mers.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J'ai vu des villes immenses,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De vieux villages oubliés,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Puis je suis revenu dans ma famille,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Avec des souvenirs gravés à jamais. 	</a:t>
            </a: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78" y="200420"/>
            <a:ext cx="756084" cy="1125996"/>
          </a:xfrm>
          <a:prstGeom prst="rect">
            <a:avLst/>
          </a:prstGeom>
        </p:spPr>
      </p:pic>
      <p:pic>
        <p:nvPicPr>
          <p:cNvPr id="37" name="Picture 2" descr="C:\Users\darty\Desktop\CLE USB CATHERINE\Patati Patata\Edition_new\sur le CD\Images\images_gestes_en_jpg\carton_g_pu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306" y="232756"/>
            <a:ext cx="1060429" cy="152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38" y="5966632"/>
            <a:ext cx="751191" cy="70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222" y="5896342"/>
            <a:ext cx="739451" cy="92431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761018" y="5966631"/>
            <a:ext cx="1571204" cy="41549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u</a:t>
            </a:r>
            <a:r>
              <a:rPr lang="fr-FR" dirty="0" smtClean="0">
                <a:latin typeface="Comic Sans MS" panose="030F0702030302020204" pitchFamily="66" charset="0"/>
              </a:rPr>
              <a:t>n </a:t>
            </a:r>
            <a:r>
              <a:rPr lang="fr-FR" b="1" dirty="0" smtClean="0">
                <a:latin typeface="Comic Sans MS" panose="030F0702030302020204" pitchFamily="66" charset="0"/>
              </a:rPr>
              <a:t>g</a:t>
            </a:r>
            <a:r>
              <a:rPr lang="fr-FR" dirty="0" smtClean="0">
                <a:latin typeface="Comic Sans MS" panose="030F0702030302020204" pitchFamily="66" charset="0"/>
              </a:rPr>
              <a:t>arçon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5968" y="6820655"/>
            <a:ext cx="2736304" cy="3297999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 gâteau,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 des gâteaux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glace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 glaçon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gomme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le gouter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goutte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grimace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des gants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ma grand-mère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mon grand-père </a:t>
            </a:r>
            <a:r>
              <a:rPr lang="fr-FR" dirty="0"/>
              <a:t>	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68218" y="6820656"/>
            <a:ext cx="2808312" cy="243417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gauche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grincheux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gros, grosse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gris, grise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grand, grands,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grande, grandes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gourmand,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gourmande </a:t>
            </a:r>
            <a:r>
              <a:rPr lang="fr-FR" dirty="0"/>
              <a:t>	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59442" y="9160445"/>
            <a:ext cx="1889125" cy="153435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 magasin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la conjugaison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l’escargot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 ongle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le tigre 	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45658" y="6936073"/>
            <a:ext cx="3778250" cy="670528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une guirlande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guêpe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45660" y="7582402"/>
            <a:ext cx="2291653" cy="415498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une guitare </a:t>
            </a:r>
            <a:r>
              <a:rPr lang="fr-FR" dirty="0"/>
              <a:t>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45658" y="7997901"/>
            <a:ext cx="3778250" cy="2110238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une vague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bague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baguette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la langue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longue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naviguer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je suis fatigué 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011" y="4127809"/>
            <a:ext cx="7324317" cy="584759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>
              <a:defRPr/>
            </a:pPr>
            <a:r>
              <a:rPr lang="fr-FR" sz="1600" dirty="0">
                <a:latin typeface="Comic Sans MS" panose="030F0702030302020204" pitchFamily="66" charset="0"/>
              </a:rPr>
              <a:t>à gauche, grand, gros, une guitare, la conjugaison, regarder, un gâteau, un garçon, le grand-père, la grand-mère </a:t>
            </a:r>
          </a:p>
        </p:txBody>
      </p:sp>
    </p:spTree>
    <p:extLst>
      <p:ext uri="{BB962C8B-B14F-4D97-AF65-F5344CB8AC3E}">
        <p14:creationId xmlns:p14="http://schemas.microsoft.com/office/powerpoint/2010/main" val="5767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144228" y="203044"/>
            <a:ext cx="771651" cy="607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65300" y="275154"/>
            <a:ext cx="729505" cy="54455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2900" dirty="0" smtClean="0">
                <a:latin typeface="Comic Sans MS" panose="030F0702030302020204" pitchFamily="66" charset="0"/>
              </a:rPr>
              <a:t>26</a:t>
            </a:r>
            <a:endParaRPr lang="fr-FR" sz="2900" dirty="0">
              <a:latin typeface="Comic Sans MS" panose="030F0702030302020204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21702" y="203044"/>
            <a:ext cx="3169819" cy="751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340496" y="203044"/>
            <a:ext cx="3151026" cy="144653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4400" dirty="0">
                <a:latin typeface="Mia's Scribblings ~" panose="02000000000000000000" pitchFamily="2" charset="0"/>
              </a:rPr>
              <a:t>LE SON </a:t>
            </a:r>
            <a:r>
              <a:rPr lang="fr-FR" sz="4400" dirty="0">
                <a:latin typeface="Mia's Scribblings ~" panose="02000000000000000000" pitchFamily="2" charset="0"/>
              </a:rPr>
              <a:t>J</a:t>
            </a:r>
            <a:r>
              <a:rPr lang="fr-FR" sz="4400" dirty="0" smtClean="0">
                <a:latin typeface="Mia's Scribblings ~" panose="02000000000000000000" pitchFamily="2" charset="0"/>
              </a:rPr>
              <a:t> </a:t>
            </a:r>
            <a:r>
              <a:rPr lang="fr-FR" sz="4400" dirty="0">
                <a:latin typeface="Mia's Scribblings ~" panose="02000000000000000000" pitchFamily="2" charset="0"/>
              </a:rPr>
              <a:t>–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493361" y="1974133"/>
            <a:ext cx="2596721" cy="1130655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4102" y="1437374"/>
            <a:ext cx="4210585" cy="230409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466424" y="2239413"/>
            <a:ext cx="2623658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3200" dirty="0">
                <a:latin typeface="Comic Sans MS" panose="030F0702030302020204" pitchFamily="66" charset="0"/>
              </a:rPr>
              <a:t>j</a:t>
            </a:r>
            <a:r>
              <a:rPr lang="fr-FR" sz="3200" dirty="0" smtClean="0">
                <a:latin typeface="Comic Sans MS" panose="030F0702030302020204" pitchFamily="66" charset="0"/>
              </a:rPr>
              <a:t>  </a:t>
            </a:r>
            <a:r>
              <a:rPr lang="fr-FR" sz="3200" dirty="0" err="1" smtClean="0">
                <a:latin typeface="Comic Sans MS" panose="030F0702030302020204" pitchFamily="66" charset="0"/>
              </a:rPr>
              <a:t>J</a:t>
            </a:r>
            <a:r>
              <a:rPr lang="fr-FR" sz="3200" dirty="0" smtClean="0">
                <a:latin typeface="Cursive standard" pitchFamily="2" charset="0"/>
              </a:rPr>
              <a:t>  </a:t>
            </a:r>
            <a:r>
              <a:rPr lang="fr-FR" sz="3200" dirty="0" err="1" smtClean="0">
                <a:latin typeface="Cursive standard" pitchFamily="2" charset="0"/>
              </a:rPr>
              <a:t>j</a:t>
            </a:r>
            <a:r>
              <a:rPr lang="fr-FR" sz="3200" dirty="0" smtClean="0">
                <a:latin typeface="Cursive standard" pitchFamily="2" charset="0"/>
              </a:rPr>
              <a:t>  </a:t>
            </a:r>
            <a:r>
              <a:rPr lang="fr-FR" sz="3200" dirty="0" err="1" smtClean="0">
                <a:latin typeface="Cursive standard" pitchFamily="2" charset="0"/>
              </a:rPr>
              <a:t>J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821" y="1326417"/>
            <a:ext cx="1858169" cy="369316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fr-FR" sz="1800" u="sng" dirty="0">
                <a:latin typeface="Comic Sans MS" panose="030F0702030302020204" pitchFamily="66" charset="0"/>
              </a:rPr>
              <a:t>Comptine à lire: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49486"/>
              </p:ext>
            </p:extLst>
          </p:nvPr>
        </p:nvGraphicFramePr>
        <p:xfrm>
          <a:off x="144228" y="4001891"/>
          <a:ext cx="7372185" cy="896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2185"/>
              </a:tblGrid>
              <a:tr h="896969">
                <a:tc>
                  <a:txBody>
                    <a:bodyPr/>
                    <a:lstStyle/>
                    <a:p>
                      <a:pPr algn="ctr"/>
                      <a:r>
                        <a:rPr lang="fr-FR" sz="2000" u="sng" dirty="0" smtClean="0">
                          <a:latin typeface="Comic Sans MS" panose="030F0702030302020204" pitchFamily="66" charset="0"/>
                        </a:rPr>
                        <a:t>Mots à retenir</a:t>
                      </a:r>
                      <a:r>
                        <a:rPr lang="fr-FR" sz="2000" dirty="0" smtClean="0">
                          <a:latin typeface="Comic Sans MS" panose="030F0702030302020204" pitchFamily="66" charset="0"/>
                        </a:rPr>
                        <a:t>:</a:t>
                      </a:r>
                    </a:p>
                  </a:txBody>
                  <a:tcPr marT="45719" marB="45719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22471"/>
              </p:ext>
            </p:extLst>
          </p:nvPr>
        </p:nvGraphicFramePr>
        <p:xfrm>
          <a:off x="149579" y="5802295"/>
          <a:ext cx="7308812" cy="474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5784"/>
                <a:gridCol w="3403028"/>
              </a:tblGrid>
              <a:tr h="91440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endParaRPr lang="fr-FR" sz="1800" dirty="0" smtClean="0"/>
                    </a:p>
                    <a:p>
                      <a:endParaRPr lang="fr-FR" sz="1800" dirty="0"/>
                    </a:p>
                  </a:txBody>
                  <a:tcPr marT="45719" marB="45719"/>
                </a:tc>
              </a:tr>
              <a:tr h="3834129">
                <a:tc>
                  <a:txBody>
                    <a:bodyPr/>
                    <a:lstStyle/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2891045" y="5094544"/>
            <a:ext cx="20499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084183" y="5094544"/>
            <a:ext cx="1718732" cy="41548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À lire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5" y="6131493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173" y="6045324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094791" y="5833896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>
                <a:latin typeface="Cursive standard" pitchFamily="2" charset="0"/>
              </a:rPr>
              <a:t>j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942596" y="5906971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g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239670" y="5896341"/>
            <a:ext cx="1349273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299" y="168387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46" y="4480281"/>
            <a:ext cx="3778250" cy="418579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u="sng" dirty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840859" y="6028859"/>
            <a:ext cx="1929280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03985" y="454330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56120" y="6119198"/>
            <a:ext cx="1571204" cy="41549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j</a:t>
            </a:r>
            <a:r>
              <a:rPr lang="fr-FR" dirty="0" smtClean="0">
                <a:latin typeface="Comic Sans MS" panose="030F0702030302020204" pitchFamily="66" charset="0"/>
              </a:rPr>
              <a:t>ouer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68218" y="6820656"/>
            <a:ext cx="2808312" cy="415482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45658" y="7997901"/>
            <a:ext cx="3778250" cy="36931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011" y="4127809"/>
            <a:ext cx="7324317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>
              <a:defRPr/>
            </a:pPr>
            <a:endParaRPr lang="fr-FR" sz="1600" dirty="0">
              <a:latin typeface="Comic Sans MS" panose="030F0702030302020204" pitchFamily="66" charset="0"/>
            </a:endParaRPr>
          </a:p>
        </p:txBody>
      </p:sp>
      <p:pic>
        <p:nvPicPr>
          <p:cNvPr id="42" name="Picture 2" descr="E:\Edition_new\sur le CD\Images\images_gestes_en_jpg\carton_j_p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110" y="74964"/>
            <a:ext cx="1354208" cy="175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63" y="111640"/>
            <a:ext cx="746208" cy="121311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95253" y="1710145"/>
            <a:ext cx="377825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D’un bourgeon sort un jour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Une jolie jacinthe.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Du jardin sort un jour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Un gentil jardinier.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Il porte la jacinthe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A son gilet.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C’est magique !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5249" y="4297078"/>
            <a:ext cx="7128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anose="030F0702030302020204" pitchFamily="66" charset="0"/>
              </a:rPr>
              <a:t>ma jambe, une joue, un jouet, jeune, jusque, gentil, du fromage,  un singe,  un village, ranger, la neige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1" y="5549503"/>
            <a:ext cx="1160529" cy="116398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6370214" y="6045324"/>
            <a:ext cx="9833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 panose="030F0702030302020204" pitchFamily="66" charset="0"/>
              </a:rPr>
              <a:t>ge</a:t>
            </a:r>
            <a:r>
              <a:rPr lang="fr-FR" dirty="0" smtClean="0">
                <a:latin typeface="Comic Sans MS" panose="030F0702030302020204" pitchFamily="66" charset="0"/>
              </a:rPr>
              <a:t>ntil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467" y="5896340"/>
            <a:ext cx="937714" cy="78163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67035" y="6684387"/>
            <a:ext cx="377825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jeudi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jambe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le jardin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joue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jouet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trois jours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journal, des journaux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journée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jeu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le judo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du jambon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jupe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068218" y="6622831"/>
            <a:ext cx="377825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jaune, jaunes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joli, jolie,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jolis, jolies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joyeux, joyeuse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jamais </a:t>
            </a:r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toujours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2085387" y="8875092"/>
            <a:ext cx="37782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un pyjama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la conjugaison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bijou 	</a:t>
            </a:r>
            <a:endParaRPr lang="fr-FR" sz="2000" dirty="0" smtClean="0">
              <a:latin typeface="Comic Sans MS" panose="030F0702030302020204" pitchFamily="66" charset="0"/>
            </a:endParaRPr>
          </a:p>
          <a:p>
            <a:r>
              <a:rPr lang="fr-FR" sz="2000" dirty="0" smtClean="0">
                <a:latin typeface="Comic Sans MS" panose="030F0702030302020204" pitchFamily="66" charset="0"/>
              </a:rPr>
              <a:t>Aujourd’hui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Bonjour - déjà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25181" y="6694381"/>
            <a:ext cx="377825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le genou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les gens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gentil, gentils,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gentille, gentilles 	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51334" y="7997901"/>
            <a:ext cx="3778250" cy="28777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une cage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du fromage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</a:t>
            </a:r>
            <a:r>
              <a:rPr lang="fr-FR" sz="2000" dirty="0" smtClean="0">
                <a:latin typeface="Comic Sans MS" panose="030F0702030302020204" pitchFamily="66" charset="0"/>
              </a:rPr>
              <a:t>bougie </a:t>
            </a:r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la plage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les nuages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de la neige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singe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mon village </a:t>
            </a:r>
          </a:p>
          <a:p>
            <a:r>
              <a:rPr lang="fr-FR" dirty="0"/>
              <a:t>	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483078" y="6733600"/>
            <a:ext cx="377825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 smtClean="0">
                <a:latin typeface="Comic Sans MS" panose="030F0702030302020204" pitchFamily="66" charset="0"/>
              </a:rPr>
              <a:t>Une girafe</a:t>
            </a:r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dirty="0" smtClean="0"/>
              <a:t>La gym</a:t>
            </a:r>
            <a:r>
              <a:rPr lang="fr-FR" dirty="0"/>
              <a:t>	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253" y="7997901"/>
            <a:ext cx="1057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5768834" y="8895174"/>
            <a:ext cx="377825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un pigeon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bourgeon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plongeon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le plongeoir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le bougeoir 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30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144228" y="203044"/>
            <a:ext cx="771651" cy="607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65300" y="275154"/>
            <a:ext cx="729505" cy="54455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2900" dirty="0" smtClean="0">
                <a:latin typeface="Comic Sans MS" panose="030F0702030302020204" pitchFamily="66" charset="0"/>
              </a:rPr>
              <a:t>27</a:t>
            </a:r>
            <a:endParaRPr lang="fr-FR" sz="2900" dirty="0">
              <a:latin typeface="Comic Sans MS" panose="030F0702030302020204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21702" y="203044"/>
            <a:ext cx="3410460" cy="751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226190" y="230944"/>
            <a:ext cx="3505972" cy="144653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4400" dirty="0">
                <a:latin typeface="Mia's Scribblings ~" panose="02000000000000000000" pitchFamily="2" charset="0"/>
              </a:rPr>
              <a:t>LE SON </a:t>
            </a:r>
            <a:r>
              <a:rPr lang="fr-FR" sz="4400" dirty="0" smtClean="0">
                <a:latin typeface="Mia's Scribblings ~" panose="02000000000000000000" pitchFamily="2" charset="0"/>
              </a:rPr>
              <a:t>CH</a:t>
            </a:r>
            <a:r>
              <a:rPr lang="fr-FR" sz="4400" dirty="0" smtClean="0">
                <a:latin typeface="Mia's Scribblings ~" panose="02000000000000000000" pitchFamily="2" charset="0"/>
              </a:rPr>
              <a:t> </a:t>
            </a:r>
            <a:r>
              <a:rPr lang="fr-FR" sz="4400" dirty="0">
                <a:latin typeface="Mia's Scribblings ~" panose="02000000000000000000" pitchFamily="2" charset="0"/>
              </a:rPr>
              <a:t>–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493361" y="1974133"/>
            <a:ext cx="2596721" cy="1130655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4102" y="1437374"/>
            <a:ext cx="4210585" cy="230409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466424" y="2239413"/>
            <a:ext cx="2623658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3200" dirty="0" err="1">
                <a:latin typeface="Comic Sans MS" panose="030F0702030302020204" pitchFamily="66" charset="0"/>
              </a:rPr>
              <a:t>c</a:t>
            </a:r>
            <a:r>
              <a:rPr lang="fr-FR" sz="3200" dirty="0" err="1" smtClean="0">
                <a:latin typeface="Comic Sans MS" panose="030F0702030302020204" pitchFamily="66" charset="0"/>
              </a:rPr>
              <a:t>h</a:t>
            </a:r>
            <a:r>
              <a:rPr lang="fr-FR" sz="3200" dirty="0" smtClean="0">
                <a:latin typeface="Comic Sans MS" panose="030F0702030302020204" pitchFamily="66" charset="0"/>
              </a:rPr>
              <a:t>  </a:t>
            </a:r>
            <a:r>
              <a:rPr lang="fr-FR" sz="3200" dirty="0" err="1" smtClean="0">
                <a:latin typeface="Cursive standard" pitchFamily="2" charset="0"/>
              </a:rPr>
              <a:t>ch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821" y="1326417"/>
            <a:ext cx="1858169" cy="369316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fr-FR" sz="1800" u="sng" dirty="0">
                <a:latin typeface="Comic Sans MS" panose="030F0702030302020204" pitchFamily="66" charset="0"/>
              </a:rPr>
              <a:t>Comptine à lire: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15644"/>
              </p:ext>
            </p:extLst>
          </p:nvPr>
        </p:nvGraphicFramePr>
        <p:xfrm>
          <a:off x="131603" y="3906540"/>
          <a:ext cx="7372185" cy="1183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2185"/>
              </a:tblGrid>
              <a:tr h="1183308">
                <a:tc>
                  <a:txBody>
                    <a:bodyPr/>
                    <a:lstStyle/>
                    <a:p>
                      <a:pPr algn="ctr"/>
                      <a:r>
                        <a:rPr lang="fr-FR" sz="2000" u="sng" dirty="0" smtClean="0">
                          <a:latin typeface="Comic Sans MS" panose="030F0702030302020204" pitchFamily="66" charset="0"/>
                        </a:rPr>
                        <a:t>Mots à retenir</a:t>
                      </a:r>
                      <a:r>
                        <a:rPr lang="fr-FR" sz="2000" dirty="0" smtClean="0">
                          <a:latin typeface="Comic Sans MS" panose="030F0702030302020204" pitchFamily="66" charset="0"/>
                        </a:rPr>
                        <a:t>:</a:t>
                      </a:r>
                    </a:p>
                  </a:txBody>
                  <a:tcPr marT="45719" marB="45719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60722"/>
              </p:ext>
            </p:extLst>
          </p:nvPr>
        </p:nvGraphicFramePr>
        <p:xfrm>
          <a:off x="149579" y="5802295"/>
          <a:ext cx="7308812" cy="474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9244"/>
                <a:gridCol w="1949568"/>
              </a:tblGrid>
              <a:tr h="91440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endParaRPr lang="fr-FR" sz="1800" dirty="0" smtClean="0"/>
                    </a:p>
                    <a:p>
                      <a:endParaRPr lang="fr-FR" sz="1800" dirty="0"/>
                    </a:p>
                  </a:txBody>
                  <a:tcPr marT="45719" marB="45719"/>
                </a:tc>
              </a:tr>
              <a:tr h="3834129">
                <a:tc>
                  <a:txBody>
                    <a:bodyPr/>
                    <a:lstStyle/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2891045" y="5211426"/>
            <a:ext cx="20499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056643" y="5233689"/>
            <a:ext cx="1718732" cy="41548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À lire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5" y="6131493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84" y="5864792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094791" y="5833896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 err="1" smtClean="0">
                <a:latin typeface="Cursive standard" pitchFamily="2" charset="0"/>
              </a:rPr>
              <a:t>ch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087594" y="5864792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sh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239670" y="5896341"/>
            <a:ext cx="1349273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299" y="168387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46" y="4480281"/>
            <a:ext cx="3778250" cy="418579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u="sng" dirty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840859" y="6028859"/>
            <a:ext cx="1929280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03985" y="454330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34659" y="6028859"/>
            <a:ext cx="1571204" cy="41549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une ni</a:t>
            </a:r>
            <a:r>
              <a:rPr lang="fr-FR" b="1" dirty="0" smtClean="0">
                <a:latin typeface="Comic Sans MS" panose="030F0702030302020204" pitchFamily="66" charset="0"/>
              </a:rPr>
              <a:t>ch</a:t>
            </a:r>
            <a:r>
              <a:rPr lang="fr-FR" dirty="0" smtClean="0">
                <a:latin typeface="Comic Sans MS" panose="030F0702030302020204" pitchFamily="66" charset="0"/>
              </a:rPr>
              <a:t>e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68218" y="6820656"/>
            <a:ext cx="2808312" cy="415482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45658" y="7997901"/>
            <a:ext cx="3778250" cy="36931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011" y="4127809"/>
            <a:ext cx="7324317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>
              <a:defRPr/>
            </a:pPr>
            <a:endParaRPr lang="fr-FR" sz="1600" dirty="0">
              <a:latin typeface="Comic Sans MS" panose="030F0702030302020204" pitchFamily="66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6" y="149589"/>
            <a:ext cx="1022232" cy="858078"/>
          </a:xfrm>
          <a:prstGeom prst="rect">
            <a:avLst/>
          </a:prstGeom>
        </p:spPr>
      </p:pic>
      <p:pic>
        <p:nvPicPr>
          <p:cNvPr id="43" name="Picture 2" descr="C:\Users\darty\Desktop\CLE USB CATHERINE\Patati Patata\Edition_new\sur le CD\Images\images_gestes_en_jpg\carton_ch_pu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583" y="118083"/>
            <a:ext cx="1430338" cy="17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17185" y="1683876"/>
            <a:ext cx="41106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Chat, chat, chat,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Chat noir, chat blanc, chat gris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Charmant chat couché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Chat, chat, chat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N’entends-tu pas les souris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Danser à trois les entrechats ? </a:t>
            </a:r>
          </a:p>
          <a:p>
            <a:pPr>
              <a:defRPr/>
            </a:pPr>
            <a:r>
              <a:rPr lang="fr-FR" sz="1800" dirty="0">
                <a:latin typeface="Comic Sans MS" panose="030F0702030302020204" pitchFamily="66" charset="0"/>
              </a:rPr>
              <a:t>Sur le plancher ? 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544" y="5813779"/>
            <a:ext cx="929685" cy="89970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53625" y="4297078"/>
            <a:ext cx="7152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anose="030F0702030302020204" pitchFamily="66" charset="0"/>
              </a:rPr>
              <a:t>un chanteur, chanter, chaque, une chemise, chercher, chez, le chien, du chocolat,  une machine, la bouche</a:t>
            </a:r>
            <a:endParaRPr lang="fr-FR" sz="2000" u="sng" dirty="0">
              <a:latin typeface="Comic Sans MS" panose="030F0702030302020204" pitchFamily="66" charset="0"/>
            </a:endParaRPr>
          </a:p>
        </p:txBody>
      </p:sp>
      <p:pic>
        <p:nvPicPr>
          <p:cNvPr id="48" name="Picture 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2"/>
          <a:stretch>
            <a:fillRect/>
          </a:stretch>
        </p:blipFill>
        <p:spPr bwMode="auto">
          <a:xfrm>
            <a:off x="6120756" y="6820656"/>
            <a:ext cx="6905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5575648" y="7684487"/>
            <a:ext cx="214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Du </a:t>
            </a:r>
            <a:r>
              <a:rPr lang="fr-FR" sz="1800" b="1" dirty="0" smtClean="0">
                <a:latin typeface="Comic Sans MS" panose="030F0702030302020204" pitchFamily="66" charset="0"/>
              </a:rPr>
              <a:t>sh</a:t>
            </a:r>
            <a:r>
              <a:rPr lang="fr-FR" sz="1800" dirty="0" smtClean="0">
                <a:latin typeface="Comic Sans MS" panose="030F0702030302020204" pitchFamily="66" charset="0"/>
              </a:rPr>
              <a:t>ampoing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0229" y="6757462"/>
            <a:ext cx="3778250" cy="31854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une chambre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chanson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chanteur, une chanteuse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chapeau, des chapeaux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chemin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une chemise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cheval, des chevaux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cheveu, des cheveux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du chocolat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un chien 	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57217" y="7894863"/>
            <a:ext cx="377825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un cochon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écharpe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une machine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au marché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méchant, méchants,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méchante, méchantes 	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13297" y="6734836"/>
            <a:ext cx="377825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chez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chaque 	</a:t>
            </a:r>
          </a:p>
        </p:txBody>
      </p:sp>
    </p:spTree>
    <p:extLst>
      <p:ext uri="{BB962C8B-B14F-4D97-AF65-F5344CB8AC3E}">
        <p14:creationId xmlns:p14="http://schemas.microsoft.com/office/powerpoint/2010/main" val="26818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144228" y="203044"/>
            <a:ext cx="771651" cy="607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65300" y="275154"/>
            <a:ext cx="729505" cy="54455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2900" dirty="0" smtClean="0">
                <a:latin typeface="Comic Sans MS" panose="030F0702030302020204" pitchFamily="66" charset="0"/>
              </a:rPr>
              <a:t>28</a:t>
            </a:r>
            <a:endParaRPr lang="fr-FR" sz="2900" dirty="0">
              <a:latin typeface="Comic Sans MS" panose="030F0702030302020204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21702" y="203044"/>
            <a:ext cx="3410460" cy="751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79394" y="170870"/>
            <a:ext cx="3505972" cy="144653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4400" dirty="0">
                <a:latin typeface="Mia's Scribblings ~" panose="02000000000000000000" pitchFamily="2" charset="0"/>
              </a:rPr>
              <a:t>LE SON </a:t>
            </a:r>
            <a:r>
              <a:rPr lang="fr-FR" sz="4400" dirty="0" smtClean="0">
                <a:latin typeface="Mia's Scribblings ~" panose="02000000000000000000" pitchFamily="2" charset="0"/>
              </a:rPr>
              <a:t>GN</a:t>
            </a:r>
            <a:r>
              <a:rPr lang="fr-FR" sz="4400" dirty="0" smtClean="0">
                <a:latin typeface="Mia's Scribblings ~" panose="02000000000000000000" pitchFamily="2" charset="0"/>
              </a:rPr>
              <a:t> </a:t>
            </a:r>
            <a:r>
              <a:rPr lang="fr-FR" sz="4400" dirty="0">
                <a:latin typeface="Mia's Scribblings ~" panose="02000000000000000000" pitchFamily="2" charset="0"/>
              </a:rPr>
              <a:t>–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493361" y="1974133"/>
            <a:ext cx="2596721" cy="1130655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4102" y="1437374"/>
            <a:ext cx="4210585" cy="230409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466424" y="2239413"/>
            <a:ext cx="2623658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3200" dirty="0" err="1" smtClean="0">
                <a:latin typeface="Comic Sans MS" panose="030F0702030302020204" pitchFamily="66" charset="0"/>
              </a:rPr>
              <a:t>gn</a:t>
            </a:r>
            <a:r>
              <a:rPr lang="fr-FR" sz="3200" dirty="0" smtClean="0">
                <a:latin typeface="Comic Sans MS" panose="030F0702030302020204" pitchFamily="66" charset="0"/>
              </a:rPr>
              <a:t>  </a:t>
            </a:r>
            <a:r>
              <a:rPr lang="fr-FR" sz="3200" dirty="0" err="1" smtClean="0">
                <a:latin typeface="Cursive standard" pitchFamily="2" charset="0"/>
              </a:rPr>
              <a:t>gn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821" y="1326417"/>
            <a:ext cx="1858169" cy="369316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fr-FR" sz="1800" u="sng" dirty="0">
                <a:latin typeface="Comic Sans MS" panose="030F0702030302020204" pitchFamily="66" charset="0"/>
              </a:rPr>
              <a:t>Comptine à lire: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6598"/>
              </p:ext>
            </p:extLst>
          </p:nvPr>
        </p:nvGraphicFramePr>
        <p:xfrm>
          <a:off x="131603" y="3906540"/>
          <a:ext cx="7372185" cy="1183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2185"/>
              </a:tblGrid>
              <a:tr h="1183308">
                <a:tc>
                  <a:txBody>
                    <a:bodyPr/>
                    <a:lstStyle/>
                    <a:p>
                      <a:pPr algn="ctr"/>
                      <a:r>
                        <a:rPr lang="fr-FR" sz="2000" u="sng" dirty="0" smtClean="0">
                          <a:latin typeface="Comic Sans MS" panose="030F0702030302020204" pitchFamily="66" charset="0"/>
                        </a:rPr>
                        <a:t>Mots à retenir</a:t>
                      </a:r>
                      <a:r>
                        <a:rPr lang="fr-FR" sz="2000" dirty="0" smtClean="0">
                          <a:latin typeface="Comic Sans MS" panose="030F0702030302020204" pitchFamily="66" charset="0"/>
                        </a:rPr>
                        <a:t>:</a:t>
                      </a:r>
                    </a:p>
                  </a:txBody>
                  <a:tcPr marT="45719" marB="45719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70772"/>
              </p:ext>
            </p:extLst>
          </p:nvPr>
        </p:nvGraphicFramePr>
        <p:xfrm>
          <a:off x="149579" y="5802295"/>
          <a:ext cx="7308812" cy="474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1132"/>
                <a:gridCol w="2957680"/>
              </a:tblGrid>
              <a:tr h="91440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endParaRPr lang="fr-FR" sz="1800" dirty="0" smtClean="0"/>
                    </a:p>
                    <a:p>
                      <a:endParaRPr lang="fr-FR" sz="1800" dirty="0"/>
                    </a:p>
                  </a:txBody>
                  <a:tcPr marT="45719" marB="45719"/>
                </a:tc>
              </a:tr>
              <a:tr h="3834129">
                <a:tc>
                  <a:txBody>
                    <a:bodyPr/>
                    <a:lstStyle/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2891045" y="5211426"/>
            <a:ext cx="20499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056643" y="5233689"/>
            <a:ext cx="1718732" cy="41548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À lire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5" y="6131493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785" y="5911296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094791" y="5833896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 err="1" smtClean="0">
                <a:latin typeface="Cursive standard" pitchFamily="2" charset="0"/>
              </a:rPr>
              <a:t>gn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531729" y="5752750"/>
            <a:ext cx="1332454" cy="85049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4800" b="1" dirty="0" smtClean="0">
                <a:latin typeface="Cursive standard" pitchFamily="2" charset="0"/>
              </a:rPr>
              <a:t>ni</a:t>
            </a:r>
            <a:endParaRPr lang="fr-FR" sz="4800" b="1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181231" y="4813671"/>
            <a:ext cx="1349273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299" y="168387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46" y="4480281"/>
            <a:ext cx="3778250" cy="418579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u="sng" dirty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840859" y="6028859"/>
            <a:ext cx="1929280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03985" y="454330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20345" y="5827434"/>
            <a:ext cx="2058702" cy="41548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dirty="0" smtClean="0">
                <a:latin typeface="Comic Sans MS" panose="030F0702030302020204" pitchFamily="66" charset="0"/>
              </a:rPr>
              <a:t>une monta</a:t>
            </a:r>
            <a:r>
              <a:rPr lang="fr-FR" b="1" dirty="0" smtClean="0">
                <a:latin typeface="Comic Sans MS" panose="030F0702030302020204" pitchFamily="66" charset="0"/>
              </a:rPr>
              <a:t>gn</a:t>
            </a:r>
            <a:r>
              <a:rPr lang="fr-FR" dirty="0" smtClean="0">
                <a:latin typeface="Comic Sans MS" panose="030F0702030302020204" pitchFamily="66" charset="0"/>
              </a:rPr>
              <a:t>e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68218" y="6820656"/>
            <a:ext cx="2808312" cy="415482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45658" y="7997901"/>
            <a:ext cx="3778250" cy="36931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011" y="4127809"/>
            <a:ext cx="7324317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>
              <a:defRPr/>
            </a:pPr>
            <a:endParaRPr lang="fr-FR" sz="1600" dirty="0">
              <a:latin typeface="Comic Sans MS" panose="030F0702030302020204" pitchFamily="66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00" y="175082"/>
            <a:ext cx="698380" cy="104006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302" y="371618"/>
            <a:ext cx="634400" cy="877155"/>
          </a:xfrm>
          <a:prstGeom prst="rect">
            <a:avLst/>
          </a:prstGeom>
        </p:spPr>
      </p:pic>
      <p:pic>
        <p:nvPicPr>
          <p:cNvPr id="39" name="Picture 2" descr="E:\Edition_new\sur le CD\Images\images_gestes_en_jpg\carton_gn_pu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510" y="506619"/>
            <a:ext cx="1756263" cy="138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00190" y="1779245"/>
            <a:ext cx="3778250" cy="19851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Allons à la montagne !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Allons à la campagne !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Ramassons à pleines poignées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Châtaignes et champignons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Remplissons nos paniers </a:t>
            </a:r>
          </a:p>
          <a:p>
            <a:r>
              <a:rPr lang="fr-FR" sz="2000" dirty="0">
                <a:latin typeface="Comic Sans MS" panose="030F0702030302020204" pitchFamily="66" charset="0"/>
              </a:rPr>
              <a:t>Garnissons nos greniers. </a:t>
            </a:r>
            <a:r>
              <a:rPr lang="fr-FR" dirty="0"/>
              <a:t>	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8894" y="4297078"/>
            <a:ext cx="7299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anose="030F0702030302020204" pitchFamily="66" charset="0"/>
              </a:rPr>
              <a:t>la</a:t>
            </a:r>
            <a:r>
              <a:rPr lang="fr-FR" sz="2000" b="1" dirty="0">
                <a:latin typeface="Comic Sans MS" panose="030F0702030302020204" pitchFamily="66" charset="0"/>
              </a:rPr>
              <a:t> </a:t>
            </a:r>
            <a:r>
              <a:rPr lang="fr-FR" sz="2000" dirty="0">
                <a:latin typeface="Comic Sans MS" panose="030F0702030302020204" pitchFamily="66" charset="0"/>
              </a:rPr>
              <a:t>montagne, la campagne, un champignon, mignon, grogner, un panier, le grenier, tout à coup, trop</a:t>
            </a:r>
            <a:endParaRPr lang="fr-FR" sz="2000" u="sng" dirty="0">
              <a:latin typeface="Comic Sans MS" panose="030F0702030302020204" pitchFamily="66" charset="0"/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93" y="5911296"/>
            <a:ext cx="1073119" cy="80938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763" y="5911296"/>
            <a:ext cx="617369" cy="712630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4976078" y="634091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Un pa</a:t>
            </a:r>
            <a:r>
              <a:rPr lang="fr-FR" sz="1800" b="1" dirty="0" smtClean="0">
                <a:latin typeface="Comic Sans MS" panose="030F0702030302020204" pitchFamily="66" charset="0"/>
              </a:rPr>
              <a:t>nier</a:t>
            </a:r>
            <a:endParaRPr lang="fr-FR" sz="1800" b="1" dirty="0"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4130" y="6681539"/>
            <a:ext cx="3778250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la campagne </a:t>
            </a:r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Une araignée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Une cigogne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des champignons </a:t>
            </a:r>
          </a:p>
          <a:p>
            <a:r>
              <a:rPr lang="fr-FR" dirty="0">
                <a:latin typeface="Comic Sans MS" panose="030F0702030302020204" pitchFamily="66" charset="0"/>
              </a:rPr>
              <a:t>des châtaignes </a:t>
            </a:r>
          </a:p>
          <a:p>
            <a:r>
              <a:rPr lang="fr-FR" dirty="0">
                <a:latin typeface="Comic Sans MS" panose="030F0702030302020204" pitchFamily="66" charset="0"/>
              </a:rPr>
              <a:t>une poignée </a:t>
            </a:r>
          </a:p>
          <a:p>
            <a:r>
              <a:rPr lang="fr-FR" dirty="0">
                <a:latin typeface="Comic Sans MS" panose="030F0702030302020204" pitchFamily="66" charset="0"/>
              </a:rPr>
              <a:t>un clignotant </a:t>
            </a:r>
          </a:p>
          <a:p>
            <a:r>
              <a:rPr lang="fr-FR" dirty="0">
                <a:latin typeface="Comic Sans MS" panose="030F0702030302020204" pitchFamily="66" charset="0"/>
              </a:rPr>
              <a:t>mignon, mignons </a:t>
            </a:r>
          </a:p>
          <a:p>
            <a:r>
              <a:rPr lang="fr-FR" dirty="0">
                <a:latin typeface="Comic Sans MS" panose="030F0702030302020204" pitchFamily="66" charset="0"/>
              </a:rPr>
              <a:t>mignonne, mignonnes </a:t>
            </a:r>
          </a:p>
          <a:p>
            <a:r>
              <a:rPr lang="fr-FR" dirty="0">
                <a:latin typeface="Comic Sans MS" panose="030F0702030302020204" pitchFamily="66" charset="0"/>
              </a:rPr>
              <a:t>grogner </a:t>
            </a:r>
          </a:p>
          <a:p>
            <a:r>
              <a:rPr lang="fr-FR" dirty="0">
                <a:latin typeface="Comic Sans MS" panose="030F0702030302020204" pitchFamily="66" charset="0"/>
              </a:rPr>
              <a:t>cligner de l’</a:t>
            </a:r>
            <a:r>
              <a:rPr lang="fr-FR" dirty="0" err="1">
                <a:latin typeface="Comic Sans MS" panose="030F0702030302020204" pitchFamily="66" charset="0"/>
              </a:rPr>
              <a:t>oeil</a:t>
            </a:r>
            <a:r>
              <a:rPr lang="fr-FR" dirty="0">
                <a:latin typeface="Comic Sans MS" panose="030F0702030302020204" pitchFamily="66" charset="0"/>
              </a:rPr>
              <a:t> : je cligne de l’</a:t>
            </a:r>
            <a:r>
              <a:rPr lang="fr-FR" dirty="0" err="1">
                <a:latin typeface="Comic Sans MS" panose="030F0702030302020204" pitchFamily="66" charset="0"/>
              </a:rPr>
              <a:t>oeil</a:t>
            </a:r>
            <a:r>
              <a:rPr lang="fr-FR" dirty="0">
                <a:latin typeface="Comic Sans MS" panose="030F0702030302020204" pitchFamily="66" charset="0"/>
              </a:rPr>
              <a:t>, nous clignons de l’</a:t>
            </a:r>
            <a:r>
              <a:rPr lang="fr-FR" dirty="0" err="1">
                <a:latin typeface="Comic Sans MS" panose="030F0702030302020204" pitchFamily="66" charset="0"/>
              </a:rPr>
              <a:t>oeil</a:t>
            </a:r>
            <a:r>
              <a:rPr lang="fr-FR" dirty="0">
                <a:latin typeface="Comic Sans MS" panose="030F0702030302020204" pitchFamily="66" charset="0"/>
              </a:rPr>
              <a:t> 	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606683" y="6820656"/>
            <a:ext cx="229165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le grenier 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606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144228" y="203044"/>
            <a:ext cx="771651" cy="6071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65300" y="275154"/>
            <a:ext cx="729505" cy="54455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2900" dirty="0" smtClean="0">
                <a:latin typeface="Comic Sans MS" panose="030F0702030302020204" pitchFamily="66" charset="0"/>
              </a:rPr>
              <a:t>29</a:t>
            </a:r>
            <a:endParaRPr lang="fr-FR" sz="2900" dirty="0">
              <a:latin typeface="Comic Sans MS" panose="030F0702030302020204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321702" y="203044"/>
            <a:ext cx="3410460" cy="751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79394" y="170870"/>
            <a:ext cx="3505972" cy="144653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4400" dirty="0">
                <a:latin typeface="Mia's Scribblings ~" panose="02000000000000000000" pitchFamily="2" charset="0"/>
              </a:rPr>
              <a:t>LE SON </a:t>
            </a:r>
            <a:r>
              <a:rPr lang="fr-FR" sz="4400" dirty="0" smtClean="0">
                <a:latin typeface="Mia's Scribblings ~" panose="02000000000000000000" pitchFamily="2" charset="0"/>
              </a:rPr>
              <a:t>ILL</a:t>
            </a:r>
            <a:r>
              <a:rPr lang="fr-FR" sz="4400" dirty="0" smtClean="0">
                <a:latin typeface="Mia's Scribblings ~" panose="02000000000000000000" pitchFamily="2" charset="0"/>
              </a:rPr>
              <a:t> </a:t>
            </a:r>
            <a:r>
              <a:rPr lang="fr-FR" sz="4400" dirty="0">
                <a:latin typeface="Mia's Scribblings ~" panose="02000000000000000000" pitchFamily="2" charset="0"/>
              </a:rPr>
              <a:t>–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493361" y="1974133"/>
            <a:ext cx="2596721" cy="1130655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4102" y="1437374"/>
            <a:ext cx="4210585" cy="2304096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466424" y="2239413"/>
            <a:ext cx="2623658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sz="3200" dirty="0" err="1" smtClean="0">
                <a:latin typeface="Comic Sans MS" panose="030F0702030302020204" pitchFamily="66" charset="0"/>
              </a:rPr>
              <a:t>ill</a:t>
            </a:r>
            <a:r>
              <a:rPr lang="fr-FR" sz="3200" dirty="0" smtClean="0">
                <a:latin typeface="Comic Sans MS" panose="030F0702030302020204" pitchFamily="66" charset="0"/>
              </a:rPr>
              <a:t>  </a:t>
            </a:r>
            <a:r>
              <a:rPr lang="fr-FR" sz="3200" dirty="0" err="1" smtClean="0">
                <a:latin typeface="Cursive standard" pitchFamily="2" charset="0"/>
              </a:rPr>
              <a:t>ill</a:t>
            </a:r>
            <a:r>
              <a:rPr lang="fr-FR" sz="3200" dirty="0" smtClean="0">
                <a:latin typeface="Cursive standard" pitchFamily="2" charset="0"/>
              </a:rPr>
              <a:t> 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821" y="1326417"/>
            <a:ext cx="1858169" cy="369316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r>
              <a:rPr lang="fr-FR" sz="1800" u="sng" dirty="0">
                <a:latin typeface="Comic Sans MS" panose="030F0702030302020204" pitchFamily="66" charset="0"/>
              </a:rPr>
              <a:t>Comptine à lire: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47195"/>
              </p:ext>
            </p:extLst>
          </p:nvPr>
        </p:nvGraphicFramePr>
        <p:xfrm>
          <a:off x="131603" y="3906540"/>
          <a:ext cx="7372185" cy="1183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2185"/>
              </a:tblGrid>
              <a:tr h="1183308">
                <a:tc>
                  <a:txBody>
                    <a:bodyPr/>
                    <a:lstStyle/>
                    <a:p>
                      <a:pPr algn="ctr"/>
                      <a:r>
                        <a:rPr lang="fr-FR" sz="2000" u="sng" dirty="0" smtClean="0">
                          <a:latin typeface="Comic Sans MS" panose="030F0702030302020204" pitchFamily="66" charset="0"/>
                        </a:rPr>
                        <a:t>Mots à retenir</a:t>
                      </a:r>
                      <a:r>
                        <a:rPr lang="fr-FR" sz="2000" dirty="0" smtClean="0">
                          <a:latin typeface="Comic Sans MS" panose="030F0702030302020204" pitchFamily="66" charset="0"/>
                        </a:rPr>
                        <a:t>:</a:t>
                      </a:r>
                    </a:p>
                  </a:txBody>
                  <a:tcPr marT="45719" marB="45719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24483"/>
              </p:ext>
            </p:extLst>
          </p:nvPr>
        </p:nvGraphicFramePr>
        <p:xfrm>
          <a:off x="149579" y="5338633"/>
          <a:ext cx="7308812" cy="5120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804"/>
                <a:gridCol w="1392212"/>
                <a:gridCol w="1129449"/>
                <a:gridCol w="1129449"/>
                <a:gridCol w="1129449"/>
                <a:gridCol w="1129449"/>
              </a:tblGrid>
              <a:tr h="1232203">
                <a:tc>
                  <a:txBody>
                    <a:bodyPr/>
                    <a:lstStyle/>
                    <a:p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i + e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i + a</a:t>
                      </a:r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i + o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err="1" smtClean="0">
                          <a:latin typeface="Cursive standard" pitchFamily="2" charset="0"/>
                        </a:rPr>
                        <a:t>ill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y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il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5719" marB="45719"/>
                </a:tc>
              </a:tr>
              <a:tr h="3285375">
                <a:tc>
                  <a:txBody>
                    <a:bodyPr/>
                    <a:lstStyle/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2891045" y="5211426"/>
            <a:ext cx="204992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056643" y="5233689"/>
            <a:ext cx="1718732" cy="41548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À lire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://ec.l.thumbs.canstockphoto.com/canstock3826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4" y="5109298"/>
            <a:ext cx="714375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9181231" y="4813671"/>
            <a:ext cx="1349273" cy="38258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299" y="168387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46" y="4480281"/>
            <a:ext cx="3778250" cy="418579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u="sng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03985" y="4543306"/>
            <a:ext cx="3778250" cy="38258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pPr algn="just">
              <a:defRPr/>
            </a:pP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68218" y="6820656"/>
            <a:ext cx="2808312" cy="415482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45658" y="7997901"/>
            <a:ext cx="3778250" cy="369316"/>
          </a:xfrm>
          <a:prstGeom prst="rect">
            <a:avLst/>
          </a:prstGeom>
        </p:spPr>
        <p:txBody>
          <a:bodyPr lIns="91424" tIns="45712" rIns="91424" bIns="45712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011" y="4127809"/>
            <a:ext cx="7324317" cy="338538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>
              <a:defRPr/>
            </a:pP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94" y="4297078"/>
            <a:ext cx="72998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u="sng" dirty="0">
              <a:latin typeface="Comic Sans MS" panose="030F0702030302020204" pitchFamily="66" charset="0"/>
            </a:endParaRPr>
          </a:p>
        </p:txBody>
      </p:sp>
      <p:pic>
        <p:nvPicPr>
          <p:cNvPr id="37" name="Picture 2" descr="E:\Edition_new\sur le CD\Images\images_gestes_en_jpg\carton_ill_p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959" y="240800"/>
            <a:ext cx="1412035" cy="12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04" y="547429"/>
            <a:ext cx="433117" cy="73557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92" y="578627"/>
            <a:ext cx="621221" cy="704376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269" y="578627"/>
            <a:ext cx="649306" cy="73622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79093" y="1617404"/>
            <a:ext cx="377825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Une petite fille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A saisi un crayon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Une feuille de papier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Et a colorié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une chenille…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Qui deviendra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sans doute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Un joli papillon </a:t>
            </a:r>
          </a:p>
          <a:p>
            <a:pPr>
              <a:defRPr/>
            </a:pPr>
            <a:r>
              <a:rPr lang="fr-FR" sz="1600" dirty="0">
                <a:latin typeface="Comic Sans MS" panose="030F0702030302020204" pitchFamily="66" charset="0"/>
              </a:rPr>
              <a:t>Voletant au soleil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08894" y="4264594"/>
            <a:ext cx="7170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anose="030F0702030302020204" pitchFamily="66" charset="0"/>
              </a:rPr>
              <a:t>une assiette, crier, du papier, travailler, la bouteille, vieux, vieille, le cahier de brouillon, joyeux, hier, un avion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5024" y="6820069"/>
            <a:ext cx="137889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une assiette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un </a:t>
            </a:r>
            <a:r>
              <a:rPr lang="fr-FR" sz="1400" b="1" dirty="0">
                <a:latin typeface="Comic Sans MS" panose="030F0702030302020204" pitchFamily="66" charset="0"/>
              </a:rPr>
              <a:t>chien</a:t>
            </a:r>
            <a:r>
              <a:rPr lang="fr-FR" sz="1400" dirty="0">
                <a:latin typeface="Comic Sans MS" panose="030F0702030302020204" pitchFamily="66" charset="0"/>
              </a:rPr>
              <a:t>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le ciel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un fermier,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une fermière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du papier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les pieds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monsieur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vieux, vieille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dernier, derniers,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dernière, dernières, </a:t>
            </a:r>
          </a:p>
          <a:p>
            <a:r>
              <a:rPr lang="fr-FR" sz="1400" dirty="0" smtClean="0">
                <a:latin typeface="Comic Sans MS" panose="030F0702030302020204" pitchFamily="66" charset="0"/>
              </a:rPr>
              <a:t>bien 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400" dirty="0">
                <a:latin typeface="Comic Sans MS" panose="030F0702030302020204" pitchFamily="66" charset="0"/>
              </a:rPr>
              <a:t>hier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rien</a:t>
            </a:r>
            <a:r>
              <a:rPr lang="fr-FR" sz="1800" dirty="0">
                <a:latin typeface="Comic Sans MS" panose="030F0702030302020204" pitchFamily="66" charset="0"/>
              </a:rPr>
              <a:t> </a:t>
            </a:r>
            <a:r>
              <a:rPr lang="fr-FR" dirty="0"/>
              <a:t>	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60306" y="6642844"/>
            <a:ext cx="1285351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un avion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 camion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le lion, les lions,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la lionne, les lionnes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une opération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la récréation </a:t>
            </a:r>
            <a:r>
              <a:rPr lang="fr-FR" dirty="0"/>
              <a:t>	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572323" y="6819485"/>
            <a:ext cx="12381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un piano </a:t>
            </a:r>
            <a:r>
              <a:rPr lang="fr-FR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026932" y="6720628"/>
            <a:ext cx="11938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la famille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une feuille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une oreille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une abeille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une médaille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une grenouille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gentille, gentilles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s'habiller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travailler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briller 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r>
              <a:rPr lang="fr-FR" sz="1600" dirty="0" smtClean="0">
                <a:latin typeface="Comic Sans MS" panose="030F0702030302020204" pitchFamily="66" charset="0"/>
              </a:rPr>
              <a:t>Une fille</a:t>
            </a:r>
          </a:p>
          <a:p>
            <a:r>
              <a:rPr lang="fr-FR" sz="1600" dirty="0" smtClean="0">
                <a:latin typeface="Comic Sans MS" panose="030F0702030302020204" pitchFamily="66" charset="0"/>
              </a:rPr>
              <a:t>Des billes</a:t>
            </a:r>
            <a:r>
              <a:rPr lang="fr-FR" sz="16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215657" y="6713402"/>
            <a:ext cx="11521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omic Sans MS" panose="030F0702030302020204" pitchFamily="66" charset="0"/>
              </a:rPr>
              <a:t>les </a:t>
            </a:r>
            <a:r>
              <a:rPr lang="fr-FR" sz="1400" b="1" dirty="0">
                <a:latin typeface="Comic Sans MS" panose="030F0702030302020204" pitchFamily="66" charset="0"/>
              </a:rPr>
              <a:t>y</a:t>
            </a:r>
            <a:r>
              <a:rPr lang="fr-FR" sz="1400" dirty="0" smtClean="0">
                <a:latin typeface="Comic Sans MS" panose="030F0702030302020204" pitchFamily="66" charset="0"/>
              </a:rPr>
              <a:t>eux 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fr-FR" sz="1400" dirty="0">
                <a:latin typeface="Comic Sans MS" panose="030F0702030302020204" pitchFamily="66" charset="0"/>
              </a:rPr>
              <a:t>joyeux, joyeuse 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il y a 	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67785" y="6720628"/>
            <a:ext cx="101120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un fauteuil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le soleil </a:t>
            </a:r>
          </a:p>
          <a:p>
            <a:r>
              <a:rPr lang="fr-FR" sz="1600" dirty="0">
                <a:latin typeface="Comic Sans MS" panose="030F0702030302020204" pitchFamily="66" charset="0"/>
              </a:rPr>
              <a:t>un éventail </a:t>
            </a:r>
            <a:r>
              <a:rPr lang="fr-FR" dirty="0"/>
              <a:t>	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861" y="6078049"/>
            <a:ext cx="1070000" cy="58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9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751</Words>
  <Application>Microsoft Office PowerPoint</Application>
  <PresentationFormat>Personnalisé</PresentationFormat>
  <Paragraphs>324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6</cp:revision>
  <dcterms:created xsi:type="dcterms:W3CDTF">2015-04-04T06:00:13Z</dcterms:created>
  <dcterms:modified xsi:type="dcterms:W3CDTF">2015-04-15T09:27:51Z</dcterms:modified>
</cp:coreProperties>
</file>