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0" r:id="rId5"/>
    <p:sldId id="261" r:id="rId6"/>
    <p:sldId id="256" r:id="rId7"/>
    <p:sldId id="259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CC"/>
    <a:srgbClr val="3333FF"/>
    <a:srgbClr val="FF6600"/>
    <a:srgbClr val="66FF33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3B2E-FAEA-4C03-B568-D6D0D8D1694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B387-DB2A-4E63-9B8B-591763B0A2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3B2E-FAEA-4C03-B568-D6D0D8D1694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B387-DB2A-4E63-9B8B-591763B0A2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3B2E-FAEA-4C03-B568-D6D0D8D1694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B387-DB2A-4E63-9B8B-591763B0A2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3B2E-FAEA-4C03-B568-D6D0D8D1694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B387-DB2A-4E63-9B8B-591763B0A2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3B2E-FAEA-4C03-B568-D6D0D8D1694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B387-DB2A-4E63-9B8B-591763B0A2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3B2E-FAEA-4C03-B568-D6D0D8D1694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B387-DB2A-4E63-9B8B-591763B0A2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3B2E-FAEA-4C03-B568-D6D0D8D1694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B387-DB2A-4E63-9B8B-591763B0A2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3B2E-FAEA-4C03-B568-D6D0D8D1694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B387-DB2A-4E63-9B8B-591763B0A2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3B2E-FAEA-4C03-B568-D6D0D8D1694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B387-DB2A-4E63-9B8B-591763B0A2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3B2E-FAEA-4C03-B568-D6D0D8D1694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B387-DB2A-4E63-9B8B-591763B0A2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3B2E-FAEA-4C03-B568-D6D0D8D1694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5B387-DB2A-4E63-9B8B-591763B0A2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53B2E-FAEA-4C03-B568-D6D0D8D1694E}" type="datetimeFigureOut">
              <a:rPr lang="fr-FR" smtClean="0"/>
              <a:pPr/>
              <a:t>27/12/2015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B387-DB2A-4E63-9B8B-591763B0A2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Jeu – Mon tableau à double entrée</a:t>
            </a:r>
            <a:endParaRPr lang="fr-FR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1214422"/>
            <a:ext cx="9144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u="sng" dirty="0" smtClean="0">
                <a:latin typeface="Short Stack" pitchFamily="2" charset="0"/>
                <a:ea typeface="Chewy" pitchFamily="2" charset="0"/>
              </a:rPr>
              <a:t>Compétences mises en œuvre (programmes 2015) :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Short Stack" pitchFamily="2" charset="0"/>
                <a:ea typeface="Chewy" pitchFamily="2" charset="0"/>
              </a:rPr>
              <a:t>	</a:t>
            </a:r>
            <a:r>
              <a:rPr lang="fr-FR" sz="1400" dirty="0" smtClean="0">
                <a:latin typeface="Short Stack" pitchFamily="2" charset="0"/>
                <a:ea typeface="Chewy" pitchFamily="2" charset="0"/>
              </a:rPr>
              <a:t>- Construire les premiers outils pour structurer sa pensée</a:t>
            </a:r>
          </a:p>
          <a:p>
            <a:pPr algn="just">
              <a:lnSpc>
                <a:spcPct val="150000"/>
              </a:lnSpc>
              <a:buFont typeface="Wingdings"/>
              <a:buChar char="Ü"/>
            </a:pP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 Classer des objets en fonction des caractéristiques liées à leur forme</a:t>
            </a:r>
          </a:p>
          <a:p>
            <a:pPr algn="just">
              <a:lnSpc>
                <a:spcPct val="150000"/>
              </a:lnSpc>
              <a:buFont typeface="Wingdings"/>
              <a:buChar char="Ü"/>
            </a:pPr>
            <a:r>
              <a:rPr lang="fr-FR" sz="1400" dirty="0">
                <a:latin typeface="Short Stack" pitchFamily="2" charset="0"/>
                <a:ea typeface="Chewy" pitchFamily="2" charset="0"/>
                <a:sym typeface="Wingdings"/>
              </a:rPr>
              <a:t> </a:t>
            </a: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Classer ou ranger des objets selon un critère de longueur, de masse ou de contenance</a:t>
            </a:r>
          </a:p>
          <a:p>
            <a:pPr>
              <a:lnSpc>
                <a:spcPct val="150000"/>
              </a:lnSpc>
            </a:pPr>
            <a:endParaRPr lang="fr-FR" sz="1400" dirty="0" smtClean="0">
              <a:latin typeface="Short Stack" pitchFamily="2" charset="0"/>
              <a:ea typeface="Chewy" pitchFamily="2" charset="0"/>
              <a:sym typeface="Wingdings"/>
            </a:endParaRPr>
          </a:p>
          <a:p>
            <a:pPr>
              <a:lnSpc>
                <a:spcPct val="150000"/>
              </a:lnSpc>
            </a:pPr>
            <a:endParaRPr lang="fr-FR" sz="1400" dirty="0" smtClean="0">
              <a:latin typeface="Short Stack" pitchFamily="2" charset="0"/>
              <a:ea typeface="Chewy" pitchFamily="2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fr-FR" sz="1400" u="sng" dirty="0" smtClean="0">
                <a:latin typeface="Short Stack" pitchFamily="2" charset="0"/>
                <a:ea typeface="Chewy" pitchFamily="2" charset="0"/>
              </a:rPr>
              <a:t>But du jeu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Short Stack" pitchFamily="2" charset="0"/>
                <a:ea typeface="Chewy" pitchFamily="2" charset="0"/>
              </a:rPr>
              <a:t>	</a:t>
            </a:r>
            <a:r>
              <a:rPr lang="fr-FR" sz="1400" dirty="0" smtClean="0">
                <a:latin typeface="Short Stack" pitchFamily="2" charset="0"/>
                <a:ea typeface="Chewy" pitchFamily="2" charset="0"/>
              </a:rPr>
              <a:t>- Compléter sa planche avec les cartes</a:t>
            </a:r>
          </a:p>
          <a:p>
            <a:pPr>
              <a:lnSpc>
                <a:spcPct val="150000"/>
              </a:lnSpc>
              <a:buFont typeface="Wingdings"/>
              <a:buChar char="µ"/>
            </a:pP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 Les couleurs : PS – MS - GS</a:t>
            </a:r>
          </a:p>
          <a:p>
            <a:pPr>
              <a:lnSpc>
                <a:spcPct val="150000"/>
              </a:lnSpc>
              <a:buFont typeface="Wingdings"/>
              <a:buChar char="µ"/>
            </a:pPr>
            <a:r>
              <a:rPr lang="fr-FR" sz="1400" dirty="0">
                <a:latin typeface="Short Stack" pitchFamily="2" charset="0"/>
                <a:ea typeface="Chewy" pitchFamily="2" charset="0"/>
                <a:sym typeface="Wingdings"/>
              </a:rPr>
              <a:t> </a:t>
            </a: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Les tailles : MS - GS</a:t>
            </a:r>
          </a:p>
          <a:p>
            <a:pPr>
              <a:lnSpc>
                <a:spcPct val="150000"/>
              </a:lnSpc>
            </a:pPr>
            <a:endParaRPr lang="fr-FR" sz="1400" dirty="0" smtClean="0">
              <a:latin typeface="Short Stack" pitchFamily="2" charset="0"/>
              <a:ea typeface="Chewy" pitchFamily="2" charset="0"/>
              <a:sym typeface="Wingdings"/>
            </a:endParaRPr>
          </a:p>
          <a:p>
            <a:pPr>
              <a:lnSpc>
                <a:spcPct val="150000"/>
              </a:lnSpc>
            </a:pPr>
            <a:endParaRPr lang="fr-FR" sz="1400" dirty="0" smtClean="0">
              <a:latin typeface="Short Stack" pitchFamily="2" charset="0"/>
              <a:ea typeface="Chewy" pitchFamily="2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fr-FR" sz="1400" u="sng" dirty="0" smtClean="0">
                <a:latin typeface="Short Stack" pitchFamily="2" charset="0"/>
                <a:ea typeface="Chewy" pitchFamily="2" charset="0"/>
                <a:sym typeface="Wingdings"/>
              </a:rPr>
              <a:t>Matériel disponible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Short Stack" pitchFamily="2" charset="0"/>
                <a:ea typeface="Chewy" pitchFamily="2" charset="0"/>
                <a:sym typeface="Wingdings"/>
              </a:rPr>
              <a:t>	</a:t>
            </a: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- Les tableaux à compléter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Short Stack" pitchFamily="2" charset="0"/>
                <a:ea typeface="Chewy" pitchFamily="2" charset="0"/>
                <a:sym typeface="Wingdings"/>
              </a:rPr>
              <a:t>	</a:t>
            </a:r>
            <a:r>
              <a:rPr lang="fr-FR" sz="1400" dirty="0" smtClean="0">
                <a:latin typeface="Short Stack" pitchFamily="2" charset="0"/>
                <a:ea typeface="Chewy" pitchFamily="2" charset="0"/>
                <a:sym typeface="Wingdings"/>
              </a:rPr>
              <a:t>- Les cartes correspondantes à découper pour pouvoir jouer</a:t>
            </a:r>
          </a:p>
          <a:p>
            <a:pPr>
              <a:lnSpc>
                <a:spcPct val="150000"/>
              </a:lnSpc>
            </a:pPr>
            <a:endParaRPr lang="fr-FR" sz="1400" dirty="0" smtClean="0">
              <a:latin typeface="Short Stack" pitchFamily="2" charset="0"/>
              <a:ea typeface="Chewy" pitchFamily="2" charset="0"/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429520" y="85723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00034" y="1000108"/>
          <a:ext cx="8001054" cy="542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/>
                <a:gridCol w="1333509"/>
                <a:gridCol w="1333509"/>
                <a:gridCol w="1333509"/>
                <a:gridCol w="1333509"/>
                <a:gridCol w="1333509"/>
              </a:tblGrid>
              <a:tr h="10858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Mon tableau à double entrée – Les couleurs</a:t>
            </a:r>
            <a:endParaRPr lang="fr-F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9" name="Nuage 8"/>
          <p:cNvSpPr/>
          <p:nvPr/>
        </p:nvSpPr>
        <p:spPr>
          <a:xfrm>
            <a:off x="2071670" y="1214422"/>
            <a:ext cx="928694" cy="642942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Nuage 9"/>
          <p:cNvSpPr/>
          <p:nvPr/>
        </p:nvSpPr>
        <p:spPr>
          <a:xfrm>
            <a:off x="3357554" y="1214422"/>
            <a:ext cx="928694" cy="642942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Nuage 10"/>
          <p:cNvSpPr/>
          <p:nvPr/>
        </p:nvSpPr>
        <p:spPr>
          <a:xfrm>
            <a:off x="4643438" y="1214422"/>
            <a:ext cx="928694" cy="642942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Nuage 11"/>
          <p:cNvSpPr/>
          <p:nvPr/>
        </p:nvSpPr>
        <p:spPr>
          <a:xfrm>
            <a:off x="6072198" y="1214422"/>
            <a:ext cx="928694" cy="642942"/>
          </a:xfrm>
          <a:prstGeom prst="cloud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œur 12"/>
          <p:cNvSpPr/>
          <p:nvPr/>
        </p:nvSpPr>
        <p:spPr>
          <a:xfrm>
            <a:off x="785786" y="2285992"/>
            <a:ext cx="714380" cy="642942"/>
          </a:xfrm>
          <a:prstGeom prst="hear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rire 13"/>
          <p:cNvSpPr/>
          <p:nvPr/>
        </p:nvSpPr>
        <p:spPr>
          <a:xfrm>
            <a:off x="785786" y="3357562"/>
            <a:ext cx="714380" cy="714380"/>
          </a:xfrm>
          <a:prstGeom prst="smileyFac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>
            <a:off x="714348" y="4429132"/>
            <a:ext cx="857256" cy="785818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oleil 15"/>
          <p:cNvSpPr/>
          <p:nvPr/>
        </p:nvSpPr>
        <p:spPr>
          <a:xfrm>
            <a:off x="642910" y="5429264"/>
            <a:ext cx="1000132" cy="928694"/>
          </a:xfrm>
          <a:prstGeom prst="su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Nuage 19"/>
          <p:cNvSpPr/>
          <p:nvPr/>
        </p:nvSpPr>
        <p:spPr>
          <a:xfrm>
            <a:off x="7358082" y="1214422"/>
            <a:ext cx="928694" cy="642942"/>
          </a:xfrm>
          <a:prstGeom prst="cloud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00034" y="1000108"/>
          <a:ext cx="8001054" cy="542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/>
                <a:gridCol w="1333509"/>
                <a:gridCol w="1333509"/>
                <a:gridCol w="1333509"/>
                <a:gridCol w="1333509"/>
                <a:gridCol w="1333509"/>
              </a:tblGrid>
              <a:tr h="10858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Mon tableau à double entrée – Les couleurs</a:t>
            </a:r>
            <a:endParaRPr lang="fr-F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9" name="Nuage 8"/>
          <p:cNvSpPr/>
          <p:nvPr/>
        </p:nvSpPr>
        <p:spPr>
          <a:xfrm>
            <a:off x="2071670" y="1214422"/>
            <a:ext cx="928694" cy="642942"/>
          </a:xfrm>
          <a:prstGeom prst="cloud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Nuage 9"/>
          <p:cNvSpPr/>
          <p:nvPr/>
        </p:nvSpPr>
        <p:spPr>
          <a:xfrm>
            <a:off x="3357554" y="1214422"/>
            <a:ext cx="928694" cy="642942"/>
          </a:xfrm>
          <a:prstGeom prst="cloud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Nuage 10"/>
          <p:cNvSpPr/>
          <p:nvPr/>
        </p:nvSpPr>
        <p:spPr>
          <a:xfrm>
            <a:off x="4643438" y="1214422"/>
            <a:ext cx="928694" cy="64294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Nuage 11"/>
          <p:cNvSpPr/>
          <p:nvPr/>
        </p:nvSpPr>
        <p:spPr>
          <a:xfrm>
            <a:off x="6072198" y="1214422"/>
            <a:ext cx="928694" cy="642942"/>
          </a:xfrm>
          <a:prstGeom prst="cloud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œur 12"/>
          <p:cNvSpPr/>
          <p:nvPr/>
        </p:nvSpPr>
        <p:spPr>
          <a:xfrm>
            <a:off x="785786" y="2285992"/>
            <a:ext cx="714380" cy="642942"/>
          </a:xfrm>
          <a:prstGeom prst="hear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rire 13"/>
          <p:cNvSpPr/>
          <p:nvPr/>
        </p:nvSpPr>
        <p:spPr>
          <a:xfrm>
            <a:off x="785786" y="3357562"/>
            <a:ext cx="714380" cy="714380"/>
          </a:xfrm>
          <a:prstGeom prst="smileyFac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>
            <a:off x="714348" y="4429132"/>
            <a:ext cx="857256" cy="785818"/>
          </a:xfrm>
          <a:prstGeom prst="star5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oleil 15"/>
          <p:cNvSpPr/>
          <p:nvPr/>
        </p:nvSpPr>
        <p:spPr>
          <a:xfrm>
            <a:off x="642910" y="5429264"/>
            <a:ext cx="1000132" cy="928694"/>
          </a:xfrm>
          <a:prstGeom prst="su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Nuage 19"/>
          <p:cNvSpPr/>
          <p:nvPr/>
        </p:nvSpPr>
        <p:spPr>
          <a:xfrm>
            <a:off x="7358082" y="1214422"/>
            <a:ext cx="928694" cy="642942"/>
          </a:xfrm>
          <a:prstGeom prst="cloud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00034" y="1000108"/>
          <a:ext cx="8001054" cy="542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/>
                <a:gridCol w="1333509"/>
                <a:gridCol w="1333509"/>
                <a:gridCol w="1333509"/>
                <a:gridCol w="1333509"/>
                <a:gridCol w="1333509"/>
              </a:tblGrid>
              <a:tr h="10858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Mon tableau à double entrée – Les tailles</a:t>
            </a:r>
            <a:endParaRPr lang="fr-F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9" name="Nuage 8"/>
          <p:cNvSpPr/>
          <p:nvPr/>
        </p:nvSpPr>
        <p:spPr>
          <a:xfrm>
            <a:off x="2285984" y="1500174"/>
            <a:ext cx="357190" cy="214314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Nuage 9"/>
          <p:cNvSpPr/>
          <p:nvPr/>
        </p:nvSpPr>
        <p:spPr>
          <a:xfrm>
            <a:off x="3643306" y="1428736"/>
            <a:ext cx="428628" cy="28575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Nuage 10"/>
          <p:cNvSpPr/>
          <p:nvPr/>
        </p:nvSpPr>
        <p:spPr>
          <a:xfrm>
            <a:off x="4857752" y="1357298"/>
            <a:ext cx="571504" cy="357190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Nuage 11"/>
          <p:cNvSpPr/>
          <p:nvPr/>
        </p:nvSpPr>
        <p:spPr>
          <a:xfrm>
            <a:off x="6143636" y="1285860"/>
            <a:ext cx="714380" cy="500066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Nuage 19"/>
          <p:cNvSpPr/>
          <p:nvPr/>
        </p:nvSpPr>
        <p:spPr>
          <a:xfrm>
            <a:off x="7358082" y="1214422"/>
            <a:ext cx="928694" cy="642942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962026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214686"/>
            <a:ext cx="676276" cy="102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357694"/>
            <a:ext cx="785818" cy="94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5357826"/>
            <a:ext cx="657226" cy="102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00034" y="1000108"/>
          <a:ext cx="8001054" cy="542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/>
                <a:gridCol w="1333509"/>
                <a:gridCol w="1333509"/>
                <a:gridCol w="1333509"/>
                <a:gridCol w="1333509"/>
                <a:gridCol w="1333509"/>
              </a:tblGrid>
              <a:tr h="10858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Cartes à découper – Les tailles</a:t>
            </a:r>
            <a:endParaRPr lang="fr-F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676276" cy="102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286256"/>
            <a:ext cx="657226" cy="102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357298"/>
            <a:ext cx="428628" cy="37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1285860"/>
            <a:ext cx="549727" cy="47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214422"/>
            <a:ext cx="714380" cy="61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1142984"/>
            <a:ext cx="857256" cy="74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1071546"/>
            <a:ext cx="1044486" cy="9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1357298"/>
            <a:ext cx="285752" cy="4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2357430"/>
            <a:ext cx="357190" cy="54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5984" y="2304697"/>
            <a:ext cx="428628" cy="65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535081" cy="8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86512" y="2500306"/>
            <a:ext cx="285752" cy="34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0958" y="2428868"/>
            <a:ext cx="357190" cy="43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8662" y="3429000"/>
            <a:ext cx="437749" cy="52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3108" y="3286124"/>
            <a:ext cx="571504" cy="68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28992" y="3214686"/>
            <a:ext cx="785818" cy="94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00628" y="3500438"/>
            <a:ext cx="285752" cy="44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86512" y="3429000"/>
            <a:ext cx="357190" cy="55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72396" y="3357562"/>
            <a:ext cx="428628" cy="6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357694"/>
            <a:ext cx="565377" cy="87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ZoneTexte 31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00034" y="1000108"/>
          <a:ext cx="8001054" cy="542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/>
                <a:gridCol w="1333509"/>
                <a:gridCol w="1333509"/>
                <a:gridCol w="1333509"/>
                <a:gridCol w="1333509"/>
                <a:gridCol w="1333509"/>
              </a:tblGrid>
              <a:tr h="10858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Cartes à découper – Les couleurs</a:t>
            </a:r>
            <a:endParaRPr lang="fr-F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13" name="Cœur 12"/>
          <p:cNvSpPr/>
          <p:nvPr/>
        </p:nvSpPr>
        <p:spPr>
          <a:xfrm>
            <a:off x="4786314" y="2357430"/>
            <a:ext cx="714380" cy="642942"/>
          </a:xfrm>
          <a:prstGeom prst="hear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rire 13"/>
          <p:cNvSpPr/>
          <p:nvPr/>
        </p:nvSpPr>
        <p:spPr>
          <a:xfrm>
            <a:off x="3500430" y="3357562"/>
            <a:ext cx="714380" cy="714380"/>
          </a:xfrm>
          <a:prstGeom prst="smileyFace">
            <a:avLst/>
          </a:prstGeom>
          <a:solidFill>
            <a:srgbClr val="CC66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>
            <a:off x="785786" y="5500702"/>
            <a:ext cx="857256" cy="785818"/>
          </a:xfrm>
          <a:prstGeom prst="star5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Cœur 20"/>
          <p:cNvSpPr/>
          <p:nvPr/>
        </p:nvSpPr>
        <p:spPr>
          <a:xfrm>
            <a:off x="785786" y="1214422"/>
            <a:ext cx="714380" cy="642942"/>
          </a:xfrm>
          <a:prstGeom prst="hear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Cœur 21"/>
          <p:cNvSpPr/>
          <p:nvPr/>
        </p:nvSpPr>
        <p:spPr>
          <a:xfrm>
            <a:off x="3428992" y="2357430"/>
            <a:ext cx="714380" cy="642942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œur 22"/>
          <p:cNvSpPr/>
          <p:nvPr/>
        </p:nvSpPr>
        <p:spPr>
          <a:xfrm>
            <a:off x="2143108" y="2357430"/>
            <a:ext cx="714380" cy="642942"/>
          </a:xfrm>
          <a:prstGeom prst="hear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œur 23"/>
          <p:cNvSpPr/>
          <p:nvPr/>
        </p:nvSpPr>
        <p:spPr>
          <a:xfrm>
            <a:off x="785786" y="2357430"/>
            <a:ext cx="714380" cy="642942"/>
          </a:xfrm>
          <a:prstGeom prst="hear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Cœur 24"/>
          <p:cNvSpPr/>
          <p:nvPr/>
        </p:nvSpPr>
        <p:spPr>
          <a:xfrm>
            <a:off x="7429520" y="1214422"/>
            <a:ext cx="714380" cy="642942"/>
          </a:xfrm>
          <a:prstGeom prst="hear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œur 25"/>
          <p:cNvSpPr/>
          <p:nvPr/>
        </p:nvSpPr>
        <p:spPr>
          <a:xfrm>
            <a:off x="2143108" y="1214422"/>
            <a:ext cx="714380" cy="64294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Cœur 26"/>
          <p:cNvSpPr/>
          <p:nvPr/>
        </p:nvSpPr>
        <p:spPr>
          <a:xfrm>
            <a:off x="3428992" y="1214422"/>
            <a:ext cx="714380" cy="642942"/>
          </a:xfrm>
          <a:prstGeom prst="hear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Cœur 27"/>
          <p:cNvSpPr/>
          <p:nvPr/>
        </p:nvSpPr>
        <p:spPr>
          <a:xfrm>
            <a:off x="4786314" y="1214422"/>
            <a:ext cx="714380" cy="642942"/>
          </a:xfrm>
          <a:prstGeom prst="hear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Cœur 28"/>
          <p:cNvSpPr/>
          <p:nvPr/>
        </p:nvSpPr>
        <p:spPr>
          <a:xfrm>
            <a:off x="6143636" y="1214422"/>
            <a:ext cx="714380" cy="642942"/>
          </a:xfrm>
          <a:prstGeom prst="heart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Sourire 30"/>
          <p:cNvSpPr/>
          <p:nvPr/>
        </p:nvSpPr>
        <p:spPr>
          <a:xfrm>
            <a:off x="6143636" y="2285992"/>
            <a:ext cx="714380" cy="714380"/>
          </a:xfrm>
          <a:prstGeom prst="smileyFace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ourire 31"/>
          <p:cNvSpPr/>
          <p:nvPr/>
        </p:nvSpPr>
        <p:spPr>
          <a:xfrm>
            <a:off x="785786" y="3357562"/>
            <a:ext cx="714380" cy="714380"/>
          </a:xfrm>
          <a:prstGeom prst="smileyFace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Sourire 32"/>
          <p:cNvSpPr/>
          <p:nvPr/>
        </p:nvSpPr>
        <p:spPr>
          <a:xfrm>
            <a:off x="7429520" y="2285992"/>
            <a:ext cx="714380" cy="714380"/>
          </a:xfrm>
          <a:prstGeom prst="smileyFace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Sourire 33"/>
          <p:cNvSpPr/>
          <p:nvPr/>
        </p:nvSpPr>
        <p:spPr>
          <a:xfrm>
            <a:off x="2143108" y="3357562"/>
            <a:ext cx="714380" cy="714380"/>
          </a:xfrm>
          <a:prstGeom prst="smileyFace">
            <a:avLst/>
          </a:prstGeom>
          <a:solidFill>
            <a:srgbClr val="66FF3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Sourire 34"/>
          <p:cNvSpPr/>
          <p:nvPr/>
        </p:nvSpPr>
        <p:spPr>
          <a:xfrm>
            <a:off x="4786314" y="3357562"/>
            <a:ext cx="714380" cy="714380"/>
          </a:xfrm>
          <a:prstGeom prst="smileyFace">
            <a:avLst/>
          </a:prstGeom>
          <a:solidFill>
            <a:srgbClr val="FF66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Sourire 35"/>
          <p:cNvSpPr/>
          <p:nvPr/>
        </p:nvSpPr>
        <p:spPr>
          <a:xfrm>
            <a:off x="6143636" y="3357562"/>
            <a:ext cx="714380" cy="714380"/>
          </a:xfrm>
          <a:prstGeom prst="smileyFace">
            <a:avLst/>
          </a:prstGeom>
          <a:solidFill>
            <a:srgbClr val="3333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Sourire 36"/>
          <p:cNvSpPr/>
          <p:nvPr/>
        </p:nvSpPr>
        <p:spPr>
          <a:xfrm>
            <a:off x="7429520" y="3357562"/>
            <a:ext cx="714380" cy="714380"/>
          </a:xfrm>
          <a:prstGeom prst="smileyFac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ourire 37"/>
          <p:cNvSpPr/>
          <p:nvPr/>
        </p:nvSpPr>
        <p:spPr>
          <a:xfrm>
            <a:off x="785786" y="4429132"/>
            <a:ext cx="714380" cy="714380"/>
          </a:xfrm>
          <a:prstGeom prst="smileyFace">
            <a:avLst/>
          </a:prstGeom>
          <a:solidFill>
            <a:srgbClr val="FF33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Sourire 38"/>
          <p:cNvSpPr/>
          <p:nvPr/>
        </p:nvSpPr>
        <p:spPr>
          <a:xfrm>
            <a:off x="2143108" y="4429132"/>
            <a:ext cx="714380" cy="714380"/>
          </a:xfrm>
          <a:prstGeom prst="smileyFace">
            <a:avLst/>
          </a:prstGeom>
          <a:solidFill>
            <a:srgbClr val="33CC3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Étoile à 5 branches 39"/>
          <p:cNvSpPr/>
          <p:nvPr/>
        </p:nvSpPr>
        <p:spPr>
          <a:xfrm>
            <a:off x="3357554" y="4429132"/>
            <a:ext cx="857256" cy="78581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4714876" y="4429132"/>
            <a:ext cx="857256" cy="78581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6072198" y="4429132"/>
            <a:ext cx="857256" cy="785818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toile à 5 branches 42"/>
          <p:cNvSpPr/>
          <p:nvPr/>
        </p:nvSpPr>
        <p:spPr>
          <a:xfrm>
            <a:off x="7429520" y="4429132"/>
            <a:ext cx="857256" cy="785818"/>
          </a:xfrm>
          <a:prstGeom prst="star5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Étoile à 5 branches 43"/>
          <p:cNvSpPr/>
          <p:nvPr/>
        </p:nvSpPr>
        <p:spPr>
          <a:xfrm>
            <a:off x="2071670" y="5500702"/>
            <a:ext cx="857256" cy="785818"/>
          </a:xfrm>
          <a:prstGeom prst="star5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Étoile à 5 branches 44"/>
          <p:cNvSpPr/>
          <p:nvPr/>
        </p:nvSpPr>
        <p:spPr>
          <a:xfrm>
            <a:off x="3428992" y="5500702"/>
            <a:ext cx="857256" cy="785818"/>
          </a:xfrm>
          <a:prstGeom prst="star5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Étoile à 5 branches 45"/>
          <p:cNvSpPr/>
          <p:nvPr/>
        </p:nvSpPr>
        <p:spPr>
          <a:xfrm>
            <a:off x="4714876" y="5500702"/>
            <a:ext cx="857256" cy="785818"/>
          </a:xfrm>
          <a:prstGeom prst="star5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Étoile à 5 branches 46"/>
          <p:cNvSpPr/>
          <p:nvPr/>
        </p:nvSpPr>
        <p:spPr>
          <a:xfrm>
            <a:off x="6072198" y="5500702"/>
            <a:ext cx="857256" cy="785818"/>
          </a:xfrm>
          <a:prstGeom prst="star5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7429520" y="5500702"/>
            <a:ext cx="857256" cy="785818"/>
          </a:xfrm>
          <a:prstGeom prst="star5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00034" y="1000108"/>
          <a:ext cx="8001054" cy="542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/>
                <a:gridCol w="1333509"/>
                <a:gridCol w="1333509"/>
                <a:gridCol w="1333509"/>
                <a:gridCol w="1333509"/>
                <a:gridCol w="1333509"/>
              </a:tblGrid>
              <a:tr h="10858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hewy" pitchFamily="2" charset="0"/>
                <a:ea typeface="Chewy" pitchFamily="2" charset="0"/>
              </a:rPr>
              <a:t>Cartes à découper – Les couleurs</a:t>
            </a:r>
            <a:endParaRPr lang="fr-F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hewy" pitchFamily="2" charset="0"/>
              <a:ea typeface="Chewy" pitchFamily="2" charset="0"/>
            </a:endParaRPr>
          </a:p>
        </p:txBody>
      </p:sp>
      <p:sp>
        <p:nvSpPr>
          <p:cNvPr id="16" name="Soleil 15"/>
          <p:cNvSpPr/>
          <p:nvPr/>
        </p:nvSpPr>
        <p:spPr>
          <a:xfrm>
            <a:off x="6000760" y="1071546"/>
            <a:ext cx="1000132" cy="928694"/>
          </a:xfrm>
          <a:prstGeom prst="sun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Soleil 45"/>
          <p:cNvSpPr/>
          <p:nvPr/>
        </p:nvSpPr>
        <p:spPr>
          <a:xfrm>
            <a:off x="714348" y="1071546"/>
            <a:ext cx="1000132" cy="928694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Soleil 46"/>
          <p:cNvSpPr/>
          <p:nvPr/>
        </p:nvSpPr>
        <p:spPr>
          <a:xfrm>
            <a:off x="2000232" y="1071546"/>
            <a:ext cx="1000132" cy="928694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Soleil 47"/>
          <p:cNvSpPr/>
          <p:nvPr/>
        </p:nvSpPr>
        <p:spPr>
          <a:xfrm>
            <a:off x="3286116" y="1071546"/>
            <a:ext cx="1000132" cy="928694"/>
          </a:xfrm>
          <a:prstGeom prst="su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Soleil 48"/>
          <p:cNvSpPr/>
          <p:nvPr/>
        </p:nvSpPr>
        <p:spPr>
          <a:xfrm>
            <a:off x="4643438" y="1071546"/>
            <a:ext cx="1000132" cy="928694"/>
          </a:xfrm>
          <a:prstGeom prst="sun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Soleil 49"/>
          <p:cNvSpPr/>
          <p:nvPr/>
        </p:nvSpPr>
        <p:spPr>
          <a:xfrm>
            <a:off x="7286644" y="1071546"/>
            <a:ext cx="1000132" cy="928694"/>
          </a:xfrm>
          <a:prstGeom prst="sun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Soleil 50"/>
          <p:cNvSpPr/>
          <p:nvPr/>
        </p:nvSpPr>
        <p:spPr>
          <a:xfrm>
            <a:off x="642910" y="2214554"/>
            <a:ext cx="1000132" cy="928694"/>
          </a:xfrm>
          <a:prstGeom prst="sun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Soleil 51"/>
          <p:cNvSpPr/>
          <p:nvPr/>
        </p:nvSpPr>
        <p:spPr>
          <a:xfrm>
            <a:off x="2000232" y="2214554"/>
            <a:ext cx="1000132" cy="928694"/>
          </a:xfrm>
          <a:prstGeom prst="su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Soleil 52"/>
          <p:cNvSpPr/>
          <p:nvPr/>
        </p:nvSpPr>
        <p:spPr>
          <a:xfrm>
            <a:off x="3357554" y="2214554"/>
            <a:ext cx="1000132" cy="928694"/>
          </a:xfrm>
          <a:prstGeom prst="sun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Soleil 53"/>
          <p:cNvSpPr/>
          <p:nvPr/>
        </p:nvSpPr>
        <p:spPr>
          <a:xfrm>
            <a:off x="4643438" y="2214554"/>
            <a:ext cx="1000132" cy="928694"/>
          </a:xfrm>
          <a:prstGeom prst="sun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429520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Fineliner Script" pitchFamily="2" charset="0"/>
              </a:rPr>
              <a:t>Christall’Ecole</a:t>
            </a:r>
            <a:endParaRPr lang="fr-FR" dirty="0">
              <a:latin typeface="Fineliner Scrip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65</Words>
  <Application>Microsoft Office PowerPoint</Application>
  <PresentationFormat>Affichage à l'écran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Ophélie</dc:creator>
  <cp:lastModifiedBy>Ophélie</cp:lastModifiedBy>
  <cp:revision>10</cp:revision>
  <dcterms:created xsi:type="dcterms:W3CDTF">2015-12-26T14:51:27Z</dcterms:created>
  <dcterms:modified xsi:type="dcterms:W3CDTF">2015-12-27T10:32:17Z</dcterms:modified>
</cp:coreProperties>
</file>