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8F4"/>
    <a:srgbClr val="D77BE9"/>
    <a:srgbClr val="E29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>
        <p:scale>
          <a:sx n="100" d="100"/>
          <a:sy n="100" d="100"/>
        </p:scale>
        <p:origin x="-192" y="14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D0199-E921-407D-85FC-31550B2D223A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D6246-307C-4182-B07C-6A27A263B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1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6246-307C-4182-B07C-6A27A263BEC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8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08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1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58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31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57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0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38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40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9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7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3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C99BA-C27B-4A79-AA51-77ADFF21B65B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3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ndir un rectangle avec un coin du même côté 12"/>
          <p:cNvSpPr/>
          <p:nvPr/>
        </p:nvSpPr>
        <p:spPr>
          <a:xfrm>
            <a:off x="1424608" y="3430090"/>
            <a:ext cx="2345466" cy="367155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133527" y="134073"/>
            <a:ext cx="4537053" cy="644227"/>
          </a:xfrm>
          <a:custGeom>
            <a:avLst/>
            <a:gdLst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257896 w 4674717"/>
              <a:gd name="connsiteY8" fmla="*/ 714215 h 714215"/>
              <a:gd name="connsiteX9" fmla="*/ 0 w 4674717"/>
              <a:gd name="connsiteY9" fmla="*/ 456319 h 714215"/>
              <a:gd name="connsiteX10" fmla="*/ 0 w 4674717"/>
              <a:gd name="connsiteY10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257896 w 4674717"/>
              <a:gd name="connsiteY9" fmla="*/ 714215 h 714215"/>
              <a:gd name="connsiteX10" fmla="*/ 0 w 4674717"/>
              <a:gd name="connsiteY10" fmla="*/ 456319 h 714215"/>
              <a:gd name="connsiteX11" fmla="*/ 0 w 4674717"/>
              <a:gd name="connsiteY11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974825 w 4674717"/>
              <a:gd name="connsiteY9" fmla="*/ 673660 h 714215"/>
              <a:gd name="connsiteX10" fmla="*/ 257896 w 4674717"/>
              <a:gd name="connsiteY10" fmla="*/ 714215 h 714215"/>
              <a:gd name="connsiteX11" fmla="*/ 0 w 4674717"/>
              <a:gd name="connsiteY11" fmla="*/ 456319 h 714215"/>
              <a:gd name="connsiteX12" fmla="*/ 0 w 4674717"/>
              <a:gd name="connsiteY12" fmla="*/ 281995 h 71421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308450 w 4674717"/>
              <a:gd name="connsiteY8" fmla="*/ 683185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75715 h 734055"/>
              <a:gd name="connsiteX1" fmla="*/ 257896 w 4674717"/>
              <a:gd name="connsiteY1" fmla="*/ 17819 h 734055"/>
              <a:gd name="connsiteX2" fmla="*/ 908150 w 4674717"/>
              <a:gd name="connsiteY2" fmla="*/ 57780 h 734055"/>
              <a:gd name="connsiteX3" fmla="*/ 2765525 w 4674717"/>
              <a:gd name="connsiteY3" fmla="*/ 629 h 734055"/>
              <a:gd name="connsiteX4" fmla="*/ 3679925 w 4674717"/>
              <a:gd name="connsiteY4" fmla="*/ 95880 h 734055"/>
              <a:gd name="connsiteX5" fmla="*/ 4416821 w 4674717"/>
              <a:gd name="connsiteY5" fmla="*/ 17819 h 734055"/>
              <a:gd name="connsiteX6" fmla="*/ 4674717 w 4674717"/>
              <a:gd name="connsiteY6" fmla="*/ 275715 h 734055"/>
              <a:gd name="connsiteX7" fmla="*/ 4674717 w 4674717"/>
              <a:gd name="connsiteY7" fmla="*/ 450039 h 734055"/>
              <a:gd name="connsiteX8" fmla="*/ 4416821 w 4674717"/>
              <a:gd name="connsiteY8" fmla="*/ 707935 h 734055"/>
              <a:gd name="connsiteX9" fmla="*/ 3308450 w 4674717"/>
              <a:gd name="connsiteY9" fmla="*/ 676905 h 734055"/>
              <a:gd name="connsiteX10" fmla="*/ 2498825 w 4674717"/>
              <a:gd name="connsiteY10" fmla="*/ 734055 h 734055"/>
              <a:gd name="connsiteX11" fmla="*/ 974825 w 4674717"/>
              <a:gd name="connsiteY11" fmla="*/ 667380 h 734055"/>
              <a:gd name="connsiteX12" fmla="*/ 257896 w 4674717"/>
              <a:gd name="connsiteY12" fmla="*/ 707935 h 734055"/>
              <a:gd name="connsiteX13" fmla="*/ 0 w 4674717"/>
              <a:gd name="connsiteY13" fmla="*/ 450039 h 734055"/>
              <a:gd name="connsiteX14" fmla="*/ 0 w 4674717"/>
              <a:gd name="connsiteY14" fmla="*/ 275715 h 734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74717" h="734055">
                <a:moveTo>
                  <a:pt x="0" y="275715"/>
                </a:moveTo>
                <a:cubicBezTo>
                  <a:pt x="0" y="133283"/>
                  <a:pt x="115464" y="17819"/>
                  <a:pt x="257896" y="17819"/>
                </a:cubicBezTo>
                <a:cubicBezTo>
                  <a:pt x="391792" y="-26441"/>
                  <a:pt x="490212" y="60645"/>
                  <a:pt x="908150" y="57780"/>
                </a:cubicBezTo>
                <a:cubicBezTo>
                  <a:pt x="1326088" y="54915"/>
                  <a:pt x="2317850" y="10154"/>
                  <a:pt x="2765525" y="629"/>
                </a:cubicBezTo>
                <a:cubicBezTo>
                  <a:pt x="3213200" y="-8896"/>
                  <a:pt x="3404709" y="93015"/>
                  <a:pt x="3679925" y="95880"/>
                </a:cubicBezTo>
                <a:cubicBezTo>
                  <a:pt x="3955141" y="98745"/>
                  <a:pt x="4236735" y="-28029"/>
                  <a:pt x="4416821" y="17819"/>
                </a:cubicBezTo>
                <a:cubicBezTo>
                  <a:pt x="4559253" y="17819"/>
                  <a:pt x="4674717" y="133283"/>
                  <a:pt x="4674717" y="275715"/>
                </a:cubicBezTo>
                <a:lnTo>
                  <a:pt x="4674717" y="450039"/>
                </a:lnTo>
                <a:cubicBezTo>
                  <a:pt x="4674717" y="592471"/>
                  <a:pt x="4559253" y="707935"/>
                  <a:pt x="4416821" y="707935"/>
                </a:cubicBezTo>
                <a:cubicBezTo>
                  <a:pt x="4002914" y="707117"/>
                  <a:pt x="3722357" y="677723"/>
                  <a:pt x="3308450" y="676905"/>
                </a:cubicBezTo>
                <a:cubicBezTo>
                  <a:pt x="3032225" y="683255"/>
                  <a:pt x="2898875" y="718180"/>
                  <a:pt x="2498825" y="734055"/>
                </a:cubicBezTo>
                <a:lnTo>
                  <a:pt x="974825" y="667380"/>
                </a:lnTo>
                <a:lnTo>
                  <a:pt x="257896" y="707935"/>
                </a:lnTo>
                <a:cubicBezTo>
                  <a:pt x="115464" y="707935"/>
                  <a:pt x="0" y="592471"/>
                  <a:pt x="0" y="450039"/>
                </a:cubicBezTo>
                <a:lnTo>
                  <a:pt x="0" y="275715"/>
                </a:lnTo>
                <a:close/>
              </a:path>
            </a:pathLst>
          </a:cu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3527" y="937920"/>
            <a:ext cx="4537053" cy="2419072"/>
          </a:xfrm>
          <a:prstGeom prst="roundRect">
            <a:avLst>
              <a:gd name="adj" fmla="val 8269"/>
            </a:avLst>
          </a:prstGeom>
          <a:noFill/>
          <a:ln w="57150" cap="rnd" algn="in">
            <a:solidFill>
              <a:srgbClr val="B366B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ineliner Script" pitchFamily="50" charset="0"/>
              <a:cs typeface="Arial" pitchFamily="34" charset="0"/>
            </a:endParaRPr>
          </a:p>
        </p:txBody>
      </p:sp>
      <p:pic>
        <p:nvPicPr>
          <p:cNvPr id="1028" name="Picture 4" descr="Sans tit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607">
            <a:off x="3810177" y="152383"/>
            <a:ext cx="676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29" name="Picture 5" descr="Sans tit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03353">
            <a:off x="248776" y="2432698"/>
            <a:ext cx="537690" cy="71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605139" y="206081"/>
            <a:ext cx="18288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rs Chocolat" pitchFamily="2" charset="0"/>
                <a:cs typeface="Arial" pitchFamily="34" charset="0"/>
              </a:rPr>
              <a:t>Rédaction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rs Chocolat" pitchFamily="2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38912" y="3429001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Grille d’évaluation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9310" y="1512874"/>
            <a:ext cx="44512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050" dirty="0" smtClean="0">
                <a:latin typeface="Short Stack" panose="02010500040000000007" pitchFamily="2" charset="0"/>
              </a:rPr>
              <a:t>Explique en ce qui change par rapport à l’été, ce que tu aimes et ce que tu n’aimes pas dans cette saison. </a:t>
            </a:r>
            <a:r>
              <a:rPr lang="fr-FR" sz="1050" dirty="0">
                <a:solidFill>
                  <a:prstClr val="black"/>
                </a:solidFill>
                <a:latin typeface="Short Stack" panose="02010500040000000007" pitchFamily="2" charset="0"/>
              </a:rPr>
              <a:t>Pense à l’école, aux fêtes, aux vacances, aux vêtements, au temps, à la nourriture</a:t>
            </a:r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…</a:t>
            </a:r>
            <a:endParaRPr lang="fr-FR" sz="1050" dirty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50183" y="3768415"/>
            <a:ext cx="4520397" cy="2900945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28575" algn="in">
            <a:solidFill>
              <a:srgbClr val="B366B3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25866"/>
              </p:ext>
            </p:extLst>
          </p:nvPr>
        </p:nvGraphicFramePr>
        <p:xfrm>
          <a:off x="148426" y="3768415"/>
          <a:ext cx="4522154" cy="2870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6030"/>
                <a:gridCol w="586124"/>
              </a:tblGrid>
              <a:tr h="371590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Tu as écrit au moins 10 phrases.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0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Ton texte parle de ce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qui change, de ce que tu aimes et de ce que tu n’aimes pas dans l’automne.</a:t>
                      </a:r>
                      <a:endParaRPr lang="fr-FR" sz="105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54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Ton texte est écrit 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au présent.</a:t>
                      </a:r>
                      <a:endParaRPr lang="fr-FR" sz="105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0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Tes phrases sont courtes, elles ont des majuscules et des points.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cs typeface="Arial" pitchFamily="34" charset="0"/>
                        </a:rPr>
                        <a:t>2ème jet</a:t>
                      </a:r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 : Les fautes d'orthographe sont        corrigées. Tu as tenu compte des remarques de  ta maîtresse.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cs typeface="Arial" pitchFamily="34" charset="0"/>
                        </a:rPr>
                        <a:t>2ème jet </a:t>
                      </a:r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: Ton écriture est bien formée et le texte est soigné, sans ratures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588" y="1055302"/>
            <a:ext cx="732612" cy="51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779328" y="2291299"/>
            <a:ext cx="3891252" cy="97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</a:pPr>
            <a:r>
              <a:rPr lang="fr-FR" sz="1200" dirty="0" smtClean="0">
                <a:solidFill>
                  <a:prstClr val="black"/>
                </a:solidFill>
                <a:latin typeface="Mrs Chocolat" pitchFamily="2" charset="0"/>
              </a:rPr>
              <a:t>Voici les mots dont tu pourrais avoir besoin :</a:t>
            </a:r>
          </a:p>
          <a:p>
            <a:pPr lvl="0">
              <a:lnSpc>
                <a:spcPct val="70000"/>
              </a:lnSpc>
            </a:pPr>
            <a:r>
              <a:rPr lang="fr-FR" sz="1400" dirty="0">
                <a:solidFill>
                  <a:prstClr val="black"/>
                </a:solidFill>
                <a:latin typeface="KG Primary Italics" panose="02000506000000020003" pitchFamily="2" charset="0"/>
              </a:rPr>
              <a:t>f</a:t>
            </a:r>
            <a:r>
              <a:rPr lang="fr-FR" sz="1400" dirty="0" smtClean="0">
                <a:solidFill>
                  <a:prstClr val="black"/>
                </a:solidFill>
                <a:latin typeface="KG Primary Italics" panose="02000506000000020003" pitchFamily="2" charset="0"/>
              </a:rPr>
              <a:t>euilles, marrons, châtaignes, raisin, pommes, soupe, champignons, escargots, écureuils, Halloween, vacances de la Toussaint, doudoune, pulls, gilet, manteaux, bottes, baskets, maillot de bain, sandales, il pleut, il y a du vent, des inondations, le changement d’heure</a:t>
            </a:r>
            <a:endParaRPr lang="fr-FR" sz="1400" dirty="0">
              <a:solidFill>
                <a:prstClr val="black"/>
              </a:solidFill>
              <a:latin typeface="KG Primary Italics" panose="0200050600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6703" y="1124744"/>
            <a:ext cx="228337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  <a:latin typeface="Short Stack" panose="02010500040000000007" pitchFamily="2" charset="0"/>
              </a:rPr>
              <a:t>L’automne commence le 23 septembre et dure 3 mois.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 rot="21166598">
            <a:off x="217916" y="1013441"/>
            <a:ext cx="124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600" dirty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L’automne</a:t>
            </a:r>
          </a:p>
        </p:txBody>
      </p:sp>
      <p:sp>
        <p:nvSpPr>
          <p:cNvPr id="30" name="Arrondir un rectangle avec un coin du même côté 29"/>
          <p:cNvSpPr/>
          <p:nvPr/>
        </p:nvSpPr>
        <p:spPr>
          <a:xfrm>
            <a:off x="6460105" y="3432547"/>
            <a:ext cx="2345466" cy="367155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Arrondir un rectangle avec un coin diagonal 11"/>
          <p:cNvSpPr/>
          <p:nvPr/>
        </p:nvSpPr>
        <p:spPr>
          <a:xfrm>
            <a:off x="5169024" y="136530"/>
            <a:ext cx="4537053" cy="644227"/>
          </a:xfrm>
          <a:custGeom>
            <a:avLst/>
            <a:gdLst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257896 w 4674717"/>
              <a:gd name="connsiteY8" fmla="*/ 714215 h 714215"/>
              <a:gd name="connsiteX9" fmla="*/ 0 w 4674717"/>
              <a:gd name="connsiteY9" fmla="*/ 456319 h 714215"/>
              <a:gd name="connsiteX10" fmla="*/ 0 w 4674717"/>
              <a:gd name="connsiteY10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257896 w 4674717"/>
              <a:gd name="connsiteY9" fmla="*/ 714215 h 714215"/>
              <a:gd name="connsiteX10" fmla="*/ 0 w 4674717"/>
              <a:gd name="connsiteY10" fmla="*/ 456319 h 714215"/>
              <a:gd name="connsiteX11" fmla="*/ 0 w 4674717"/>
              <a:gd name="connsiteY11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974825 w 4674717"/>
              <a:gd name="connsiteY9" fmla="*/ 673660 h 714215"/>
              <a:gd name="connsiteX10" fmla="*/ 257896 w 4674717"/>
              <a:gd name="connsiteY10" fmla="*/ 714215 h 714215"/>
              <a:gd name="connsiteX11" fmla="*/ 0 w 4674717"/>
              <a:gd name="connsiteY11" fmla="*/ 456319 h 714215"/>
              <a:gd name="connsiteX12" fmla="*/ 0 w 4674717"/>
              <a:gd name="connsiteY12" fmla="*/ 281995 h 71421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308450 w 4674717"/>
              <a:gd name="connsiteY8" fmla="*/ 683185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75715 h 734055"/>
              <a:gd name="connsiteX1" fmla="*/ 257896 w 4674717"/>
              <a:gd name="connsiteY1" fmla="*/ 17819 h 734055"/>
              <a:gd name="connsiteX2" fmla="*/ 908150 w 4674717"/>
              <a:gd name="connsiteY2" fmla="*/ 57780 h 734055"/>
              <a:gd name="connsiteX3" fmla="*/ 2765525 w 4674717"/>
              <a:gd name="connsiteY3" fmla="*/ 629 h 734055"/>
              <a:gd name="connsiteX4" fmla="*/ 3679925 w 4674717"/>
              <a:gd name="connsiteY4" fmla="*/ 95880 h 734055"/>
              <a:gd name="connsiteX5" fmla="*/ 4416821 w 4674717"/>
              <a:gd name="connsiteY5" fmla="*/ 17819 h 734055"/>
              <a:gd name="connsiteX6" fmla="*/ 4674717 w 4674717"/>
              <a:gd name="connsiteY6" fmla="*/ 275715 h 734055"/>
              <a:gd name="connsiteX7" fmla="*/ 4674717 w 4674717"/>
              <a:gd name="connsiteY7" fmla="*/ 450039 h 734055"/>
              <a:gd name="connsiteX8" fmla="*/ 4416821 w 4674717"/>
              <a:gd name="connsiteY8" fmla="*/ 707935 h 734055"/>
              <a:gd name="connsiteX9" fmla="*/ 3308450 w 4674717"/>
              <a:gd name="connsiteY9" fmla="*/ 676905 h 734055"/>
              <a:gd name="connsiteX10" fmla="*/ 2498825 w 4674717"/>
              <a:gd name="connsiteY10" fmla="*/ 734055 h 734055"/>
              <a:gd name="connsiteX11" fmla="*/ 974825 w 4674717"/>
              <a:gd name="connsiteY11" fmla="*/ 667380 h 734055"/>
              <a:gd name="connsiteX12" fmla="*/ 257896 w 4674717"/>
              <a:gd name="connsiteY12" fmla="*/ 707935 h 734055"/>
              <a:gd name="connsiteX13" fmla="*/ 0 w 4674717"/>
              <a:gd name="connsiteY13" fmla="*/ 450039 h 734055"/>
              <a:gd name="connsiteX14" fmla="*/ 0 w 4674717"/>
              <a:gd name="connsiteY14" fmla="*/ 275715 h 734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74717" h="734055">
                <a:moveTo>
                  <a:pt x="0" y="275715"/>
                </a:moveTo>
                <a:cubicBezTo>
                  <a:pt x="0" y="133283"/>
                  <a:pt x="115464" y="17819"/>
                  <a:pt x="257896" y="17819"/>
                </a:cubicBezTo>
                <a:cubicBezTo>
                  <a:pt x="391792" y="-26441"/>
                  <a:pt x="490212" y="60645"/>
                  <a:pt x="908150" y="57780"/>
                </a:cubicBezTo>
                <a:cubicBezTo>
                  <a:pt x="1326088" y="54915"/>
                  <a:pt x="2317850" y="10154"/>
                  <a:pt x="2765525" y="629"/>
                </a:cubicBezTo>
                <a:cubicBezTo>
                  <a:pt x="3213200" y="-8896"/>
                  <a:pt x="3404709" y="93015"/>
                  <a:pt x="3679925" y="95880"/>
                </a:cubicBezTo>
                <a:cubicBezTo>
                  <a:pt x="3955141" y="98745"/>
                  <a:pt x="4236735" y="-28029"/>
                  <a:pt x="4416821" y="17819"/>
                </a:cubicBezTo>
                <a:cubicBezTo>
                  <a:pt x="4559253" y="17819"/>
                  <a:pt x="4674717" y="133283"/>
                  <a:pt x="4674717" y="275715"/>
                </a:cubicBezTo>
                <a:lnTo>
                  <a:pt x="4674717" y="450039"/>
                </a:lnTo>
                <a:cubicBezTo>
                  <a:pt x="4674717" y="592471"/>
                  <a:pt x="4559253" y="707935"/>
                  <a:pt x="4416821" y="707935"/>
                </a:cubicBezTo>
                <a:cubicBezTo>
                  <a:pt x="4002914" y="707117"/>
                  <a:pt x="3722357" y="677723"/>
                  <a:pt x="3308450" y="676905"/>
                </a:cubicBezTo>
                <a:cubicBezTo>
                  <a:pt x="3032225" y="683255"/>
                  <a:pt x="2898875" y="718180"/>
                  <a:pt x="2498825" y="734055"/>
                </a:cubicBezTo>
                <a:lnTo>
                  <a:pt x="974825" y="667380"/>
                </a:lnTo>
                <a:lnTo>
                  <a:pt x="257896" y="707935"/>
                </a:lnTo>
                <a:cubicBezTo>
                  <a:pt x="115464" y="707935"/>
                  <a:pt x="0" y="592471"/>
                  <a:pt x="0" y="450039"/>
                </a:cubicBezTo>
                <a:lnTo>
                  <a:pt x="0" y="275715"/>
                </a:lnTo>
                <a:close/>
              </a:path>
            </a:pathLst>
          </a:cu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AutoShape 3"/>
          <p:cNvSpPr>
            <a:spLocks noChangeArrowheads="1"/>
          </p:cNvSpPr>
          <p:nvPr/>
        </p:nvSpPr>
        <p:spPr bwMode="auto">
          <a:xfrm>
            <a:off x="5169024" y="940377"/>
            <a:ext cx="4537053" cy="2419072"/>
          </a:xfrm>
          <a:prstGeom prst="roundRect">
            <a:avLst>
              <a:gd name="adj" fmla="val 8269"/>
            </a:avLst>
          </a:prstGeom>
          <a:noFill/>
          <a:ln w="57150" cap="rnd" algn="in">
            <a:solidFill>
              <a:srgbClr val="B366B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ineliner Script" pitchFamily="50" charset="0"/>
              <a:cs typeface="Arial" pitchFamily="34" charset="0"/>
            </a:endParaRPr>
          </a:p>
        </p:txBody>
      </p:sp>
      <p:pic>
        <p:nvPicPr>
          <p:cNvPr id="43" name="Picture 4" descr="Sans tit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607">
            <a:off x="8845674" y="154840"/>
            <a:ext cx="676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44" name="Picture 5" descr="Sans tit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03353">
            <a:off x="5284273" y="2435155"/>
            <a:ext cx="537690" cy="71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6640636" y="208538"/>
            <a:ext cx="18288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rs Chocolat" pitchFamily="2" charset="0"/>
                <a:cs typeface="Arial" pitchFamily="34" charset="0"/>
              </a:rPr>
              <a:t>Rédaction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rs Chocolat" pitchFamily="2" charset="0"/>
              <a:cs typeface="Arial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6174409" y="3431458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Grille d’évaluation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54807" y="1515331"/>
            <a:ext cx="44512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050" dirty="0" smtClean="0">
                <a:latin typeface="Short Stack" panose="02010500040000000007" pitchFamily="2" charset="0"/>
              </a:rPr>
              <a:t>Explique en ce qui change par rapport à l’été, ce que tu aimes et ce que tu n’aimes pas dans cette saison. </a:t>
            </a:r>
            <a:r>
              <a:rPr lang="fr-FR" sz="1050" dirty="0">
                <a:solidFill>
                  <a:prstClr val="black"/>
                </a:solidFill>
                <a:latin typeface="Short Stack" panose="02010500040000000007" pitchFamily="2" charset="0"/>
              </a:rPr>
              <a:t>Pense à l’école, aux fêtes, aux vacances, aux vêtements, au temps, à la nourriture</a:t>
            </a:r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…</a:t>
            </a:r>
            <a:endParaRPr lang="fr-FR" sz="1050" dirty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5185680" y="3770872"/>
            <a:ext cx="4520397" cy="2900945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28575" algn="in">
            <a:solidFill>
              <a:srgbClr val="B366B3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51019"/>
              </p:ext>
            </p:extLst>
          </p:nvPr>
        </p:nvGraphicFramePr>
        <p:xfrm>
          <a:off x="5183923" y="3770872"/>
          <a:ext cx="4522154" cy="2870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6030"/>
                <a:gridCol w="586124"/>
              </a:tblGrid>
              <a:tr h="371590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Tu as écrit au moins 10 phrases.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0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Ton texte parle de ce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qui change, de ce que tu aimes et de ce que tu n’aimes pas dans l’automne.</a:t>
                      </a:r>
                      <a:endParaRPr lang="fr-FR" sz="105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54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Ton texte est écrit </a:t>
                      </a:r>
                      <a:r>
                        <a:rPr lang="fr-FR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au présent.</a:t>
                      </a:r>
                      <a:endParaRPr lang="fr-FR" sz="105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0">
                <a:tc>
                  <a:txBody>
                    <a:bodyPr/>
                    <a:lstStyle/>
                    <a:p>
                      <a:r>
                        <a:rPr lang="fr-FR" sz="105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Tes phrases sont courtes, elles ont des majuscules et des points.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cs typeface="Arial" pitchFamily="34" charset="0"/>
                        </a:rPr>
                        <a:t>2ème jet</a:t>
                      </a:r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 : Les fautes d'orthographe sont        corrigées. Tu as tenu compte des remarques de  ta maîtresse.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68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cs typeface="Arial" pitchFamily="34" charset="0"/>
                        </a:rPr>
                        <a:t>2ème jet </a:t>
                      </a:r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: Ton écriture est bien formée et le texte est soigné, sans ratures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085" y="1057759"/>
            <a:ext cx="732612" cy="51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5814825" y="2293756"/>
            <a:ext cx="3891252" cy="97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</a:pPr>
            <a:r>
              <a:rPr lang="fr-FR" sz="1200" dirty="0" smtClean="0">
                <a:solidFill>
                  <a:prstClr val="black"/>
                </a:solidFill>
                <a:latin typeface="Mrs Chocolat" pitchFamily="2" charset="0"/>
              </a:rPr>
              <a:t>Voici les mots dont tu pourrais avoir besoin :</a:t>
            </a:r>
          </a:p>
          <a:p>
            <a:pPr lvl="0">
              <a:lnSpc>
                <a:spcPct val="70000"/>
              </a:lnSpc>
            </a:pPr>
            <a:r>
              <a:rPr lang="fr-FR" sz="1400" dirty="0">
                <a:solidFill>
                  <a:prstClr val="black"/>
                </a:solidFill>
                <a:latin typeface="KG Primary Italics" panose="02000506000000020003" pitchFamily="2" charset="0"/>
              </a:rPr>
              <a:t>f</a:t>
            </a:r>
            <a:r>
              <a:rPr lang="fr-FR" sz="1400" dirty="0" smtClean="0">
                <a:solidFill>
                  <a:prstClr val="black"/>
                </a:solidFill>
                <a:latin typeface="KG Primary Italics" panose="02000506000000020003" pitchFamily="2" charset="0"/>
              </a:rPr>
              <a:t>euilles, marrons, châtaignes, raisin, pommes, soupe, champignons, escargots, écureuils, Halloween, vacances de la Toussaint, doudoune, pulls, gilet, manteaux, bottes, baskets, maillot de bain, sandales, il pleut, il y a du vent, des inondations, le changement d’heure</a:t>
            </a:r>
            <a:endParaRPr lang="fr-FR" sz="1400" dirty="0">
              <a:solidFill>
                <a:prstClr val="black"/>
              </a:solidFill>
              <a:latin typeface="KG Primary Italics" panose="02000506000000020003" pitchFamily="2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522200" y="1127201"/>
            <a:ext cx="228337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prstClr val="black"/>
                </a:solidFill>
                <a:latin typeface="Short Stack" panose="02010500040000000007" pitchFamily="2" charset="0"/>
              </a:rPr>
              <a:t>L’automne commence le 23 septembre et dure 3 mois. </a:t>
            </a:r>
            <a:endParaRPr lang="fr-FR" dirty="0"/>
          </a:p>
        </p:txBody>
      </p:sp>
      <p:sp>
        <p:nvSpPr>
          <p:cNvPr id="53" name="Rectangle 52"/>
          <p:cNvSpPr/>
          <p:nvPr/>
        </p:nvSpPr>
        <p:spPr>
          <a:xfrm rot="21166598">
            <a:off x="5253413" y="1015898"/>
            <a:ext cx="124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600" dirty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L’automne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349" y="5543152"/>
            <a:ext cx="291179" cy="115932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99" y="5529783"/>
            <a:ext cx="291179" cy="115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211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423</Words>
  <Application>Microsoft Office PowerPoint</Application>
  <PresentationFormat>Format A4 (210 x 297 mm)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18</cp:revision>
  <dcterms:created xsi:type="dcterms:W3CDTF">2014-09-10T20:19:51Z</dcterms:created>
  <dcterms:modified xsi:type="dcterms:W3CDTF">2015-10-02T20:29:49Z</dcterms:modified>
</cp:coreProperties>
</file>