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8" r:id="rId2"/>
    <p:sldId id="274" r:id="rId3"/>
    <p:sldId id="271" r:id="rId4"/>
    <p:sldId id="267" r:id="rId5"/>
    <p:sldId id="275" r:id="rId6"/>
    <p:sldId id="272" r:id="rId7"/>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89">
          <p15:clr>
            <a:srgbClr val="A4A3A4"/>
          </p15:clr>
        </p15:guide>
        <p15:guide id="2" pos="2314">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4F"/>
    <a:srgbClr val="FAB900"/>
    <a:srgbClr val="F4AF88"/>
    <a:srgbClr val="FFD357"/>
    <a:srgbClr val="FFF2CD"/>
    <a:srgbClr val="FEE3AC"/>
    <a:srgbClr val="DEA400"/>
    <a:srgbClr val="C08E00"/>
    <a:srgbClr val="FEDD9C"/>
    <a:srgbClr val="FFC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79041" autoAdjust="0"/>
  </p:normalViewPr>
  <p:slideViewPr>
    <p:cSldViewPr>
      <p:cViewPr>
        <p:scale>
          <a:sx n="100" d="100"/>
          <a:sy n="100" d="100"/>
        </p:scale>
        <p:origin x="-906" y="2694"/>
      </p:cViewPr>
      <p:guideLst>
        <p:guide orient="horz" pos="3289"/>
        <p:guide pos="2314"/>
      </p:guideLst>
    </p:cSldViewPr>
  </p:slideViewPr>
  <p:notesTextViewPr>
    <p:cViewPr>
      <p:scale>
        <a:sx n="1" d="1"/>
        <a:sy n="1" d="1"/>
      </p:scale>
      <p:origin x="0" y="0"/>
    </p:cViewPr>
  </p:notesTextViewPr>
  <p:notesViewPr>
    <p:cSldViewPr>
      <p:cViewPr varScale="1">
        <p:scale>
          <a:sx n="50" d="100"/>
          <a:sy n="50" d="100"/>
        </p:scale>
        <p:origin x="2904" y="5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06/01/2015</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06/01/2015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06/01/2015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06/01/2015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06/01/2015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06/01/2015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06/01/2015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06/01/2015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06/01/2015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06/01/2015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06/01/2015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06/01/2015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06/01/2015</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à coins arrondis 48"/>
          <p:cNvSpPr/>
          <p:nvPr/>
        </p:nvSpPr>
        <p:spPr>
          <a:xfrm>
            <a:off x="207936" y="7222200"/>
            <a:ext cx="6891113" cy="841714"/>
          </a:xfrm>
          <a:prstGeom prst="roundRect">
            <a:avLst>
              <a:gd name="adj" fmla="val 11886"/>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grpSp>
        <p:nvGrpSpPr>
          <p:cNvPr id="9" name="Groupe 8"/>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02046" y="1274124"/>
            <a:ext cx="4797827" cy="3288311"/>
          </a:xfrm>
          <a:prstGeom prst="roundRect">
            <a:avLst>
              <a:gd name="adj" fmla="val 7219"/>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7" y="1332062"/>
            <a:ext cx="4797827" cy="3241949"/>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A la mort de Louis XIV, son arrière petit-fils, Louis XV </a:t>
            </a:r>
            <a:r>
              <a:rPr lang="fr-FR" sz="1500" dirty="0">
                <a:latin typeface="KG Primary Italics" panose="02000506000000020003" pitchFamily="2" charset="0"/>
                <a:ea typeface="Clensey" panose="02000603000000000000" pitchFamily="2" charset="0"/>
              </a:rPr>
              <a:t>le « bien aimé » (doc 1) </a:t>
            </a:r>
            <a:r>
              <a:rPr lang="fr-FR" sz="1500" dirty="0" smtClean="0">
                <a:latin typeface="KG Primary Italics" panose="02000506000000020003" pitchFamily="2" charset="0"/>
                <a:ea typeface="Clensey" panose="02000603000000000000" pitchFamily="2" charset="0"/>
              </a:rPr>
              <a:t>devient roi</a:t>
            </a:r>
            <a:r>
              <a:rPr lang="fr-FR" sz="1500" dirty="0">
                <a:latin typeface="KG Primary Italics" panose="02000506000000020003" pitchFamily="2" charset="0"/>
                <a:ea typeface="Clensey" panose="02000603000000000000" pitchFamily="2" charset="0"/>
              </a:rPr>
              <a:t> </a:t>
            </a:r>
            <a:r>
              <a:rPr lang="fr-FR" sz="1500" dirty="0" smtClean="0">
                <a:latin typeface="KG Primary Italics" panose="02000506000000020003" pitchFamily="2" charset="0"/>
                <a:ea typeface="Clensey" panose="02000603000000000000" pitchFamily="2" charset="0"/>
              </a:rPr>
              <a:t>à 5 ans. La régence est alors confiée à son cousin, le Duc d’Orléans. A sa majorité, il ne veut pas s’occuper des affaires du royaume. A forcé de se désintéresser du pouvoir, il perd en popularité à tel point que sa mort est accueillie avec des festivités joyeuses.</a:t>
            </a:r>
            <a:br>
              <a:rPr lang="fr-FR" sz="1500" dirty="0" smtClean="0">
                <a:latin typeface="KG Primary Italics" panose="02000506000000020003" pitchFamily="2" charset="0"/>
                <a:ea typeface="Clensey" panose="02000603000000000000" pitchFamily="2" charset="0"/>
              </a:rPr>
            </a:br>
            <a:r>
              <a:rPr lang="fr-FR" sz="1500" dirty="0" smtClean="0">
                <a:latin typeface="KG Primary Italics" panose="02000506000000020003" pitchFamily="2" charset="0"/>
                <a:ea typeface="Clensey" panose="02000603000000000000" pitchFamily="2" charset="0"/>
              </a:rPr>
              <a:t>Des hommes et des femmes sont capturés en Afrique et emmenés par les bateaux français en Amérique. Là, ils sont vendus comme des esclaves : c’est la traite des noirs qui dure jusqu’au 19</a:t>
            </a:r>
            <a:r>
              <a:rPr lang="fr-FR" sz="1500" baseline="30000" dirty="0" smtClean="0">
                <a:latin typeface="KG Primary Italics" panose="02000506000000020003" pitchFamily="2" charset="0"/>
                <a:ea typeface="Clensey" panose="02000603000000000000" pitchFamily="2" charset="0"/>
              </a:rPr>
              <a:t>ème</a:t>
            </a:r>
            <a:r>
              <a:rPr lang="fr-FR" sz="1500" dirty="0" smtClean="0">
                <a:latin typeface="KG Primary Italics" panose="02000506000000020003" pitchFamily="2" charset="0"/>
                <a:ea typeface="Clensey" panose="02000603000000000000" pitchFamily="2" charset="0"/>
              </a:rPr>
              <a:t> siècle. (doc 2). Les esclaves n’ont pratiquement aucun droit, leurs conditions de vie sont inhumaines et ils sont considérés comme des marchandises appartenant à leur maîtres. </a:t>
            </a:r>
          </a:p>
          <a:p>
            <a:pPr>
              <a:lnSpc>
                <a:spcPct val="80000"/>
              </a:lnSpc>
            </a:pPr>
            <a:r>
              <a:rPr lang="fr-FR" sz="1500" dirty="0" smtClean="0">
                <a:latin typeface="KG Primary Italics" panose="02000506000000020003" pitchFamily="2" charset="0"/>
                <a:ea typeface="Clensey" panose="02000603000000000000" pitchFamily="2" charset="0"/>
              </a:rPr>
              <a:t>Pour obtenir cette main-d’œuvre*, les navigateurs </a:t>
            </a:r>
            <a:r>
              <a:rPr lang="fr-FR" sz="1500" dirty="0" smtClean="0">
                <a:latin typeface="KG Primary Italics" panose="02000506000000020003" pitchFamily="2" charset="0"/>
                <a:ea typeface="Clensey" panose="02000603000000000000" pitchFamily="2" charset="0"/>
              </a:rPr>
              <a:t>échangent </a:t>
            </a:r>
            <a:r>
              <a:rPr lang="fr-FR" sz="1500" dirty="0" smtClean="0">
                <a:latin typeface="KG Primary Italics" panose="02000506000000020003" pitchFamily="2" charset="0"/>
                <a:ea typeface="Clensey" panose="02000603000000000000" pitchFamily="2" charset="0"/>
              </a:rPr>
              <a:t>des tissus, des armes et de l’alcool en Afrique qu’ils apportent d’Europe. Arrivés en Amérique, ils échangent leurs esclaves contre du sucre, du rhum, du coton et du café qu’ils ramènent en Europe. C’est le commerce triangulaire. (doc 3)</a:t>
            </a:r>
          </a:p>
        </p:txBody>
      </p:sp>
      <p:sp>
        <p:nvSpPr>
          <p:cNvPr id="10" name="ZoneTexte 9"/>
          <p:cNvSpPr txBox="1"/>
          <p:nvPr/>
        </p:nvSpPr>
        <p:spPr>
          <a:xfrm>
            <a:off x="569659" y="817012"/>
            <a:ext cx="4430215" cy="471960"/>
          </a:xfrm>
          <a:prstGeom prst="rect">
            <a:avLst/>
          </a:prstGeom>
          <a:noFill/>
        </p:spPr>
        <p:txBody>
          <a:bodyPr wrap="square" lIns="101636" tIns="50818" rIns="101636" bIns="50818" rtlCol="0">
            <a:spAutoFit/>
          </a:bodyPr>
          <a:lstStyle/>
          <a:p>
            <a:r>
              <a:rPr lang="fr-FR" sz="2400" spc="-50" dirty="0" smtClean="0">
                <a:latin typeface="Fineliner Script" pitchFamily="50" charset="0"/>
              </a:rPr>
              <a:t>Louis XV </a:t>
            </a:r>
            <a:r>
              <a:rPr lang="fr-FR" sz="1600" spc="-50" dirty="0" smtClean="0">
                <a:latin typeface="Fineliner Script" pitchFamily="50" charset="0"/>
              </a:rPr>
              <a:t>(roi de 1715 à 1774) </a:t>
            </a:r>
            <a:r>
              <a:rPr lang="fr-FR" sz="2400" spc="-50" dirty="0" smtClean="0">
                <a:latin typeface="Fineliner Script" pitchFamily="50" charset="0"/>
              </a:rPr>
              <a:t>et la traite des noirs</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87903" y="15371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94000" y="88919"/>
            <a:ext cx="4293940"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 siècle des lumières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9" y="829372"/>
            <a:ext cx="487640" cy="458823"/>
          </a:xfrm>
          <a:prstGeom prst="rect">
            <a:avLst/>
          </a:prstGeom>
        </p:spPr>
      </p:pic>
      <p:sp>
        <p:nvSpPr>
          <p:cNvPr id="11" name="ZoneTexte 10"/>
          <p:cNvSpPr txBox="1"/>
          <p:nvPr/>
        </p:nvSpPr>
        <p:spPr>
          <a:xfrm>
            <a:off x="151772" y="859860"/>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1</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sp>
        <p:nvSpPr>
          <p:cNvPr id="53" name="ZoneTexte 52"/>
          <p:cNvSpPr txBox="1"/>
          <p:nvPr/>
        </p:nvSpPr>
        <p:spPr>
          <a:xfrm>
            <a:off x="5140821" y="1362725"/>
            <a:ext cx="1958228" cy="257369"/>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1</a:t>
            </a:r>
            <a:r>
              <a:rPr lang="fr-FR" sz="1200" dirty="0" smtClean="0">
                <a:latin typeface="KG Primary Italics" panose="02000506000000020003" pitchFamily="2" charset="0"/>
              </a:rPr>
              <a:t> : Louis XV</a:t>
            </a:r>
            <a:endParaRPr lang="fr-FR" sz="1200" dirty="0">
              <a:latin typeface="KG Primary Italics" panose="02000506000000020003" pitchFamily="2" charset="0"/>
            </a:endParaRPr>
          </a:p>
        </p:txBody>
      </p:sp>
      <p:sp>
        <p:nvSpPr>
          <p:cNvPr id="63" name="Rectangle 62"/>
          <p:cNvSpPr/>
          <p:nvPr/>
        </p:nvSpPr>
        <p:spPr>
          <a:xfrm>
            <a:off x="144289" y="8108702"/>
            <a:ext cx="3079031"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Réponds aux q</a:t>
            </a:r>
            <a:r>
              <a:rPr lang="fr-FR" dirty="0" smtClean="0">
                <a:latin typeface="Fineliner Script" pitchFamily="50" charset="0"/>
              </a:rPr>
              <a:t>uestions</a:t>
            </a:r>
            <a:endParaRPr lang="fr-FR" dirty="0"/>
          </a:p>
        </p:txBody>
      </p:sp>
      <p:sp>
        <p:nvSpPr>
          <p:cNvPr id="64" name="ZoneTexte 63"/>
          <p:cNvSpPr txBox="1"/>
          <p:nvPr/>
        </p:nvSpPr>
        <p:spPr>
          <a:xfrm>
            <a:off x="175004" y="8446336"/>
            <a:ext cx="7029806" cy="1814718"/>
          </a:xfrm>
          <a:prstGeom prst="rect">
            <a:avLst/>
          </a:prstGeom>
          <a:noFill/>
        </p:spPr>
        <p:txBody>
          <a:bodyPr wrap="square" lIns="36000" tIns="36000" rIns="36000" bIns="36000" rtlCol="0">
            <a:spAutoFit/>
          </a:bodyPr>
          <a:lstStyle/>
          <a:p>
            <a:pPr marL="228600" indent="-228600">
              <a:lnSpc>
                <a:spcPct val="120000"/>
              </a:lnSpc>
              <a:spcAft>
                <a:spcPts val="600"/>
              </a:spcAft>
              <a:buAutoNum type="arabicParenR"/>
            </a:pPr>
            <a:r>
              <a:rPr lang="fr-FR" sz="1050" dirty="0" smtClean="0">
                <a:latin typeface="Short Stack" panose="02010500040000000007" pitchFamily="2" charset="0"/>
              </a:rPr>
              <a:t>Qui est Louis XV pour Louis XIV ? __________________________________________________</a:t>
            </a:r>
          </a:p>
          <a:p>
            <a:pPr marL="228600" indent="-228600">
              <a:lnSpc>
                <a:spcPct val="120000"/>
              </a:lnSpc>
              <a:spcAft>
                <a:spcPts val="600"/>
              </a:spcAft>
              <a:buAutoNum type="arabicParenR"/>
            </a:pPr>
            <a:r>
              <a:rPr lang="fr-FR" sz="1050" dirty="0" smtClean="0">
                <a:latin typeface="Short Stack" panose="02010500040000000007" pitchFamily="2" charset="0"/>
              </a:rPr>
              <a:t>Pourquoi est-il devenu impopulaire ? _____________________________________________</a:t>
            </a:r>
            <a:endParaRPr lang="fr-FR" sz="1050" dirty="0">
              <a:latin typeface="Short Stack" panose="02010500040000000007" pitchFamily="2" charset="0"/>
            </a:endParaRPr>
          </a:p>
          <a:p>
            <a:pPr marL="228600" indent="-228600">
              <a:lnSpc>
                <a:spcPct val="120000"/>
              </a:lnSpc>
              <a:spcAft>
                <a:spcPts val="600"/>
              </a:spcAft>
              <a:buAutoNum type="arabicParenR"/>
            </a:pPr>
            <a:r>
              <a:rPr lang="fr-FR" sz="1050" dirty="0" smtClean="0">
                <a:latin typeface="Short Stack" panose="02010500040000000007" pitchFamily="2" charset="0"/>
              </a:rPr>
              <a:t>Qu’est-ce que la traite des noirs ? _______________________________________________</a:t>
            </a:r>
          </a:p>
          <a:p>
            <a:pPr>
              <a:lnSpc>
                <a:spcPct val="120000"/>
              </a:lnSpc>
              <a:spcAft>
                <a:spcPts val="600"/>
              </a:spcAft>
            </a:pPr>
            <a:r>
              <a:rPr lang="fr-FR" sz="1050" dirty="0" smtClean="0">
                <a:latin typeface="Short Stack" panose="02010500040000000007" pitchFamily="2" charset="0"/>
              </a:rPr>
              <a:t>__________________________________________________________________________________</a:t>
            </a:r>
          </a:p>
          <a:p>
            <a:pPr>
              <a:lnSpc>
                <a:spcPct val="120000"/>
              </a:lnSpc>
              <a:spcAft>
                <a:spcPts val="600"/>
              </a:spcAft>
            </a:pPr>
            <a:r>
              <a:rPr lang="fr-FR" sz="1050" dirty="0" smtClean="0">
                <a:latin typeface="Short Stack" panose="02010500040000000007" pitchFamily="2" charset="0"/>
              </a:rPr>
              <a:t>3) Comment s’appellent le commerce qui part d’Europe, qui va en Afrique, en Amérique et qui revient en Europe ? Pourquoi s’appelle-t-il ainsi ?</a:t>
            </a:r>
          </a:p>
          <a:p>
            <a:pPr>
              <a:lnSpc>
                <a:spcPct val="120000"/>
              </a:lnSpc>
              <a:spcAft>
                <a:spcPts val="600"/>
              </a:spcAft>
            </a:pPr>
            <a:r>
              <a:rPr lang="fr-FR" sz="1050" dirty="0" smtClean="0">
                <a:latin typeface="Short Stack" panose="02010500040000000007" pitchFamily="2" charset="0"/>
              </a:rPr>
              <a:t>__________________________________________________________________________________</a:t>
            </a: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348" t="3988"/>
          <a:stretch/>
        </p:blipFill>
        <p:spPr bwMode="auto">
          <a:xfrm>
            <a:off x="5170343" y="1691007"/>
            <a:ext cx="1983436" cy="25240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456657" y="4850467"/>
            <a:ext cx="3672408" cy="2200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ZoneTexte 36"/>
          <p:cNvSpPr txBox="1"/>
          <p:nvPr/>
        </p:nvSpPr>
        <p:spPr>
          <a:xfrm>
            <a:off x="5170837" y="4562435"/>
            <a:ext cx="1958228" cy="257369"/>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a:t>
            </a:r>
            <a:r>
              <a:rPr lang="fr-FR" sz="1200" b="1" dirty="0">
                <a:latin typeface="KG Primary Italics" panose="02000506000000020003" pitchFamily="2" charset="0"/>
              </a:rPr>
              <a:t>3</a:t>
            </a:r>
            <a:r>
              <a:rPr lang="fr-FR" sz="1200" dirty="0" smtClean="0">
                <a:latin typeface="KG Primary Italics" panose="02000506000000020003" pitchFamily="2" charset="0"/>
              </a:rPr>
              <a:t> : Le commerce triangulaire</a:t>
            </a:r>
            <a:endParaRPr lang="fr-FR" sz="1200" dirty="0">
              <a:latin typeface="KG Primary Italics" panose="02000506000000020003" pitchFamily="2" charset="0"/>
            </a:endParaRPr>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00" y="4823827"/>
            <a:ext cx="2811757" cy="17523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ZoneTexte 42"/>
          <p:cNvSpPr txBox="1"/>
          <p:nvPr/>
        </p:nvSpPr>
        <p:spPr>
          <a:xfrm>
            <a:off x="274293" y="6650667"/>
            <a:ext cx="1958228" cy="442035"/>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2</a:t>
            </a:r>
            <a:r>
              <a:rPr lang="fr-FR" sz="1200" dirty="0" smtClean="0">
                <a:latin typeface="KG Primary Italics" panose="02000506000000020003" pitchFamily="2" charset="0"/>
              </a:rPr>
              <a:t> : les esclaves enchaînés et menacés d’être fouettés.</a:t>
            </a:r>
            <a:endParaRPr lang="fr-FR" sz="1200" dirty="0">
              <a:latin typeface="KG Primary Italics" panose="02000506000000020003" pitchFamily="2" charset="0"/>
            </a:endParaRPr>
          </a:p>
        </p:txBody>
      </p:sp>
      <p:sp>
        <p:nvSpPr>
          <p:cNvPr id="4" name="Rectangle 3"/>
          <p:cNvSpPr/>
          <p:nvPr/>
        </p:nvSpPr>
        <p:spPr>
          <a:xfrm>
            <a:off x="180975" y="7232917"/>
            <a:ext cx="6918074" cy="840679"/>
          </a:xfrm>
          <a:prstGeom prst="rect">
            <a:avLst/>
          </a:prstGeom>
        </p:spPr>
        <p:txBody>
          <a:bodyPr wrap="square">
            <a:spAutoFit/>
          </a:bodyPr>
          <a:lstStyle/>
          <a:p>
            <a:pPr lvl="0">
              <a:lnSpc>
                <a:spcPct val="80000"/>
              </a:lnSpc>
            </a:pPr>
            <a:r>
              <a:rPr lang="fr-FR" sz="1500" dirty="0" smtClean="0">
                <a:solidFill>
                  <a:prstClr val="black"/>
                </a:solidFill>
                <a:latin typeface="KG Primary Italics" panose="02000506000000020003" pitchFamily="2" charset="0"/>
                <a:ea typeface="Clensey" panose="02000603000000000000" pitchFamily="2" charset="0"/>
              </a:rPr>
              <a:t>Les protestations contre l’esclavage et la traite des Noirs commencent dès le XVIème siècle et se développent au XVIIIème siècle de la part d’un certain nombre de prêtres et de philosophes comme Condorcet. Colbert a établi un code noir très sévère pour les esclaves mais qui sanctionnent les maîtres en cas d’abus (Ils tuaient parfois leurs esclaves à force de les battre.)</a:t>
            </a:r>
            <a:endParaRPr lang="fr-FR" sz="1500" dirty="0">
              <a:solidFill>
                <a:prstClr val="black"/>
              </a:solidFill>
              <a:latin typeface="KG Primary Italics" panose="02000506000000020003" pitchFamily="2" charset="0"/>
              <a:ea typeface="Clensey" panose="02000603000000000000" pitchFamily="2" charset="0"/>
            </a:endParaRPr>
          </a:p>
        </p:txBody>
      </p:sp>
      <p:pic>
        <p:nvPicPr>
          <p:cNvPr id="3" name="Imag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9049" y="9239089"/>
            <a:ext cx="296919" cy="1182177"/>
          </a:xfrm>
          <a:prstGeom prst="rect">
            <a:avLst/>
          </a:prstGeom>
        </p:spPr>
      </p:pic>
    </p:spTree>
    <p:extLst>
      <p:ext uri="{BB962C8B-B14F-4D97-AF65-F5344CB8AC3E}">
        <p14:creationId xmlns:p14="http://schemas.microsoft.com/office/powerpoint/2010/main" val="78677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à coins arrondis 36"/>
          <p:cNvSpPr/>
          <p:nvPr/>
        </p:nvSpPr>
        <p:spPr>
          <a:xfrm>
            <a:off x="216297" y="6020630"/>
            <a:ext cx="4853414" cy="2019179"/>
          </a:xfrm>
          <a:prstGeom prst="roundRect">
            <a:avLst>
              <a:gd name="adj" fmla="val 8758"/>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grpSp>
        <p:nvGrpSpPr>
          <p:cNvPr id="9" name="Groupe 8"/>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3010358" y="1260054"/>
            <a:ext cx="4118707" cy="2743784"/>
          </a:xfrm>
          <a:prstGeom prst="roundRect">
            <a:avLst>
              <a:gd name="adj" fmla="val 6313"/>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3000917" y="1314118"/>
            <a:ext cx="4128148" cy="2687952"/>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Au début du règne de Louis XVI en 1774, son ministre Turgot essaye de réformer l’économie du pays. </a:t>
            </a:r>
          </a:p>
          <a:p>
            <a:pPr>
              <a:lnSpc>
                <a:spcPct val="80000"/>
              </a:lnSpc>
            </a:pPr>
            <a:r>
              <a:rPr lang="fr-FR" sz="1500" dirty="0" smtClean="0">
                <a:latin typeface="KG Primary Italics" panose="02000506000000020003" pitchFamily="2" charset="0"/>
                <a:ea typeface="Clensey" panose="02000603000000000000" pitchFamily="2" charset="0"/>
              </a:rPr>
              <a:t>Il lance un impôt payable par tous les propriétaires de terres y compris par les nobles. Turgot se heurte alors à l’opposition des privilégiés et le roi le renvoie. </a:t>
            </a:r>
          </a:p>
          <a:p>
            <a:pPr lvl="0">
              <a:lnSpc>
                <a:spcPct val="80000"/>
              </a:lnSpc>
            </a:pPr>
            <a:r>
              <a:rPr lang="fr-FR" sz="1500" dirty="0" smtClean="0">
                <a:latin typeface="KG Primary Italics" panose="02000506000000020003" pitchFamily="2" charset="0"/>
                <a:ea typeface="Clensey" panose="02000603000000000000" pitchFamily="2" charset="0"/>
              </a:rPr>
              <a:t>Vers 1775, la France est moins prospère. Les nobles augmentent leurs taxes sur les paysans. Le peuple est de plus en plus mécontent car les nobles continuent de s’enrichir sur leur dos.</a:t>
            </a:r>
            <a:r>
              <a:rPr lang="fr-FR" sz="1500" dirty="0">
                <a:solidFill>
                  <a:prstClr val="black"/>
                </a:solidFill>
                <a:latin typeface="KG Primary Italics" panose="02000506000000020003" pitchFamily="2" charset="0"/>
                <a:ea typeface="Clensey" panose="02000603000000000000" pitchFamily="2" charset="0"/>
              </a:rPr>
              <a:t> </a:t>
            </a:r>
            <a:endParaRPr lang="fr-FR" sz="1500" dirty="0" smtClean="0">
              <a:solidFill>
                <a:prstClr val="black"/>
              </a:solidFill>
              <a:latin typeface="KG Primary Italics" panose="02000506000000020003" pitchFamily="2" charset="0"/>
              <a:ea typeface="Clensey" panose="02000603000000000000" pitchFamily="2" charset="0"/>
            </a:endParaRPr>
          </a:p>
          <a:p>
            <a:pPr lvl="0">
              <a:lnSpc>
                <a:spcPct val="80000"/>
              </a:lnSpc>
            </a:pPr>
            <a:r>
              <a:rPr lang="fr-FR" sz="1500" dirty="0" smtClean="0">
                <a:solidFill>
                  <a:prstClr val="black"/>
                </a:solidFill>
                <a:latin typeface="KG Primary Italics" panose="02000506000000020003" pitchFamily="2" charset="0"/>
                <a:ea typeface="Clensey" panose="02000603000000000000" pitchFamily="2" charset="0"/>
              </a:rPr>
              <a:t>A </a:t>
            </a:r>
            <a:r>
              <a:rPr lang="fr-FR" sz="1500" dirty="0">
                <a:solidFill>
                  <a:prstClr val="black"/>
                </a:solidFill>
                <a:latin typeface="KG Primary Italics" panose="02000506000000020003" pitchFamily="2" charset="0"/>
                <a:ea typeface="Clensey" panose="02000603000000000000" pitchFamily="2" charset="0"/>
              </a:rPr>
              <a:t>partir de 1778, la France aide les colonies d’Amérique du Nord à se libérer de la domination anglaise. Au traité de Versailles, en septembre 1783, l’Angleterre accepte leur indépendance : c’est la naissance des Etats-Unis d’Amérique</a:t>
            </a:r>
            <a:r>
              <a:rPr lang="fr-FR" sz="1500" dirty="0" smtClean="0">
                <a:solidFill>
                  <a:prstClr val="black"/>
                </a:solidFill>
                <a:latin typeface="KG Primary Italics" panose="02000506000000020003" pitchFamily="2" charset="0"/>
                <a:ea typeface="Clensey" panose="02000603000000000000" pitchFamily="2" charset="0"/>
              </a:rPr>
              <a:t>.</a:t>
            </a:r>
            <a:endParaRPr lang="fr-FR" sz="1500" dirty="0">
              <a:solidFill>
                <a:prstClr val="black"/>
              </a:solidFill>
              <a:latin typeface="KG Primary Italics" panose="02000506000000020003" pitchFamily="2" charset="0"/>
              <a:ea typeface="Clensey" panose="02000603000000000000" pitchFamily="2" charset="0"/>
            </a:endParaRPr>
          </a:p>
        </p:txBody>
      </p:sp>
      <p:sp>
        <p:nvSpPr>
          <p:cNvPr id="10" name="ZoneTexte 9"/>
          <p:cNvSpPr txBox="1"/>
          <p:nvPr/>
        </p:nvSpPr>
        <p:spPr>
          <a:xfrm>
            <a:off x="3377971" y="817012"/>
            <a:ext cx="3321815" cy="471960"/>
          </a:xfrm>
          <a:prstGeom prst="rect">
            <a:avLst/>
          </a:prstGeom>
          <a:noFill/>
        </p:spPr>
        <p:txBody>
          <a:bodyPr wrap="square" lIns="101636" tIns="50818" rIns="101636" bIns="50818" rtlCol="0">
            <a:spAutoFit/>
          </a:bodyPr>
          <a:lstStyle/>
          <a:p>
            <a:r>
              <a:rPr lang="fr-FR" sz="2400" spc="-50" dirty="0" smtClean="0">
                <a:latin typeface="Fineliner Script" pitchFamily="50" charset="0"/>
              </a:rPr>
              <a:t>L’économie et la politique</a:t>
            </a:r>
            <a:endParaRPr lang="fr-FR" sz="240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87903" y="15371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94000" y="88919"/>
            <a:ext cx="4293940"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 siècle des lumières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13" name="Rectangle 12"/>
          <p:cNvSpPr/>
          <p:nvPr/>
        </p:nvSpPr>
        <p:spPr>
          <a:xfrm>
            <a:off x="185583" y="8166146"/>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28" name="Rectangle à coins arrondis 27"/>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601" y="829372"/>
            <a:ext cx="487640" cy="458823"/>
          </a:xfrm>
          <a:prstGeom prst="rect">
            <a:avLst/>
          </a:prstGeom>
        </p:spPr>
      </p:pic>
      <p:sp>
        <p:nvSpPr>
          <p:cNvPr id="11" name="ZoneTexte 10"/>
          <p:cNvSpPr txBox="1"/>
          <p:nvPr/>
        </p:nvSpPr>
        <p:spPr>
          <a:xfrm>
            <a:off x="2960084" y="859860"/>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2</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sp>
        <p:nvSpPr>
          <p:cNvPr id="15" name="ZoneTexte 14"/>
          <p:cNvSpPr txBox="1"/>
          <p:nvPr/>
        </p:nvSpPr>
        <p:spPr>
          <a:xfrm>
            <a:off x="216297" y="8569301"/>
            <a:ext cx="5135733" cy="1685077"/>
          </a:xfrm>
          <a:prstGeom prst="rect">
            <a:avLst/>
          </a:prstGeom>
          <a:noFill/>
        </p:spPr>
        <p:txBody>
          <a:bodyPr wrap="square" rtlCol="0">
            <a:spAutoFit/>
          </a:bodyPr>
          <a:lstStyle/>
          <a:p>
            <a:pPr marL="228600" indent="-228600">
              <a:spcAft>
                <a:spcPts val="600"/>
              </a:spcAft>
              <a:buAutoNum type="arabicParenR"/>
            </a:pPr>
            <a:r>
              <a:rPr lang="fr-FR" sz="1050" dirty="0" smtClean="0">
                <a:latin typeface="Short Stack" panose="02010500040000000007" pitchFamily="2" charset="0"/>
              </a:rPr>
              <a:t>Louis XV est le père de Louis XVI		_________</a:t>
            </a:r>
          </a:p>
          <a:p>
            <a:pPr marL="228600" indent="-228600">
              <a:spcAft>
                <a:spcPts val="600"/>
              </a:spcAft>
              <a:buAutoNum type="arabicParenR"/>
            </a:pPr>
            <a:r>
              <a:rPr lang="fr-FR" sz="1050" dirty="0" smtClean="0">
                <a:latin typeface="Short Stack" panose="02010500040000000007" pitchFamily="2" charset="0"/>
              </a:rPr>
              <a:t>Louis XVI est catholique			_________</a:t>
            </a:r>
          </a:p>
          <a:p>
            <a:pPr marL="228600" indent="-228600">
              <a:spcAft>
                <a:spcPts val="600"/>
              </a:spcAft>
              <a:buAutoNum type="arabicParenR"/>
            </a:pPr>
            <a:r>
              <a:rPr lang="fr-FR" sz="1050" dirty="0" smtClean="0">
                <a:latin typeface="Short Stack" panose="02010500040000000007" pitchFamily="2" charset="0"/>
              </a:rPr>
              <a:t>Louis XVI aime la serrurerie</a:t>
            </a:r>
            <a:r>
              <a:rPr lang="fr-FR" sz="1050" dirty="0">
                <a:latin typeface="Short Stack" panose="02010500040000000007" pitchFamily="2" charset="0"/>
              </a:rPr>
              <a:t>	</a:t>
            </a:r>
            <a:r>
              <a:rPr lang="fr-FR" sz="1050" dirty="0" smtClean="0">
                <a:latin typeface="Short Stack" panose="02010500040000000007" pitchFamily="2" charset="0"/>
              </a:rPr>
              <a:t>	_________</a:t>
            </a:r>
          </a:p>
          <a:p>
            <a:pPr marL="228600" indent="-228600">
              <a:spcAft>
                <a:spcPts val="600"/>
              </a:spcAft>
              <a:buAutoNum type="arabicParenR"/>
            </a:pPr>
            <a:r>
              <a:rPr lang="fr-FR" sz="1050" dirty="0" smtClean="0">
                <a:latin typeface="Short Stack" panose="02010500040000000007" pitchFamily="2" charset="0"/>
              </a:rPr>
              <a:t>Louis XVI a eu une très bonne éducation politique	_________</a:t>
            </a:r>
          </a:p>
          <a:p>
            <a:pPr marL="228600" indent="-228600">
              <a:spcAft>
                <a:spcPts val="600"/>
              </a:spcAft>
              <a:buAutoNum type="arabicParenR"/>
            </a:pPr>
            <a:r>
              <a:rPr lang="fr-FR" sz="1050" dirty="0" smtClean="0">
                <a:latin typeface="Short Stack" panose="02010500040000000007" pitchFamily="2" charset="0"/>
              </a:rPr>
              <a:t>Louis XVI aime les intrigues de la Cour</a:t>
            </a:r>
            <a:r>
              <a:rPr lang="fr-FR" sz="1050" dirty="0">
                <a:latin typeface="Short Stack" panose="02010500040000000007" pitchFamily="2" charset="0"/>
              </a:rPr>
              <a:t>	</a:t>
            </a:r>
            <a:r>
              <a:rPr lang="fr-FR" sz="1050" dirty="0" smtClean="0">
                <a:latin typeface="Short Stack" panose="02010500040000000007" pitchFamily="2" charset="0"/>
              </a:rPr>
              <a:t>_________</a:t>
            </a:r>
          </a:p>
          <a:p>
            <a:pPr marL="228600" indent="-228600">
              <a:spcAft>
                <a:spcPts val="600"/>
              </a:spcAft>
              <a:buAutoNum type="arabicParenR"/>
            </a:pPr>
            <a:r>
              <a:rPr lang="fr-FR" sz="1050" dirty="0" smtClean="0">
                <a:latin typeface="Short Stack" panose="02010500040000000007" pitchFamily="2" charset="0"/>
              </a:rPr>
              <a:t>Marie Antoinette est la sœur de Louis XVI	_________</a:t>
            </a:r>
          </a:p>
          <a:p>
            <a:pPr marL="228600" indent="-228600">
              <a:spcAft>
                <a:spcPts val="600"/>
              </a:spcAft>
              <a:buAutoNum type="arabicParenR"/>
            </a:pPr>
            <a:r>
              <a:rPr lang="fr-FR" sz="1050" dirty="0" smtClean="0">
                <a:latin typeface="Short Stack" panose="02010500040000000007" pitchFamily="2" charset="0"/>
              </a:rPr>
              <a:t>Marie Antoinette est très dépensière.	_________</a:t>
            </a:r>
          </a:p>
        </p:txBody>
      </p:sp>
      <p:sp>
        <p:nvSpPr>
          <p:cNvPr id="58" name="ZoneTexte 57"/>
          <p:cNvSpPr txBox="1"/>
          <p:nvPr/>
        </p:nvSpPr>
        <p:spPr>
          <a:xfrm>
            <a:off x="631033" y="5535301"/>
            <a:ext cx="2201727" cy="471960"/>
          </a:xfrm>
          <a:prstGeom prst="rect">
            <a:avLst/>
          </a:prstGeom>
          <a:noFill/>
        </p:spPr>
        <p:txBody>
          <a:bodyPr wrap="square" lIns="101636" tIns="50818" rIns="101636" bIns="50818" rtlCol="0">
            <a:spAutoFit/>
          </a:bodyPr>
          <a:lstStyle/>
          <a:p>
            <a:r>
              <a:rPr lang="fr-FR" sz="2400" dirty="0" smtClean="0">
                <a:latin typeface="Fineliner Script" pitchFamily="50" charset="0"/>
              </a:rPr>
              <a:t>Louis XVI </a:t>
            </a:r>
            <a:r>
              <a:rPr lang="fr-FR" sz="1600" dirty="0" smtClean="0">
                <a:latin typeface="Fineliner Script" pitchFamily="50" charset="0"/>
              </a:rPr>
              <a:t>(1774-1792)</a:t>
            </a:r>
            <a:endParaRPr lang="fr-FR" sz="1600" dirty="0">
              <a:latin typeface="Fineliner Script" pitchFamily="50" charset="0"/>
            </a:endParaRPr>
          </a:p>
        </p:txBody>
      </p:sp>
      <p:pic>
        <p:nvPicPr>
          <p:cNvPr id="61" name="Imag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97" y="5508526"/>
            <a:ext cx="487640" cy="458823"/>
          </a:xfrm>
          <a:prstGeom prst="rect">
            <a:avLst/>
          </a:prstGeom>
        </p:spPr>
      </p:pic>
      <p:sp>
        <p:nvSpPr>
          <p:cNvPr id="62" name="ZoneTexte 61"/>
          <p:cNvSpPr txBox="1"/>
          <p:nvPr/>
        </p:nvSpPr>
        <p:spPr>
          <a:xfrm>
            <a:off x="223780" y="5539014"/>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3</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sp>
        <p:nvSpPr>
          <p:cNvPr id="2" name="Rectangle 1"/>
          <p:cNvSpPr/>
          <p:nvPr/>
        </p:nvSpPr>
        <p:spPr>
          <a:xfrm>
            <a:off x="216296" y="6100817"/>
            <a:ext cx="4853415" cy="1938992"/>
          </a:xfrm>
          <a:prstGeom prst="rect">
            <a:avLst/>
          </a:prstGeom>
        </p:spPr>
        <p:txBody>
          <a:bodyPr wrap="square">
            <a:spAutoFit/>
          </a:bodyPr>
          <a:lstStyle/>
          <a:p>
            <a:pPr lvl="0">
              <a:lnSpc>
                <a:spcPct val="80000"/>
              </a:lnSpc>
            </a:pPr>
            <a:r>
              <a:rPr lang="fr-FR" sz="1500" dirty="0">
                <a:latin typeface="KG Primary Italics" panose="02000506000000020003" pitchFamily="2" charset="0"/>
              </a:rPr>
              <a:t>Louis XVI est le troisième petit-fils du roi Louis XV. Ses frères ainés étant morts, </a:t>
            </a:r>
            <a:r>
              <a:rPr lang="fr-FR" sz="1500" dirty="0" smtClean="0">
                <a:latin typeface="KG Primary Italics" panose="02000506000000020003" pitchFamily="2" charset="0"/>
              </a:rPr>
              <a:t>il devient</a:t>
            </a:r>
            <a:r>
              <a:rPr lang="fr-FR" sz="1500" dirty="0">
                <a:latin typeface="KG Primary Italics" panose="02000506000000020003" pitchFamily="2" charset="0"/>
              </a:rPr>
              <a:t> dauphin, héritier du trône, au décès de son père en 1765. Son éducation politique est totalement négligée par son grand-père. Par contre il reçoit une forte éducation religieuse catholique et s'intéresse beaucoup à l'histoire et à la géographie. Il est aussi passionné par les activités manuelles et en particulier par </a:t>
            </a:r>
            <a:r>
              <a:rPr lang="fr-FR" sz="1500" dirty="0" smtClean="0">
                <a:latin typeface="KG Primary Italics" panose="02000506000000020003" pitchFamily="2" charset="0"/>
              </a:rPr>
              <a:t>la serrurerie</a:t>
            </a:r>
            <a:r>
              <a:rPr lang="fr-FR" sz="1500" dirty="0">
                <a:latin typeface="KG Primary Italics" panose="02000506000000020003" pitchFamily="2" charset="0"/>
              </a:rPr>
              <a:t>, activité qui lui permet de s'isoler des intrigues de la Cour de Versailles. </a:t>
            </a:r>
            <a:r>
              <a:rPr lang="fr-FR" sz="1500" dirty="0" smtClean="0">
                <a:solidFill>
                  <a:prstClr val="black"/>
                </a:solidFill>
                <a:latin typeface="KG Primary Italics" panose="02000506000000020003" pitchFamily="2" charset="0"/>
                <a:ea typeface="Clensey" panose="02000603000000000000" pitchFamily="2" charset="0"/>
              </a:rPr>
              <a:t>Sa femme, </a:t>
            </a:r>
            <a:r>
              <a:rPr lang="fr-FR" sz="1500" dirty="0">
                <a:solidFill>
                  <a:prstClr val="black"/>
                </a:solidFill>
                <a:latin typeface="KG Primary Italics" panose="02000506000000020003" pitchFamily="2" charset="0"/>
                <a:ea typeface="Clensey" panose="02000603000000000000" pitchFamily="2" charset="0"/>
              </a:rPr>
              <a:t>Marie-Antoinette d’Autriche, vit luxueusement </a:t>
            </a:r>
            <a:r>
              <a:rPr lang="fr-FR" sz="1500" dirty="0" smtClean="0">
                <a:solidFill>
                  <a:prstClr val="black"/>
                </a:solidFill>
                <a:latin typeface="KG Primary Italics" panose="02000506000000020003" pitchFamily="2" charset="0"/>
                <a:ea typeface="Clensey" panose="02000603000000000000" pitchFamily="2" charset="0"/>
              </a:rPr>
              <a:t>et </a:t>
            </a:r>
            <a:r>
              <a:rPr lang="fr-FR" sz="1500" dirty="0">
                <a:solidFill>
                  <a:prstClr val="black"/>
                </a:solidFill>
                <a:latin typeface="KG Primary Italics" panose="02000506000000020003" pitchFamily="2" charset="0"/>
                <a:ea typeface="Clensey" panose="02000603000000000000" pitchFamily="2" charset="0"/>
              </a:rPr>
              <a:t>dépense beaucoup pour organiser des </a:t>
            </a:r>
            <a:r>
              <a:rPr lang="fr-FR" sz="1500" dirty="0" smtClean="0">
                <a:solidFill>
                  <a:prstClr val="black"/>
                </a:solidFill>
                <a:latin typeface="KG Primary Italics" panose="02000506000000020003" pitchFamily="2" charset="0"/>
                <a:ea typeface="Clensey" panose="02000603000000000000" pitchFamily="2" charset="0"/>
              </a:rPr>
              <a:t>somptueuses fêtes</a:t>
            </a:r>
            <a:r>
              <a:rPr lang="fr-FR" sz="1500" dirty="0">
                <a:solidFill>
                  <a:prstClr val="black"/>
                </a:solidFill>
                <a:latin typeface="KG Primary Italics" panose="02000506000000020003" pitchFamily="2" charset="0"/>
                <a:ea typeface="Clensey" panose="02000603000000000000" pitchFamily="2" charset="0"/>
              </a:rPr>
              <a:t>. </a:t>
            </a:r>
          </a:p>
        </p:txBody>
      </p:sp>
      <p:pic>
        <p:nvPicPr>
          <p:cNvPr id="2052"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3048" y="1116038"/>
            <a:ext cx="2605841" cy="19603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122566" y="3432488"/>
            <a:ext cx="2726804" cy="707886"/>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Relie les événements correspondants aux dates :</a:t>
            </a:r>
            <a:endParaRPr lang="fr-FR" dirty="0"/>
          </a:p>
        </p:txBody>
      </p:sp>
      <p:sp>
        <p:nvSpPr>
          <p:cNvPr id="45" name="ZoneTexte 44"/>
          <p:cNvSpPr txBox="1"/>
          <p:nvPr/>
        </p:nvSpPr>
        <p:spPr>
          <a:xfrm>
            <a:off x="5324224" y="4263846"/>
            <a:ext cx="2021139" cy="969496"/>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  En 1774  </a:t>
            </a:r>
          </a:p>
          <a:p>
            <a:pPr>
              <a:spcAft>
                <a:spcPts val="600"/>
              </a:spcAft>
            </a:pPr>
            <a:r>
              <a:rPr lang="fr-FR" sz="1050" dirty="0" smtClean="0">
                <a:latin typeface="Short Stack" panose="02010500040000000007" pitchFamily="2" charset="0"/>
              </a:rPr>
              <a:t>*  En 1775 </a:t>
            </a:r>
          </a:p>
          <a:p>
            <a:pPr>
              <a:spcAft>
                <a:spcPts val="600"/>
              </a:spcAft>
            </a:pPr>
            <a:r>
              <a:rPr lang="fr-FR" sz="1050" dirty="0" smtClean="0">
                <a:latin typeface="Short Stack" panose="02010500040000000007" pitchFamily="2" charset="0"/>
              </a:rPr>
              <a:t>*  A partir de 1778 </a:t>
            </a:r>
          </a:p>
          <a:p>
            <a:pPr>
              <a:spcAft>
                <a:spcPts val="600"/>
              </a:spcAft>
            </a:pPr>
            <a:r>
              <a:rPr lang="fr-FR" sz="1050" dirty="0" smtClean="0">
                <a:latin typeface="Short Stack" panose="02010500040000000007" pitchFamily="2" charset="0"/>
              </a:rPr>
              <a:t>*  Septembre 1783</a:t>
            </a:r>
          </a:p>
        </p:txBody>
      </p:sp>
      <p:sp>
        <p:nvSpPr>
          <p:cNvPr id="49" name="ZoneTexte 48"/>
          <p:cNvSpPr txBox="1"/>
          <p:nvPr/>
        </p:nvSpPr>
        <p:spPr>
          <a:xfrm>
            <a:off x="174887" y="4227551"/>
            <a:ext cx="3929842" cy="1292662"/>
          </a:xfrm>
          <a:prstGeom prst="rect">
            <a:avLst/>
          </a:prstGeom>
          <a:noFill/>
        </p:spPr>
        <p:txBody>
          <a:bodyPr wrap="square" rtlCol="0">
            <a:spAutoFit/>
          </a:bodyPr>
          <a:lstStyle/>
          <a:p>
            <a:pPr algn="r">
              <a:spcAft>
                <a:spcPts val="600"/>
              </a:spcAft>
            </a:pPr>
            <a:r>
              <a:rPr lang="fr-FR" sz="1050" dirty="0" smtClean="0">
                <a:latin typeface="Short Stack" panose="02010500040000000007" pitchFamily="2" charset="0"/>
              </a:rPr>
              <a:t>L’Angleterre reconnaît l’indépendance des USA  *</a:t>
            </a:r>
          </a:p>
          <a:p>
            <a:pPr algn="r">
              <a:spcAft>
                <a:spcPts val="600"/>
              </a:spcAft>
            </a:pPr>
            <a:r>
              <a:rPr lang="fr-FR" sz="1050" dirty="0" smtClean="0">
                <a:latin typeface="Short Stack" panose="02010500040000000007" pitchFamily="2" charset="0"/>
              </a:rPr>
              <a:t>Début du règne de Louis XVI  *</a:t>
            </a:r>
          </a:p>
          <a:p>
            <a:pPr algn="r">
              <a:spcAft>
                <a:spcPts val="600"/>
              </a:spcAft>
            </a:pPr>
            <a:r>
              <a:rPr lang="fr-FR" sz="1050" dirty="0" smtClean="0">
                <a:latin typeface="Short Stack" panose="02010500040000000007" pitchFamily="2" charset="0"/>
              </a:rPr>
              <a:t>Les nobles augmentent les taxes sur les paysans  *</a:t>
            </a:r>
          </a:p>
          <a:p>
            <a:pPr algn="r">
              <a:spcAft>
                <a:spcPts val="600"/>
              </a:spcAft>
            </a:pPr>
            <a:r>
              <a:rPr lang="fr-FR" sz="1050" dirty="0" smtClean="0">
                <a:latin typeface="Short Stack" panose="02010500040000000007" pitchFamily="2" charset="0"/>
              </a:rPr>
              <a:t>La France aide les colonies d’Amérique à se libérer des Anglais.   *</a:t>
            </a:r>
          </a:p>
        </p:txBody>
      </p:sp>
      <p:pic>
        <p:nvPicPr>
          <p:cNvPr id="2053" name="Picture 5"/>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28840" y="5578898"/>
            <a:ext cx="1800225" cy="2533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9199" y="8249592"/>
            <a:ext cx="1619866" cy="20047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ZoneTexte 49"/>
          <p:cNvSpPr txBox="1"/>
          <p:nvPr/>
        </p:nvSpPr>
        <p:spPr>
          <a:xfrm>
            <a:off x="158557" y="3079443"/>
            <a:ext cx="2289988" cy="257369"/>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4</a:t>
            </a:r>
            <a:r>
              <a:rPr lang="fr-FR" sz="1200" dirty="0" smtClean="0">
                <a:latin typeface="KG Primary Italics" panose="02000506000000020003" pitchFamily="2" charset="0"/>
              </a:rPr>
              <a:t> : l’indépendance des Etats-Unis</a:t>
            </a:r>
            <a:endParaRPr lang="fr-FR" sz="1200" dirty="0">
              <a:latin typeface="KG Primary Italics" panose="02000506000000020003" pitchFamily="2" charset="0"/>
            </a:endParaRPr>
          </a:p>
        </p:txBody>
      </p:sp>
      <p:sp>
        <p:nvSpPr>
          <p:cNvPr id="51" name="ZoneTexte 50"/>
          <p:cNvSpPr txBox="1"/>
          <p:nvPr/>
        </p:nvSpPr>
        <p:spPr>
          <a:xfrm>
            <a:off x="5315182" y="5545417"/>
            <a:ext cx="1827539" cy="257369"/>
          </a:xfrm>
          <a:prstGeom prst="rect">
            <a:avLst/>
          </a:prstGeom>
          <a:noFill/>
        </p:spPr>
        <p:txBody>
          <a:bodyPr wrap="square" lIns="36000" tIns="36000" rIns="36000" bIns="36000" rtlCol="0">
            <a:spAutoFit/>
          </a:bodyPr>
          <a:lstStyle/>
          <a:p>
            <a:r>
              <a:rPr lang="fr-FR" sz="1200" b="1" dirty="0" smtClean="0">
                <a:solidFill>
                  <a:schemeClr val="bg1"/>
                </a:solidFill>
                <a:latin typeface="KG Primary Italics" panose="02000506000000020003" pitchFamily="2" charset="0"/>
              </a:rPr>
              <a:t>Doc 5</a:t>
            </a:r>
            <a:r>
              <a:rPr lang="fr-FR" sz="1200" dirty="0" smtClean="0">
                <a:solidFill>
                  <a:schemeClr val="bg1"/>
                </a:solidFill>
                <a:latin typeface="KG Primary Italics" panose="02000506000000020003" pitchFamily="2" charset="0"/>
              </a:rPr>
              <a:t> : Marie Antoinette</a:t>
            </a:r>
            <a:endParaRPr lang="fr-FR" sz="1200" dirty="0">
              <a:solidFill>
                <a:schemeClr val="bg1"/>
              </a:solidFill>
              <a:latin typeface="KG Primary Italics" panose="02000506000000020003" pitchFamily="2" charset="0"/>
            </a:endParaRPr>
          </a:p>
        </p:txBody>
      </p:sp>
      <p:sp>
        <p:nvSpPr>
          <p:cNvPr id="52" name="ZoneTexte 51"/>
          <p:cNvSpPr txBox="1"/>
          <p:nvPr/>
        </p:nvSpPr>
        <p:spPr>
          <a:xfrm>
            <a:off x="5509200" y="8237516"/>
            <a:ext cx="539745" cy="626701"/>
          </a:xfrm>
          <a:prstGeom prst="rect">
            <a:avLst/>
          </a:prstGeom>
          <a:noFill/>
        </p:spPr>
        <p:txBody>
          <a:bodyPr wrap="square" lIns="36000" tIns="36000" rIns="36000" bIns="36000" rtlCol="0">
            <a:spAutoFit/>
          </a:bodyPr>
          <a:lstStyle/>
          <a:p>
            <a:r>
              <a:rPr lang="fr-FR" sz="1200" b="1" dirty="0" smtClean="0">
                <a:solidFill>
                  <a:schemeClr val="bg1"/>
                </a:solidFill>
                <a:latin typeface="KG Primary Italics" panose="02000506000000020003" pitchFamily="2" charset="0"/>
              </a:rPr>
              <a:t>Doc </a:t>
            </a:r>
            <a:r>
              <a:rPr lang="fr-FR" sz="1200" b="1" dirty="0">
                <a:solidFill>
                  <a:schemeClr val="bg1"/>
                </a:solidFill>
                <a:latin typeface="KG Primary Italics" panose="02000506000000020003" pitchFamily="2" charset="0"/>
              </a:rPr>
              <a:t>6</a:t>
            </a:r>
            <a:r>
              <a:rPr lang="fr-FR" sz="1200" dirty="0" smtClean="0">
                <a:solidFill>
                  <a:schemeClr val="bg1"/>
                </a:solidFill>
                <a:latin typeface="KG Primary Italics" panose="02000506000000020003" pitchFamily="2" charset="0"/>
              </a:rPr>
              <a:t> : Louis XVI</a:t>
            </a:r>
            <a:endParaRPr lang="fr-FR" sz="1200" dirty="0">
              <a:solidFill>
                <a:schemeClr val="bg1"/>
              </a:solidFill>
              <a:latin typeface="KG Primary Italics" panose="02000506000000020003" pitchFamily="2" charset="0"/>
            </a:endParaRPr>
          </a:p>
        </p:txBody>
      </p:sp>
      <p:pic>
        <p:nvPicPr>
          <p:cNvPr id="33" name="Imag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9049" y="9239089"/>
            <a:ext cx="296919" cy="1182177"/>
          </a:xfrm>
          <a:prstGeom prst="rect">
            <a:avLst/>
          </a:prstGeom>
        </p:spPr>
      </p:pic>
    </p:spTree>
    <p:extLst>
      <p:ext uri="{BB962C8B-B14F-4D97-AF65-F5344CB8AC3E}">
        <p14:creationId xmlns:p14="http://schemas.microsoft.com/office/powerpoint/2010/main" val="763773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à coins arrondis 51"/>
          <p:cNvSpPr/>
          <p:nvPr/>
        </p:nvSpPr>
        <p:spPr>
          <a:xfrm>
            <a:off x="3830278" y="3792326"/>
            <a:ext cx="3298787" cy="2395630"/>
          </a:xfrm>
          <a:prstGeom prst="roundRect">
            <a:avLst>
              <a:gd name="adj" fmla="val 5601"/>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grpSp>
        <p:nvGrpSpPr>
          <p:cNvPr id="9" name="Groupe 8"/>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Ellipse 4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87903" y="15371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394000" y="21397"/>
            <a:ext cx="4293940"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 siècle des lumières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8" name="Rectangle à coins arrondis 27"/>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38" name="ZoneTexte 37"/>
          <p:cNvSpPr txBox="1"/>
          <p:nvPr/>
        </p:nvSpPr>
        <p:spPr>
          <a:xfrm>
            <a:off x="640278" y="1019862"/>
            <a:ext cx="2872613" cy="338975"/>
          </a:xfrm>
          <a:prstGeom prst="rect">
            <a:avLst/>
          </a:prstGeom>
          <a:noFill/>
        </p:spPr>
        <p:txBody>
          <a:bodyPr wrap="square" lIns="101636" tIns="50818" rIns="101636" bIns="50818" rtlCol="0">
            <a:spAutoFit/>
          </a:bodyPr>
          <a:lstStyle/>
          <a:p>
            <a:pPr>
              <a:lnSpc>
                <a:spcPct val="64000"/>
              </a:lnSpc>
            </a:pPr>
            <a:r>
              <a:rPr lang="fr-FR" sz="2400" dirty="0" smtClean="0">
                <a:latin typeface="Fineliner Script" pitchFamily="50" charset="0"/>
              </a:rPr>
              <a:t>L’esprit des lumières</a:t>
            </a:r>
            <a:endParaRPr lang="fr-FR" sz="2400" dirty="0">
              <a:latin typeface="Fineliner Script" pitchFamily="50" charset="0"/>
            </a:endParaRPr>
          </a:p>
        </p:txBody>
      </p:sp>
      <p:sp>
        <p:nvSpPr>
          <p:cNvPr id="49" name="Rectangle à coins arrondis 48"/>
          <p:cNvSpPr/>
          <p:nvPr/>
        </p:nvSpPr>
        <p:spPr>
          <a:xfrm>
            <a:off x="244687" y="1404070"/>
            <a:ext cx="5012170" cy="1919045"/>
          </a:xfrm>
          <a:prstGeom prst="roundRect">
            <a:avLst>
              <a:gd name="adj" fmla="val 7477"/>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50" name="ZoneTexte 49"/>
          <p:cNvSpPr txBox="1"/>
          <p:nvPr/>
        </p:nvSpPr>
        <p:spPr>
          <a:xfrm>
            <a:off x="245221" y="1435382"/>
            <a:ext cx="5140438" cy="1887733"/>
          </a:xfrm>
          <a:prstGeom prst="rect">
            <a:avLst/>
          </a:prstGeom>
          <a:noFill/>
        </p:spPr>
        <p:txBody>
          <a:bodyPr wrap="square" lIns="101636" tIns="50818" rIns="101636" bIns="50818" rtlCol="0">
            <a:spAutoFit/>
          </a:bodyPr>
          <a:lstStyle/>
          <a:p>
            <a:pPr>
              <a:lnSpc>
                <a:spcPct val="80000"/>
              </a:lnSpc>
              <a:spcAft>
                <a:spcPts val="600"/>
              </a:spcAft>
            </a:pPr>
            <a:r>
              <a:rPr lang="fr-FR" sz="1500" dirty="0" smtClean="0">
                <a:latin typeface="KG Primary Italics" panose="02000506000000020003" pitchFamily="2" charset="0"/>
              </a:rPr>
              <a:t>1) Les progrès scientifiques :</a:t>
            </a:r>
          </a:p>
          <a:p>
            <a:pPr>
              <a:lnSpc>
                <a:spcPct val="80000"/>
              </a:lnSpc>
              <a:spcAft>
                <a:spcPts val="600"/>
              </a:spcAft>
            </a:pPr>
            <a:r>
              <a:rPr lang="fr-FR" sz="1500" dirty="0" smtClean="0">
                <a:latin typeface="KG Primary Italics" panose="02000506000000020003" pitchFamily="2" charset="0"/>
                <a:ea typeface="Clensey" panose="02000603000000000000" pitchFamily="2" charset="0"/>
              </a:rPr>
              <a:t>* Parmentier rapporte la pomme de terre d’Amérique.</a:t>
            </a:r>
          </a:p>
          <a:p>
            <a:pPr>
              <a:lnSpc>
                <a:spcPct val="80000"/>
              </a:lnSpc>
              <a:spcAft>
                <a:spcPts val="600"/>
              </a:spcAft>
            </a:pPr>
            <a:r>
              <a:rPr lang="fr-FR" sz="1500" dirty="0" smtClean="0">
                <a:latin typeface="KG Primary Italics" panose="02000506000000020003" pitchFamily="2" charset="0"/>
                <a:ea typeface="Clensey" panose="02000603000000000000" pitchFamily="2" charset="0"/>
              </a:rPr>
              <a:t>* Grâce à la découverte de la force de la vapeur, les transports s’améliorent. Cugnot fabriquent le 1</a:t>
            </a:r>
            <a:r>
              <a:rPr lang="fr-FR" sz="1500" baseline="30000" dirty="0" smtClean="0">
                <a:latin typeface="KG Primary Italics" panose="02000506000000020003" pitchFamily="2" charset="0"/>
                <a:ea typeface="Clensey" panose="02000603000000000000" pitchFamily="2" charset="0"/>
              </a:rPr>
              <a:t>er</a:t>
            </a:r>
            <a:r>
              <a:rPr lang="fr-FR" sz="1500" dirty="0" smtClean="0">
                <a:latin typeface="KG Primary Italics" panose="02000506000000020003" pitchFamily="2" charset="0"/>
                <a:ea typeface="Clensey" panose="02000603000000000000" pitchFamily="2" charset="0"/>
              </a:rPr>
              <a:t> véhicule à vapeur en 1770 (doc 7).</a:t>
            </a:r>
          </a:p>
          <a:p>
            <a:pPr>
              <a:lnSpc>
                <a:spcPct val="80000"/>
              </a:lnSpc>
              <a:spcAft>
                <a:spcPts val="600"/>
              </a:spcAft>
            </a:pPr>
            <a:r>
              <a:rPr lang="fr-FR" sz="1500" dirty="0" smtClean="0">
                <a:latin typeface="KG Primary Italics" panose="02000506000000020003" pitchFamily="2" charset="0"/>
                <a:ea typeface="Clensey" panose="02000603000000000000" pitchFamily="2" charset="0"/>
              </a:rPr>
              <a:t>* Les frères Montgolfier inventent le ballon à air chaud en 1783 : c’est la 1</a:t>
            </a:r>
            <a:r>
              <a:rPr lang="fr-FR" sz="1500" baseline="30000" dirty="0" smtClean="0">
                <a:latin typeface="KG Primary Italics" panose="02000506000000020003" pitchFamily="2" charset="0"/>
                <a:ea typeface="Clensey" panose="02000603000000000000" pitchFamily="2" charset="0"/>
              </a:rPr>
              <a:t>ère</a:t>
            </a:r>
            <a:r>
              <a:rPr lang="fr-FR" sz="1500" dirty="0" smtClean="0">
                <a:latin typeface="KG Primary Italics" panose="02000506000000020003" pitchFamily="2" charset="0"/>
                <a:ea typeface="Clensey" panose="02000603000000000000" pitchFamily="2" charset="0"/>
              </a:rPr>
              <a:t> fois qu’un homme peut voler. (doc 8)</a:t>
            </a:r>
          </a:p>
          <a:p>
            <a:pPr>
              <a:lnSpc>
                <a:spcPct val="80000"/>
              </a:lnSpc>
              <a:spcAft>
                <a:spcPts val="600"/>
              </a:spcAft>
            </a:pPr>
            <a:r>
              <a:rPr lang="fr-FR" sz="1500" dirty="0" smtClean="0">
                <a:latin typeface="KG Primary Italics" panose="02000506000000020003" pitchFamily="2" charset="0"/>
                <a:ea typeface="Clensey" panose="02000603000000000000" pitchFamily="2" charset="0"/>
              </a:rPr>
              <a:t>* Newton découvre la loi de l’attraction universelle (tout objet lancé retombe sur le sol)</a:t>
            </a:r>
          </a:p>
        </p:txBody>
      </p:sp>
      <p:pic>
        <p:nvPicPr>
          <p:cNvPr id="51" name="Imag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97" y="900014"/>
            <a:ext cx="487640" cy="458823"/>
          </a:xfrm>
          <a:prstGeom prst="rect">
            <a:avLst/>
          </a:prstGeom>
        </p:spPr>
      </p:pic>
      <p:sp>
        <p:nvSpPr>
          <p:cNvPr id="55" name="ZoneTexte 54"/>
          <p:cNvSpPr txBox="1"/>
          <p:nvPr/>
        </p:nvSpPr>
        <p:spPr>
          <a:xfrm>
            <a:off x="223780" y="930502"/>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4</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sp>
        <p:nvSpPr>
          <p:cNvPr id="2" name="Pentagone 1"/>
          <p:cNvSpPr/>
          <p:nvPr/>
        </p:nvSpPr>
        <p:spPr>
          <a:xfrm>
            <a:off x="365309" y="9901014"/>
            <a:ext cx="6839501" cy="360040"/>
          </a:xfrm>
          <a:prstGeom prst="homePlat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244687" y="8750002"/>
            <a:ext cx="6739738" cy="738664"/>
          </a:xfrm>
          <a:prstGeom prst="rect">
            <a:avLst/>
          </a:prstGeom>
        </p:spPr>
        <p:txBody>
          <a:bodyPr wrap="square">
            <a:spAutoFit/>
          </a:bodyPr>
          <a:lstStyle/>
          <a:p>
            <a:r>
              <a:rPr lang="fr-FR" sz="1050" dirty="0" smtClean="0">
                <a:latin typeface="Short Stack" panose="02010500040000000007" pitchFamily="2" charset="0"/>
              </a:rPr>
              <a:t>* Colorie en bleu le règne de Louis XV et en jaune celui de Louis XVI.</a:t>
            </a:r>
          </a:p>
          <a:p>
            <a:endParaRPr lang="fr-FR" sz="1050" dirty="0">
              <a:latin typeface="Short Stack" panose="02010500040000000007" pitchFamily="2" charset="0"/>
            </a:endParaRPr>
          </a:p>
          <a:p>
            <a:r>
              <a:rPr lang="fr-FR" sz="1050" dirty="0" smtClean="0">
                <a:latin typeface="Short Stack" panose="02010500040000000007" pitchFamily="2" charset="0"/>
              </a:rPr>
              <a:t>* Entoure en rouge la date du traité de Versailles, en violet la date du 1</a:t>
            </a:r>
            <a:r>
              <a:rPr lang="fr-FR" sz="1050" baseline="30000" dirty="0" smtClean="0">
                <a:latin typeface="Short Stack" panose="02010500040000000007" pitchFamily="2" charset="0"/>
              </a:rPr>
              <a:t>er</a:t>
            </a:r>
            <a:r>
              <a:rPr lang="fr-FR" sz="1050" dirty="0" smtClean="0">
                <a:latin typeface="Short Stack" panose="02010500040000000007" pitchFamily="2" charset="0"/>
              </a:rPr>
              <a:t> véhicule à vapeur.  </a:t>
            </a:r>
          </a:p>
        </p:txBody>
      </p:sp>
      <p:cxnSp>
        <p:nvCxnSpPr>
          <p:cNvPr id="4" name="Connecteur droit 3"/>
          <p:cNvCxnSpPr/>
          <p:nvPr/>
        </p:nvCxnSpPr>
        <p:spPr>
          <a:xfrm>
            <a:off x="360313" y="9756998"/>
            <a:ext cx="656091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92755" y="9684990"/>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609999" y="9684990"/>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902742" y="9684990"/>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594968" y="9684990"/>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6731" y="9468966"/>
            <a:ext cx="432104" cy="234286"/>
          </a:xfrm>
          <a:prstGeom prst="rect">
            <a:avLst/>
          </a:prstGeom>
          <a:noFill/>
        </p:spPr>
        <p:txBody>
          <a:bodyPr wrap="square" lIns="36000" tIns="36000" rIns="36000" bIns="36000" rtlCol="0">
            <a:spAutoFit/>
          </a:bodyPr>
          <a:lstStyle/>
          <a:p>
            <a:pPr algn="ctr"/>
            <a:r>
              <a:rPr lang="fr-FR" sz="1050" dirty="0" smtClean="0"/>
              <a:t>1715</a:t>
            </a:r>
            <a:endParaRPr lang="fr-FR" sz="1050" dirty="0"/>
          </a:p>
        </p:txBody>
      </p:sp>
      <p:sp>
        <p:nvSpPr>
          <p:cNvPr id="60" name="ZoneTexte 59"/>
          <p:cNvSpPr txBox="1"/>
          <p:nvPr/>
        </p:nvSpPr>
        <p:spPr>
          <a:xfrm>
            <a:off x="4392705" y="9468966"/>
            <a:ext cx="432104" cy="234286"/>
          </a:xfrm>
          <a:prstGeom prst="rect">
            <a:avLst/>
          </a:prstGeom>
          <a:noFill/>
        </p:spPr>
        <p:txBody>
          <a:bodyPr wrap="square" lIns="36000" tIns="36000" rIns="36000" bIns="36000" rtlCol="0">
            <a:spAutoFit/>
          </a:bodyPr>
          <a:lstStyle/>
          <a:p>
            <a:pPr algn="ctr"/>
            <a:r>
              <a:rPr lang="fr-FR" sz="1050" dirty="0" smtClean="0"/>
              <a:t>1770</a:t>
            </a:r>
            <a:endParaRPr lang="fr-FR" sz="1050" dirty="0"/>
          </a:p>
        </p:txBody>
      </p:sp>
      <p:sp>
        <p:nvSpPr>
          <p:cNvPr id="62" name="ZoneTexte 61"/>
          <p:cNvSpPr txBox="1"/>
          <p:nvPr/>
        </p:nvSpPr>
        <p:spPr>
          <a:xfrm>
            <a:off x="4680737" y="9468966"/>
            <a:ext cx="432104" cy="234286"/>
          </a:xfrm>
          <a:prstGeom prst="rect">
            <a:avLst/>
          </a:prstGeom>
          <a:noFill/>
        </p:spPr>
        <p:txBody>
          <a:bodyPr wrap="square" lIns="36000" tIns="36000" rIns="36000" bIns="36000" rtlCol="0">
            <a:spAutoFit/>
          </a:bodyPr>
          <a:lstStyle/>
          <a:p>
            <a:pPr algn="ctr"/>
            <a:r>
              <a:rPr lang="fr-FR" sz="1050" dirty="0" smtClean="0"/>
              <a:t>1774</a:t>
            </a:r>
            <a:endParaRPr lang="fr-FR" sz="1050" dirty="0"/>
          </a:p>
        </p:txBody>
      </p:sp>
      <p:sp>
        <p:nvSpPr>
          <p:cNvPr id="65" name="ZoneTexte 64"/>
          <p:cNvSpPr txBox="1"/>
          <p:nvPr/>
        </p:nvSpPr>
        <p:spPr>
          <a:xfrm>
            <a:off x="6365363" y="9468966"/>
            <a:ext cx="432104" cy="234286"/>
          </a:xfrm>
          <a:prstGeom prst="rect">
            <a:avLst/>
          </a:prstGeom>
          <a:noFill/>
        </p:spPr>
        <p:txBody>
          <a:bodyPr wrap="square" lIns="36000" tIns="36000" rIns="36000" bIns="36000" rtlCol="0">
            <a:spAutoFit/>
          </a:bodyPr>
          <a:lstStyle/>
          <a:p>
            <a:pPr algn="ctr"/>
            <a:r>
              <a:rPr lang="fr-FR" sz="1050" dirty="0" smtClean="0"/>
              <a:t>1792</a:t>
            </a:r>
            <a:endParaRPr lang="fr-FR" sz="1050" dirty="0"/>
          </a:p>
        </p:txBody>
      </p:sp>
      <p:sp>
        <p:nvSpPr>
          <p:cNvPr id="61" name="Rectangle 60"/>
          <p:cNvSpPr/>
          <p:nvPr/>
        </p:nvSpPr>
        <p:spPr>
          <a:xfrm>
            <a:off x="163909" y="8348776"/>
            <a:ext cx="2679770" cy="400110"/>
          </a:xfrm>
          <a:prstGeom prst="rect">
            <a:avLst/>
          </a:prstGeom>
        </p:spPr>
        <p:txBody>
          <a:bodyPr wrap="square">
            <a:spAutoFit/>
          </a:bodyPr>
          <a:lstStyle/>
          <a:p>
            <a:pPr lvl="0"/>
            <a:r>
              <a:rPr lang="fr-FR" smtClean="0">
                <a:solidFill>
                  <a:prstClr val="black"/>
                </a:solidFill>
                <a:latin typeface="Short Stack" panose="02010500040000000007" pitchFamily="2" charset="0"/>
                <a:sym typeface="Wingdings"/>
              </a:rPr>
              <a:t> </a:t>
            </a:r>
            <a:r>
              <a:rPr lang="fr-FR" dirty="0" smtClean="0">
                <a:solidFill>
                  <a:prstClr val="black"/>
                </a:solidFill>
                <a:latin typeface="Fineliner Script" pitchFamily="50" charset="0"/>
              </a:rPr>
              <a:t>Sur cette ligne du temps</a:t>
            </a:r>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6351" y="3595354"/>
            <a:ext cx="3374322" cy="16871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098" y="1055390"/>
            <a:ext cx="1589711" cy="2245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47218" y="3833465"/>
            <a:ext cx="3282381" cy="2354491"/>
          </a:xfrm>
          <a:prstGeom prst="rect">
            <a:avLst/>
          </a:prstGeom>
        </p:spPr>
        <p:txBody>
          <a:bodyPr wrap="square">
            <a:spAutoFit/>
          </a:bodyPr>
          <a:lstStyle/>
          <a:p>
            <a:pPr lvl="0">
              <a:lnSpc>
                <a:spcPct val="80000"/>
              </a:lnSpc>
              <a:spcAft>
                <a:spcPts val="600"/>
              </a:spcAft>
            </a:pPr>
            <a:r>
              <a:rPr lang="fr-FR" sz="1500" dirty="0">
                <a:solidFill>
                  <a:prstClr val="black"/>
                </a:solidFill>
                <a:latin typeface="KG Primary Italics" panose="02000506000000020003" pitchFamily="2" charset="0"/>
                <a:ea typeface="Clensey" panose="02000603000000000000" pitchFamily="2" charset="0"/>
              </a:rPr>
              <a:t>2) Des idées nouvelles : Les philosophes*  comme Voltaire, Montesquieu, Rousseau et Diderot s’opposent au pouvoir absolu du roi et aux inégalités. Ils demandent des </a:t>
            </a:r>
            <a:r>
              <a:rPr lang="fr-FR" sz="1500" dirty="0" smtClean="0">
                <a:solidFill>
                  <a:prstClr val="black"/>
                </a:solidFill>
                <a:latin typeface="KG Primary Italics" panose="02000506000000020003" pitchFamily="2" charset="0"/>
                <a:ea typeface="Clensey" panose="02000603000000000000" pitchFamily="2" charset="0"/>
              </a:rPr>
              <a:t>réformes :</a:t>
            </a:r>
          </a:p>
          <a:p>
            <a:pPr lvl="0">
              <a:lnSpc>
                <a:spcPct val="80000"/>
              </a:lnSpc>
              <a:spcAft>
                <a:spcPts val="600"/>
              </a:spcAft>
            </a:pPr>
            <a:r>
              <a:rPr lang="fr-FR" sz="1500" dirty="0" smtClean="0">
                <a:solidFill>
                  <a:prstClr val="black"/>
                </a:solidFill>
                <a:latin typeface="KG Primary Italics" panose="02000506000000020003" pitchFamily="2" charset="0"/>
                <a:ea typeface="Clensey" panose="02000603000000000000" pitchFamily="2" charset="0"/>
              </a:rPr>
              <a:t>* Ils souhaitent </a:t>
            </a:r>
            <a:r>
              <a:rPr lang="fr-FR" sz="1500" dirty="0">
                <a:solidFill>
                  <a:prstClr val="black"/>
                </a:solidFill>
                <a:latin typeface="KG Primary Italics" panose="02000506000000020003" pitchFamily="2" charset="0"/>
                <a:ea typeface="Clensey" panose="02000603000000000000" pitchFamily="2" charset="0"/>
              </a:rPr>
              <a:t>que le peuple obtienne plus de liberté et l’égalité entre les hommes</a:t>
            </a:r>
            <a:r>
              <a:rPr lang="fr-FR" sz="1500" dirty="0" smtClean="0">
                <a:solidFill>
                  <a:prstClr val="black"/>
                </a:solidFill>
                <a:latin typeface="KG Primary Italics" panose="02000506000000020003" pitchFamily="2" charset="0"/>
                <a:ea typeface="Clensey" panose="02000603000000000000" pitchFamily="2" charset="0"/>
              </a:rPr>
              <a:t>. </a:t>
            </a:r>
          </a:p>
          <a:p>
            <a:pPr lvl="0">
              <a:lnSpc>
                <a:spcPct val="80000"/>
              </a:lnSpc>
              <a:spcAft>
                <a:spcPts val="600"/>
              </a:spcAft>
            </a:pPr>
            <a:r>
              <a:rPr lang="fr-FR" sz="1500" dirty="0" smtClean="0">
                <a:solidFill>
                  <a:prstClr val="black"/>
                </a:solidFill>
                <a:latin typeface="KG Primary Italics" panose="02000506000000020003" pitchFamily="2" charset="0"/>
                <a:ea typeface="Clensey" panose="02000603000000000000" pitchFamily="2" charset="0"/>
              </a:rPr>
              <a:t>* Ils réclament  la mise en place d’un parlement dont les députés seraient élus de façon que le roi n’ait plus un pouvoir absolu</a:t>
            </a:r>
          </a:p>
          <a:p>
            <a:pPr lvl="0">
              <a:lnSpc>
                <a:spcPct val="80000"/>
              </a:lnSpc>
              <a:spcAft>
                <a:spcPts val="600"/>
              </a:spcAft>
            </a:pPr>
            <a:r>
              <a:rPr lang="fr-FR" sz="1500" dirty="0" smtClean="0">
                <a:solidFill>
                  <a:prstClr val="black"/>
                </a:solidFill>
                <a:latin typeface="KG Primary Italics" panose="02000506000000020003" pitchFamily="2" charset="0"/>
                <a:ea typeface="Clensey" panose="02000603000000000000" pitchFamily="2" charset="0"/>
              </a:rPr>
              <a:t>* Ils souhaitent aussi l’abolition de la torture.</a:t>
            </a:r>
            <a:endParaRPr lang="fr-FR" sz="1500" dirty="0">
              <a:solidFill>
                <a:prstClr val="black"/>
              </a:solidFill>
              <a:latin typeface="KG Primary Italics" panose="02000506000000020003" pitchFamily="2" charset="0"/>
              <a:ea typeface="Clensey" panose="02000603000000000000" pitchFamily="2" charset="0"/>
            </a:endParaRPr>
          </a:p>
        </p:txBody>
      </p:sp>
      <p:sp>
        <p:nvSpPr>
          <p:cNvPr id="64" name="ZoneTexte 63"/>
          <p:cNvSpPr txBox="1"/>
          <p:nvPr/>
        </p:nvSpPr>
        <p:spPr>
          <a:xfrm>
            <a:off x="5385659" y="3323115"/>
            <a:ext cx="1827539" cy="442035"/>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8</a:t>
            </a:r>
            <a:r>
              <a:rPr lang="fr-FR" sz="1200" dirty="0" smtClean="0">
                <a:latin typeface="KG Primary Italics" panose="02000506000000020003" pitchFamily="2" charset="0"/>
              </a:rPr>
              <a:t> : Le 1</a:t>
            </a:r>
            <a:r>
              <a:rPr lang="fr-FR" sz="1200" baseline="30000" dirty="0" smtClean="0">
                <a:latin typeface="KG Primary Italics" panose="02000506000000020003" pitchFamily="2" charset="0"/>
              </a:rPr>
              <a:t>er</a:t>
            </a:r>
            <a:r>
              <a:rPr lang="fr-FR" sz="1200" dirty="0" smtClean="0">
                <a:latin typeface="KG Primary Italics" panose="02000506000000020003" pitchFamily="2" charset="0"/>
              </a:rPr>
              <a:t> ballon des frères Montgolfier il y a 200 ans</a:t>
            </a:r>
            <a:endParaRPr lang="fr-FR" sz="1200" dirty="0">
              <a:latin typeface="KG Primary Italics" panose="02000506000000020003" pitchFamily="2" charset="0"/>
            </a:endParaRPr>
          </a:p>
        </p:txBody>
      </p:sp>
      <p:sp>
        <p:nvSpPr>
          <p:cNvPr id="68" name="ZoneTexte 67"/>
          <p:cNvSpPr txBox="1"/>
          <p:nvPr/>
        </p:nvSpPr>
        <p:spPr>
          <a:xfrm>
            <a:off x="211715" y="5282515"/>
            <a:ext cx="3388958" cy="442035"/>
          </a:xfrm>
          <a:prstGeom prst="rect">
            <a:avLst/>
          </a:prstGeom>
          <a:noFill/>
        </p:spPr>
        <p:txBody>
          <a:bodyPr wrap="square" lIns="36000" tIns="36000" rIns="36000" bIns="36000" rtlCol="0">
            <a:spAutoFit/>
          </a:bodyPr>
          <a:lstStyle/>
          <a:p>
            <a:r>
              <a:rPr lang="fr-FR" sz="1200" b="1" dirty="0" smtClean="0">
                <a:latin typeface="KG Primary Italics" panose="02000506000000020003" pitchFamily="2" charset="0"/>
              </a:rPr>
              <a:t>Doc </a:t>
            </a:r>
            <a:r>
              <a:rPr lang="fr-FR" sz="1200" b="1" dirty="0">
                <a:latin typeface="KG Primary Italics" panose="02000506000000020003" pitchFamily="2" charset="0"/>
              </a:rPr>
              <a:t>7</a:t>
            </a:r>
            <a:r>
              <a:rPr lang="fr-FR" sz="1200" dirty="0" smtClean="0">
                <a:latin typeface="KG Primary Italics" panose="02000506000000020003" pitchFamily="2" charset="0"/>
              </a:rPr>
              <a:t> : Premier véhicule à vapeur de Cugnot : les freins ne fonctionnent pas encore bien !</a:t>
            </a:r>
            <a:endParaRPr lang="fr-FR" sz="1200" dirty="0">
              <a:latin typeface="KG Primary Italics" panose="02000506000000020003" pitchFamily="2" charset="0"/>
            </a:endParaRPr>
          </a:p>
        </p:txBody>
      </p:sp>
      <p:sp>
        <p:nvSpPr>
          <p:cNvPr id="69" name="Rectangle 68"/>
          <p:cNvSpPr/>
          <p:nvPr/>
        </p:nvSpPr>
        <p:spPr>
          <a:xfrm>
            <a:off x="175170" y="5918071"/>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70" name="ZoneTexte 69"/>
          <p:cNvSpPr txBox="1"/>
          <p:nvPr/>
        </p:nvSpPr>
        <p:spPr>
          <a:xfrm>
            <a:off x="205884" y="6321226"/>
            <a:ext cx="6131093" cy="1923604"/>
          </a:xfrm>
          <a:prstGeom prst="rect">
            <a:avLst/>
          </a:prstGeom>
          <a:noFill/>
        </p:spPr>
        <p:txBody>
          <a:bodyPr wrap="square" rtlCol="0">
            <a:spAutoFit/>
          </a:bodyPr>
          <a:lstStyle/>
          <a:p>
            <a:pPr marL="228600" indent="-228600">
              <a:spcAft>
                <a:spcPts val="600"/>
              </a:spcAft>
              <a:buAutoNum type="arabicParenR"/>
            </a:pPr>
            <a:r>
              <a:rPr lang="fr-FR" sz="1050" dirty="0" smtClean="0">
                <a:latin typeface="Short Stack" panose="02010500040000000007" pitchFamily="2" charset="0"/>
              </a:rPr>
              <a:t>On connaît la force de la vapeur depuis le Moyen Age.	_________</a:t>
            </a:r>
          </a:p>
          <a:p>
            <a:pPr marL="228600" indent="-228600">
              <a:spcAft>
                <a:spcPts val="600"/>
              </a:spcAft>
              <a:buAutoNum type="arabicParenR"/>
            </a:pPr>
            <a:r>
              <a:rPr lang="fr-FR" sz="1050" dirty="0" smtClean="0">
                <a:latin typeface="Short Stack" panose="02010500040000000007" pitchFamily="2" charset="0"/>
              </a:rPr>
              <a:t>Voltaire est un philosophe.			_________</a:t>
            </a:r>
          </a:p>
          <a:p>
            <a:pPr marL="228600" indent="-228600">
              <a:spcAft>
                <a:spcPts val="600"/>
              </a:spcAft>
              <a:buAutoNum type="arabicParenR"/>
            </a:pPr>
            <a:r>
              <a:rPr lang="fr-FR" sz="1050" dirty="0" smtClean="0">
                <a:latin typeface="Short Stack" panose="02010500040000000007" pitchFamily="2" charset="0"/>
              </a:rPr>
              <a:t>Le 17</a:t>
            </a:r>
            <a:r>
              <a:rPr lang="fr-FR" sz="1050" baseline="30000" dirty="0" smtClean="0">
                <a:latin typeface="Short Stack" panose="02010500040000000007" pitchFamily="2" charset="0"/>
              </a:rPr>
              <a:t>ème</a:t>
            </a:r>
            <a:r>
              <a:rPr lang="fr-FR" sz="1050" dirty="0" smtClean="0">
                <a:latin typeface="Short Stack" panose="02010500040000000007" pitchFamily="2" charset="0"/>
              </a:rPr>
              <a:t> siècle est appelé siècle des lumières.</a:t>
            </a:r>
            <a:r>
              <a:rPr lang="fr-FR" sz="1050" dirty="0">
                <a:latin typeface="Short Stack" panose="02010500040000000007" pitchFamily="2" charset="0"/>
              </a:rPr>
              <a:t>	</a:t>
            </a:r>
            <a:r>
              <a:rPr lang="fr-FR" sz="1050" dirty="0" smtClean="0">
                <a:latin typeface="Short Stack" panose="02010500040000000007" pitchFamily="2" charset="0"/>
              </a:rPr>
              <a:t>	_________</a:t>
            </a:r>
          </a:p>
          <a:p>
            <a:pPr marL="228600" indent="-228600">
              <a:spcAft>
                <a:spcPts val="600"/>
              </a:spcAft>
              <a:buAutoNum type="arabicParenR"/>
            </a:pPr>
            <a:r>
              <a:rPr lang="fr-FR" sz="1050" dirty="0" smtClean="0">
                <a:latin typeface="Short Stack" panose="02010500040000000007" pitchFamily="2" charset="0"/>
              </a:rPr>
              <a:t>Les philosophes encouragent le pouvoir absolu du roi.	_________</a:t>
            </a:r>
          </a:p>
          <a:p>
            <a:pPr marL="228600" indent="-228600">
              <a:spcAft>
                <a:spcPts val="600"/>
              </a:spcAft>
              <a:buAutoNum type="arabicParenR"/>
            </a:pPr>
            <a:r>
              <a:rPr lang="fr-FR" sz="1050" dirty="0" smtClean="0">
                <a:latin typeface="Short Stack" panose="02010500040000000007" pitchFamily="2" charset="0"/>
              </a:rPr>
              <a:t>Le premier véhicule à vapeur avait de bons freins.	</a:t>
            </a:r>
            <a:r>
              <a:rPr lang="fr-FR" sz="1050" dirty="0">
                <a:latin typeface="Short Stack" panose="02010500040000000007" pitchFamily="2" charset="0"/>
              </a:rPr>
              <a:t>	</a:t>
            </a:r>
            <a:r>
              <a:rPr lang="fr-FR" sz="1050" dirty="0" smtClean="0">
                <a:latin typeface="Short Stack" panose="02010500040000000007" pitchFamily="2" charset="0"/>
              </a:rPr>
              <a:t>_________</a:t>
            </a:r>
          </a:p>
          <a:p>
            <a:pPr marL="228600" indent="-228600">
              <a:spcAft>
                <a:spcPts val="600"/>
              </a:spcAft>
              <a:buAutoNum type="arabicParenR"/>
            </a:pPr>
            <a:r>
              <a:rPr lang="fr-FR" sz="1050" dirty="0" smtClean="0">
                <a:latin typeface="Short Stack" panose="02010500040000000007" pitchFamily="2" charset="0"/>
              </a:rPr>
              <a:t>Les hommes ont pu voler pour la 1</a:t>
            </a:r>
            <a:r>
              <a:rPr lang="fr-FR" sz="1050" baseline="30000" dirty="0" smtClean="0">
                <a:latin typeface="Short Stack" panose="02010500040000000007" pitchFamily="2" charset="0"/>
              </a:rPr>
              <a:t>ère</a:t>
            </a:r>
            <a:r>
              <a:rPr lang="fr-FR" sz="1050" dirty="0" smtClean="0">
                <a:latin typeface="Short Stack" panose="02010500040000000007" pitchFamily="2" charset="0"/>
              </a:rPr>
              <a:t> fois  dans un ballon à </a:t>
            </a:r>
          </a:p>
          <a:p>
            <a:pPr>
              <a:spcAft>
                <a:spcPts val="600"/>
              </a:spcAft>
            </a:pPr>
            <a:r>
              <a:rPr lang="fr-FR" sz="1050" dirty="0" smtClean="0">
                <a:latin typeface="Short Stack" panose="02010500040000000007" pitchFamily="2" charset="0"/>
              </a:rPr>
              <a:t>air chaud.					_________</a:t>
            </a:r>
          </a:p>
          <a:p>
            <a:pPr>
              <a:spcAft>
                <a:spcPts val="600"/>
              </a:spcAft>
            </a:pPr>
            <a:r>
              <a:rPr lang="fr-FR" sz="1050" dirty="0" smtClean="0">
                <a:latin typeface="Short Stack" panose="02010500040000000007" pitchFamily="2" charset="0"/>
              </a:rPr>
              <a:t>7)  Les philosophes souhaitent l’abolition des taxes.		_________</a:t>
            </a:r>
          </a:p>
        </p:txBody>
      </p:sp>
      <p:cxnSp>
        <p:nvCxnSpPr>
          <p:cNvPr id="37" name="Connecteur droit 36"/>
          <p:cNvCxnSpPr/>
          <p:nvPr/>
        </p:nvCxnSpPr>
        <p:spPr>
          <a:xfrm>
            <a:off x="5768981" y="9686106"/>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5546976" y="9470082"/>
            <a:ext cx="432104" cy="234286"/>
          </a:xfrm>
          <a:prstGeom prst="rect">
            <a:avLst/>
          </a:prstGeom>
          <a:noFill/>
        </p:spPr>
        <p:txBody>
          <a:bodyPr wrap="square" lIns="36000" tIns="36000" rIns="36000" bIns="36000" rtlCol="0">
            <a:spAutoFit/>
          </a:bodyPr>
          <a:lstStyle/>
          <a:p>
            <a:pPr algn="ctr"/>
            <a:r>
              <a:rPr lang="fr-FR" sz="1050" dirty="0" smtClean="0"/>
              <a:t>1783</a:t>
            </a:r>
            <a:endParaRPr lang="fr-FR" sz="1050" dirty="0"/>
          </a:p>
        </p:txBody>
      </p:sp>
      <p:pic>
        <p:nvPicPr>
          <p:cNvPr id="43" name="Imag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9049" y="8574821"/>
            <a:ext cx="296919" cy="1182177"/>
          </a:xfrm>
          <a:prstGeom prst="rect">
            <a:avLst/>
          </a:prstGeom>
        </p:spPr>
      </p:pic>
    </p:spTree>
    <p:extLst>
      <p:ext uri="{BB962C8B-B14F-4D97-AF65-F5344CB8AC3E}">
        <p14:creationId xmlns:p14="http://schemas.microsoft.com/office/powerpoint/2010/main" val="357785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3060254"/>
            <a:ext cx="6984492" cy="7200800"/>
          </a:xfrm>
          <a:prstGeom prst="roundRect">
            <a:avLst>
              <a:gd name="adj" fmla="val 313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3060254"/>
            <a:ext cx="6971296" cy="7400011"/>
          </a:xfrm>
          <a:prstGeom prst="rect">
            <a:avLst/>
          </a:prstGeom>
        </p:spPr>
        <p:txBody>
          <a:bodyPr wrap="square" lIns="101636" tIns="50818" rIns="101636" bIns="50818">
            <a:spAutoFit/>
          </a:bodyPr>
          <a:lstStyle/>
          <a:p>
            <a:r>
              <a:rPr lang="fr-FR" sz="1600" dirty="0" smtClean="0">
                <a:latin typeface="KG Primary Italics" panose="02000506000000020003" pitchFamily="2" charset="0"/>
              </a:rPr>
              <a:t>	         </a:t>
            </a:r>
            <a:r>
              <a:rPr lang="fr-FR" sz="1800" dirty="0" smtClean="0">
                <a:effectLst>
                  <a:outerShdw blurRad="38100" dist="38100" dir="2700000" algn="tl">
                    <a:srgbClr val="000000">
                      <a:alpha val="43137"/>
                    </a:srgbClr>
                  </a:outerShdw>
                </a:effectLst>
                <a:latin typeface="KG Primary Italics" panose="02000506000000020003" pitchFamily="2" charset="0"/>
              </a:rPr>
              <a:t>Louis XV</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a:solidFill>
                  <a:prstClr val="black"/>
                </a:solidFill>
                <a:latin typeface="Short Stack" panose="02010500040000000007" pitchFamily="2" charset="0"/>
                <a:ea typeface="Clensey" panose="02000603000000000000" pitchFamily="2" charset="0"/>
              </a:rPr>
              <a:t>A la mort de Louis XIV, son </a:t>
            </a:r>
            <a:r>
              <a:rPr lang="fr-FR" sz="1000" dirty="0" smtClean="0">
                <a:solidFill>
                  <a:prstClr val="black"/>
                </a:solidFill>
                <a:latin typeface="Short Stack" panose="02010500040000000007" pitchFamily="2" charset="0"/>
                <a:ea typeface="Clensey" panose="02000603000000000000" pitchFamily="2" charset="0"/>
              </a:rPr>
              <a:t>____________________ , </a:t>
            </a:r>
            <a:r>
              <a:rPr lang="fr-FR" sz="1000" dirty="0">
                <a:solidFill>
                  <a:prstClr val="black"/>
                </a:solidFill>
                <a:latin typeface="Short Stack" panose="02010500040000000007" pitchFamily="2" charset="0"/>
                <a:ea typeface="Clensey" panose="02000603000000000000" pitchFamily="2" charset="0"/>
              </a:rPr>
              <a:t>Louis </a:t>
            </a:r>
            <a:r>
              <a:rPr lang="fr-FR" sz="1000" dirty="0" smtClean="0">
                <a:solidFill>
                  <a:prstClr val="black"/>
                </a:solidFill>
                <a:latin typeface="Short Stack" panose="02010500040000000007" pitchFamily="2" charset="0"/>
                <a:ea typeface="Clensey" panose="02000603000000000000" pitchFamily="2" charset="0"/>
              </a:rPr>
              <a:t>XV devient </a:t>
            </a:r>
            <a:r>
              <a:rPr lang="fr-FR" sz="1000" dirty="0">
                <a:solidFill>
                  <a:prstClr val="black"/>
                </a:solidFill>
                <a:latin typeface="Short Stack" panose="02010500040000000007" pitchFamily="2" charset="0"/>
                <a:ea typeface="Clensey" panose="02000603000000000000" pitchFamily="2" charset="0"/>
              </a:rPr>
              <a:t>roi à </a:t>
            </a:r>
            <a:r>
              <a:rPr lang="fr-FR" sz="1000" dirty="0" smtClean="0">
                <a:solidFill>
                  <a:prstClr val="black"/>
                </a:solidFill>
                <a:latin typeface="Short Stack" panose="02010500040000000007" pitchFamily="2" charset="0"/>
                <a:ea typeface="Clensey" panose="02000603000000000000" pitchFamily="2" charset="0"/>
              </a:rPr>
              <a:t>__ </a:t>
            </a:r>
            <a:r>
              <a:rPr lang="fr-FR" sz="1000" dirty="0">
                <a:solidFill>
                  <a:prstClr val="black"/>
                </a:solidFill>
                <a:latin typeface="Short Stack" panose="02010500040000000007" pitchFamily="2" charset="0"/>
                <a:ea typeface="Clensey" panose="02000603000000000000" pitchFamily="2" charset="0"/>
              </a:rPr>
              <a:t>ans. La régence est alors confiée à son cousin, le </a:t>
            </a:r>
            <a:r>
              <a:rPr lang="fr-FR" sz="1000" dirty="0" smtClean="0">
                <a:solidFill>
                  <a:prstClr val="black"/>
                </a:solidFill>
                <a:latin typeface="Short Stack" panose="02010500040000000007" pitchFamily="2" charset="0"/>
                <a:ea typeface="Clensey" panose="02000603000000000000" pitchFamily="2" charset="0"/>
              </a:rPr>
              <a:t>_________________________ . </a:t>
            </a:r>
            <a:r>
              <a:rPr lang="fr-FR" sz="1000" dirty="0">
                <a:solidFill>
                  <a:prstClr val="black"/>
                </a:solidFill>
                <a:latin typeface="Short Stack" panose="02010500040000000007" pitchFamily="2" charset="0"/>
                <a:ea typeface="Clensey" panose="02000603000000000000" pitchFamily="2" charset="0"/>
              </a:rPr>
              <a:t>A sa majorité, il ne veut pas s’occuper des affaires du royaume. A </a:t>
            </a:r>
            <a:r>
              <a:rPr lang="fr-FR" sz="1000" dirty="0" smtClean="0">
                <a:solidFill>
                  <a:prstClr val="black"/>
                </a:solidFill>
                <a:latin typeface="Short Stack" panose="02010500040000000007" pitchFamily="2" charset="0"/>
                <a:ea typeface="Clensey" panose="02000603000000000000" pitchFamily="2" charset="0"/>
              </a:rPr>
              <a:t>force </a:t>
            </a:r>
            <a:r>
              <a:rPr lang="fr-FR" sz="1000" dirty="0">
                <a:solidFill>
                  <a:prstClr val="black"/>
                </a:solidFill>
                <a:latin typeface="Short Stack" panose="02010500040000000007" pitchFamily="2" charset="0"/>
                <a:ea typeface="Clensey" panose="02000603000000000000" pitchFamily="2" charset="0"/>
              </a:rPr>
              <a:t>de se </a:t>
            </a:r>
            <a:r>
              <a:rPr lang="fr-FR" sz="1000" dirty="0" smtClean="0">
                <a:solidFill>
                  <a:prstClr val="black"/>
                </a:solidFill>
                <a:latin typeface="Short Stack" panose="02010500040000000007" pitchFamily="2" charset="0"/>
                <a:ea typeface="Clensey" panose="02000603000000000000" pitchFamily="2" charset="0"/>
              </a:rPr>
              <a:t>désintéresser du _____________ , </a:t>
            </a:r>
            <a:r>
              <a:rPr lang="fr-FR" sz="1000" dirty="0">
                <a:solidFill>
                  <a:prstClr val="black"/>
                </a:solidFill>
                <a:latin typeface="Short Stack" panose="02010500040000000007" pitchFamily="2" charset="0"/>
                <a:ea typeface="Clensey" panose="02000603000000000000" pitchFamily="2" charset="0"/>
              </a:rPr>
              <a:t>il perd en </a:t>
            </a:r>
            <a:r>
              <a:rPr lang="fr-FR" sz="1000" dirty="0" smtClean="0">
                <a:solidFill>
                  <a:prstClr val="black"/>
                </a:solidFill>
                <a:latin typeface="Short Stack" panose="02010500040000000007" pitchFamily="2" charset="0"/>
                <a:ea typeface="Clensey" panose="02000603000000000000" pitchFamily="2" charset="0"/>
              </a:rPr>
              <a:t>_______________________ à </a:t>
            </a:r>
            <a:r>
              <a:rPr lang="fr-FR" sz="1000" dirty="0">
                <a:solidFill>
                  <a:prstClr val="black"/>
                </a:solidFill>
                <a:latin typeface="Short Stack" panose="02010500040000000007" pitchFamily="2" charset="0"/>
                <a:ea typeface="Clensey" panose="02000603000000000000" pitchFamily="2" charset="0"/>
              </a:rPr>
              <a:t>tel point que sa mort est accueillie avec des festivités </a:t>
            </a:r>
            <a:r>
              <a:rPr lang="fr-FR" sz="1000" dirty="0" smtClean="0">
                <a:solidFill>
                  <a:prstClr val="black"/>
                </a:solidFill>
                <a:latin typeface="Short Stack" panose="02010500040000000007" pitchFamily="2" charset="0"/>
                <a:ea typeface="Clensey" panose="02000603000000000000" pitchFamily="2" charset="0"/>
              </a:rPr>
              <a:t>joyeuses.</a:t>
            </a:r>
            <a:endParaRPr lang="fr-FR" sz="1000" dirty="0" smtClean="0">
              <a:solidFill>
                <a:prstClr val="black"/>
              </a:solidFill>
              <a:latin typeface="KG Primary Italics" panose="02000506000000020003" pitchFamily="2" charset="0"/>
              <a:ea typeface="Clensey" panose="02000603000000000000" pitchFamily="2" charset="0"/>
            </a:endParaRPr>
          </a:p>
          <a:p>
            <a:r>
              <a:rPr lang="fr-FR" sz="1800" dirty="0" smtClean="0">
                <a:effectLst>
                  <a:outerShdw blurRad="38100" dist="38100" dir="2700000" algn="tl">
                    <a:srgbClr val="000000">
                      <a:alpha val="43137"/>
                    </a:srgbClr>
                  </a:outerShdw>
                </a:effectLst>
                <a:latin typeface="KG Primary Italics" panose="02000506000000020003" pitchFamily="2" charset="0"/>
              </a:rPr>
              <a:t>La traite des noirs</a:t>
            </a:r>
            <a:endParaRPr lang="fr-FR" sz="1000" dirty="0">
              <a:latin typeface="Short Stack" panose="02010500040000000007" pitchFamily="2" charset="0"/>
            </a:endParaRPr>
          </a:p>
          <a:p>
            <a:pPr lvl="0">
              <a:lnSpc>
                <a:spcPct val="150000"/>
              </a:lnSpc>
            </a:pPr>
            <a:r>
              <a:rPr lang="fr-FR" sz="1000" dirty="0" smtClean="0">
                <a:solidFill>
                  <a:prstClr val="black"/>
                </a:solidFill>
                <a:latin typeface="Short Stack" panose="02010500040000000007" pitchFamily="2" charset="0"/>
                <a:ea typeface="Clensey" panose="02000603000000000000" pitchFamily="2" charset="0"/>
              </a:rPr>
              <a:t>Des personnes sont capturées </a:t>
            </a:r>
            <a:r>
              <a:rPr lang="fr-FR" sz="1000" dirty="0">
                <a:solidFill>
                  <a:prstClr val="black"/>
                </a:solidFill>
                <a:latin typeface="Short Stack" panose="02010500040000000007" pitchFamily="2" charset="0"/>
                <a:ea typeface="Clensey" panose="02000603000000000000" pitchFamily="2" charset="0"/>
              </a:rPr>
              <a:t>en </a:t>
            </a:r>
            <a:r>
              <a:rPr lang="fr-FR" sz="1000" dirty="0" smtClean="0">
                <a:solidFill>
                  <a:prstClr val="black"/>
                </a:solidFill>
                <a:latin typeface="Short Stack" panose="02010500040000000007" pitchFamily="2" charset="0"/>
                <a:ea typeface="Clensey" panose="02000603000000000000" pitchFamily="2" charset="0"/>
              </a:rPr>
              <a:t>_______________ et </a:t>
            </a:r>
            <a:r>
              <a:rPr lang="fr-FR" sz="1000" dirty="0">
                <a:solidFill>
                  <a:prstClr val="black"/>
                </a:solidFill>
                <a:latin typeface="Short Stack" panose="02010500040000000007" pitchFamily="2" charset="0"/>
                <a:ea typeface="Clensey" panose="02000603000000000000" pitchFamily="2" charset="0"/>
              </a:rPr>
              <a:t>emmenés par les bateaux </a:t>
            </a:r>
            <a:r>
              <a:rPr lang="fr-FR" sz="1000" dirty="0" smtClean="0">
                <a:solidFill>
                  <a:prstClr val="black"/>
                </a:solidFill>
                <a:latin typeface="Short Stack" panose="02010500040000000007" pitchFamily="2" charset="0"/>
                <a:ea typeface="Clensey" panose="02000603000000000000" pitchFamily="2" charset="0"/>
              </a:rPr>
              <a:t>________________ en _________________ . </a:t>
            </a:r>
            <a:r>
              <a:rPr lang="fr-FR" sz="1000" dirty="0">
                <a:solidFill>
                  <a:prstClr val="black"/>
                </a:solidFill>
                <a:latin typeface="Short Stack" panose="02010500040000000007" pitchFamily="2" charset="0"/>
                <a:ea typeface="Clensey" panose="02000603000000000000" pitchFamily="2" charset="0"/>
              </a:rPr>
              <a:t>Là, ils sont vendus comme des </a:t>
            </a:r>
            <a:r>
              <a:rPr lang="fr-FR" sz="1000" dirty="0" smtClean="0">
                <a:solidFill>
                  <a:prstClr val="black"/>
                </a:solidFill>
                <a:latin typeface="Short Stack" panose="02010500040000000007" pitchFamily="2" charset="0"/>
                <a:ea typeface="Clensey" panose="02000603000000000000" pitchFamily="2" charset="0"/>
              </a:rPr>
              <a:t>________________ : </a:t>
            </a:r>
            <a:r>
              <a:rPr lang="fr-FR" sz="1000" dirty="0">
                <a:solidFill>
                  <a:prstClr val="black"/>
                </a:solidFill>
                <a:latin typeface="Short Stack" panose="02010500040000000007" pitchFamily="2" charset="0"/>
                <a:ea typeface="Clensey" panose="02000603000000000000" pitchFamily="2" charset="0"/>
              </a:rPr>
              <a:t>c’est la traite des noirs qui dure jusqu’au 19</a:t>
            </a:r>
            <a:r>
              <a:rPr lang="fr-FR" sz="1000" baseline="30000" dirty="0">
                <a:solidFill>
                  <a:prstClr val="black"/>
                </a:solidFill>
                <a:latin typeface="Short Stack" panose="02010500040000000007" pitchFamily="2" charset="0"/>
                <a:ea typeface="Clensey" panose="02000603000000000000" pitchFamily="2" charset="0"/>
              </a:rPr>
              <a:t>ème</a:t>
            </a:r>
            <a:r>
              <a:rPr lang="fr-FR" sz="1000" dirty="0">
                <a:solidFill>
                  <a:prstClr val="black"/>
                </a:solidFill>
                <a:latin typeface="Short Stack" panose="02010500040000000007" pitchFamily="2" charset="0"/>
                <a:ea typeface="Clensey" panose="02000603000000000000" pitchFamily="2" charset="0"/>
              </a:rPr>
              <a:t> siècle. </a:t>
            </a:r>
            <a:r>
              <a:rPr lang="fr-FR" sz="1000" dirty="0" smtClean="0">
                <a:solidFill>
                  <a:prstClr val="black"/>
                </a:solidFill>
                <a:latin typeface="Short Stack" panose="02010500040000000007" pitchFamily="2" charset="0"/>
                <a:ea typeface="Clensey" panose="02000603000000000000" pitchFamily="2" charset="0"/>
              </a:rPr>
              <a:t>Les </a:t>
            </a:r>
            <a:r>
              <a:rPr lang="fr-FR" sz="1000" dirty="0">
                <a:solidFill>
                  <a:prstClr val="black"/>
                </a:solidFill>
                <a:latin typeface="Short Stack" panose="02010500040000000007" pitchFamily="2" charset="0"/>
                <a:ea typeface="Clensey" panose="02000603000000000000" pitchFamily="2" charset="0"/>
              </a:rPr>
              <a:t>esclaves </a:t>
            </a:r>
            <a:r>
              <a:rPr lang="fr-FR" sz="1000" dirty="0" smtClean="0">
                <a:solidFill>
                  <a:prstClr val="black"/>
                </a:solidFill>
                <a:latin typeface="Short Stack" panose="02010500040000000007" pitchFamily="2" charset="0"/>
                <a:ea typeface="Clensey" panose="02000603000000000000" pitchFamily="2" charset="0"/>
              </a:rPr>
              <a:t>ont des conditions de vie inhumaines. Les </a:t>
            </a:r>
            <a:r>
              <a:rPr lang="fr-FR" sz="1000" dirty="0">
                <a:solidFill>
                  <a:prstClr val="black"/>
                </a:solidFill>
                <a:latin typeface="Short Stack" panose="02010500040000000007" pitchFamily="2" charset="0"/>
                <a:ea typeface="Clensey" panose="02000603000000000000" pitchFamily="2" charset="0"/>
              </a:rPr>
              <a:t>navigateurs </a:t>
            </a:r>
            <a:r>
              <a:rPr lang="fr-FR" sz="1000" dirty="0" smtClean="0">
                <a:solidFill>
                  <a:prstClr val="black"/>
                </a:solidFill>
                <a:latin typeface="Short Stack" panose="02010500040000000007" pitchFamily="2" charset="0"/>
                <a:ea typeface="Clensey" panose="02000603000000000000" pitchFamily="2" charset="0"/>
              </a:rPr>
              <a:t>pratiquent le commerce _____________________ : ils vendent les esclaves contre de la _______________________ entre l’Europe, l’Afrique et l’Amérique.</a:t>
            </a:r>
            <a:endParaRPr lang="fr-FR" sz="1000" dirty="0">
              <a:latin typeface="Short Stack" panose="02010500040000000007" pitchFamily="2" charset="0"/>
              <a:ea typeface="Clensey" panose="02000603000000000000" pitchFamily="2" charset="0"/>
            </a:endParaRPr>
          </a:p>
          <a:p>
            <a:endParaRPr lang="fr-FR" sz="700" dirty="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L’économie et la politique</a:t>
            </a:r>
          </a:p>
          <a:p>
            <a:pPr>
              <a:lnSpc>
                <a:spcPct val="150000"/>
              </a:lnSpc>
            </a:pPr>
            <a:r>
              <a:rPr lang="fr-FR" sz="1000" dirty="0" smtClean="0">
                <a:latin typeface="Short Stack" panose="02010500040000000007" pitchFamily="2" charset="0"/>
              </a:rPr>
              <a:t>Le ministre de Louis XVI </a:t>
            </a:r>
            <a:r>
              <a:rPr lang="fr-FR" sz="1000" dirty="0">
                <a:latin typeface="Short Stack" panose="02010500040000000007" pitchFamily="2" charset="0"/>
              </a:rPr>
              <a:t>_________________ </a:t>
            </a:r>
            <a:r>
              <a:rPr lang="fr-FR" sz="1000" dirty="0" smtClean="0">
                <a:latin typeface="Short Stack" panose="02010500040000000007" pitchFamily="2" charset="0"/>
              </a:rPr>
              <a:t>veut réformer l’économie du pays en lançant un impôt pour tous. Sous le mécontentement, Louis XVI le renvoie. Les ____________ augmentent les taxes sur les _________________ ce qui augmente encore la colère du peuple. En 1783, le traité de _________________ reconnaît _______________________ des Etats-Unis.</a:t>
            </a:r>
            <a:endParaRPr lang="fr-FR" sz="1000" dirty="0">
              <a:latin typeface="Short Stack" panose="02010500040000000007" pitchFamily="2" charset="0"/>
              <a:ea typeface="Clensey" panose="02000603000000000000" pitchFamily="2" charset="0"/>
            </a:endParaRPr>
          </a:p>
          <a:p>
            <a:endParaRPr lang="fr-FR" sz="600" dirty="0" smtClean="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Louis XVI</a:t>
            </a:r>
            <a:endParaRPr lang="fr-FR" sz="1800" dirty="0">
              <a:effectLst>
                <a:outerShdw blurRad="38100" dist="38100" dir="2700000" algn="tl">
                  <a:srgbClr val="000000">
                    <a:alpha val="43137"/>
                  </a:srgbClr>
                </a:outerShdw>
              </a:effectLst>
              <a:latin typeface="KG Primary Italics" panose="02000506000000020003" pitchFamily="2" charset="0"/>
            </a:endParaRPr>
          </a:p>
          <a:p>
            <a:pPr lvl="0">
              <a:lnSpc>
                <a:spcPct val="150000"/>
              </a:lnSpc>
            </a:pPr>
            <a:r>
              <a:rPr lang="fr-FR" sz="1000" dirty="0">
                <a:latin typeface="Short Stack" panose="02010500040000000007" pitchFamily="2" charset="0"/>
              </a:rPr>
              <a:t>Louis XVI est le </a:t>
            </a:r>
            <a:r>
              <a:rPr lang="fr-FR" sz="1000" dirty="0" smtClean="0">
                <a:latin typeface="Short Stack" panose="02010500040000000007" pitchFamily="2" charset="0"/>
              </a:rPr>
              <a:t>_______ petit-fils de</a:t>
            </a:r>
            <a:r>
              <a:rPr lang="fr-FR" sz="1000" dirty="0">
                <a:latin typeface="Short Stack" panose="02010500040000000007" pitchFamily="2" charset="0"/>
              </a:rPr>
              <a:t> Louis </a:t>
            </a:r>
            <a:r>
              <a:rPr lang="fr-FR" sz="1000" dirty="0" smtClean="0">
                <a:latin typeface="Short Stack" panose="02010500040000000007" pitchFamily="2" charset="0"/>
              </a:rPr>
              <a:t>XV. </a:t>
            </a:r>
            <a:r>
              <a:rPr lang="fr-FR" sz="1000" dirty="0">
                <a:latin typeface="Short Stack" panose="02010500040000000007" pitchFamily="2" charset="0"/>
              </a:rPr>
              <a:t>Son éducation politique est totalement </a:t>
            </a:r>
            <a:r>
              <a:rPr lang="fr-FR" sz="1000" dirty="0" smtClean="0">
                <a:latin typeface="Short Stack" panose="02010500040000000007" pitchFamily="2" charset="0"/>
              </a:rPr>
              <a:t>_________________ par </a:t>
            </a:r>
            <a:r>
              <a:rPr lang="fr-FR" sz="1000" dirty="0">
                <a:latin typeface="Short Stack" panose="02010500040000000007" pitchFamily="2" charset="0"/>
              </a:rPr>
              <a:t>son grand-père. Par contre il reçoit une forte éducation religieuse </a:t>
            </a:r>
            <a:r>
              <a:rPr lang="fr-FR" sz="1000" dirty="0" smtClean="0">
                <a:latin typeface="Short Stack" panose="02010500040000000007" pitchFamily="2" charset="0"/>
              </a:rPr>
              <a:t>__________________</a:t>
            </a:r>
            <a:r>
              <a:rPr lang="fr-FR" sz="1000" dirty="0">
                <a:latin typeface="Short Stack" panose="02010500040000000007" pitchFamily="2" charset="0"/>
              </a:rPr>
              <a:t> et s'intéresse beaucoup à l'histoire et à la géographie. Il est aussi passionné </a:t>
            </a:r>
            <a:r>
              <a:rPr lang="fr-FR" sz="1000" dirty="0" smtClean="0">
                <a:latin typeface="Short Stack" panose="02010500040000000007" pitchFamily="2" charset="0"/>
              </a:rPr>
              <a:t>par </a:t>
            </a:r>
            <a:r>
              <a:rPr lang="fr-FR" sz="1000" dirty="0">
                <a:latin typeface="Short Stack" panose="02010500040000000007" pitchFamily="2" charset="0"/>
              </a:rPr>
              <a:t>la </a:t>
            </a:r>
            <a:r>
              <a:rPr lang="fr-FR" sz="1000" dirty="0" smtClean="0">
                <a:latin typeface="Short Stack" panose="02010500040000000007" pitchFamily="2" charset="0"/>
              </a:rPr>
              <a:t>__________________ , </a:t>
            </a:r>
            <a:r>
              <a:rPr lang="fr-FR" sz="1000" dirty="0">
                <a:latin typeface="Short Stack" panose="02010500040000000007" pitchFamily="2" charset="0"/>
              </a:rPr>
              <a:t>activité qui lui permet de s'isoler des intrigues de la Cour de Versailles. </a:t>
            </a:r>
            <a:r>
              <a:rPr lang="fr-FR" sz="1000" dirty="0">
                <a:solidFill>
                  <a:prstClr val="black"/>
                </a:solidFill>
                <a:latin typeface="Short Stack" panose="02010500040000000007" pitchFamily="2" charset="0"/>
                <a:ea typeface="Clensey" panose="02000603000000000000" pitchFamily="2" charset="0"/>
              </a:rPr>
              <a:t>Sa femme, </a:t>
            </a:r>
            <a:r>
              <a:rPr lang="fr-FR" sz="1000" dirty="0" smtClean="0">
                <a:solidFill>
                  <a:prstClr val="black"/>
                </a:solidFill>
                <a:latin typeface="Short Stack" panose="02010500040000000007" pitchFamily="2" charset="0"/>
                <a:ea typeface="Clensey" panose="02000603000000000000" pitchFamily="2" charset="0"/>
              </a:rPr>
              <a:t>_______________________________  dépense beaucoup </a:t>
            </a:r>
            <a:r>
              <a:rPr lang="fr-FR" sz="1000" dirty="0">
                <a:solidFill>
                  <a:prstClr val="black"/>
                </a:solidFill>
                <a:latin typeface="Short Stack" panose="02010500040000000007" pitchFamily="2" charset="0"/>
                <a:ea typeface="Clensey" panose="02000603000000000000" pitchFamily="2" charset="0"/>
              </a:rPr>
              <a:t>pour organiser </a:t>
            </a:r>
            <a:r>
              <a:rPr lang="fr-FR" sz="1000" dirty="0" smtClean="0">
                <a:solidFill>
                  <a:prstClr val="black"/>
                </a:solidFill>
                <a:latin typeface="Short Stack" panose="02010500040000000007" pitchFamily="2" charset="0"/>
                <a:ea typeface="Clensey" panose="02000603000000000000" pitchFamily="2" charset="0"/>
              </a:rPr>
              <a:t>de somptueuses fêtes</a:t>
            </a:r>
            <a:r>
              <a:rPr lang="fr-FR" sz="1000" dirty="0">
                <a:solidFill>
                  <a:prstClr val="black"/>
                </a:solidFill>
                <a:latin typeface="Short Stack" panose="02010500040000000007" pitchFamily="2" charset="0"/>
                <a:ea typeface="Clensey" panose="02000603000000000000" pitchFamily="2" charset="0"/>
              </a:rPr>
              <a:t>. </a:t>
            </a:r>
            <a:endParaRPr lang="fr-FR" sz="1000" dirty="0" smtClean="0">
              <a:solidFill>
                <a:prstClr val="black"/>
              </a:solidFill>
              <a:latin typeface="Short Stack" panose="02010500040000000007" pitchFamily="2" charset="0"/>
              <a:ea typeface="Clensey" panose="02000603000000000000" pitchFamily="2" charset="0"/>
            </a:endParaRPr>
          </a:p>
          <a:p>
            <a:pPr lvl="0"/>
            <a:endParaRPr lang="fr-FR" sz="700" dirty="0" smtClean="0">
              <a:solidFill>
                <a:prstClr val="black"/>
              </a:solidFill>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L’esprit des lumières</a:t>
            </a:r>
            <a:endParaRPr lang="fr-FR" sz="1800" dirty="0">
              <a:effectLst>
                <a:outerShdw blurRad="38100" dist="38100" dir="2700000" algn="tl">
                  <a:srgbClr val="000000">
                    <a:alpha val="43137"/>
                  </a:srgbClr>
                </a:outerShdw>
              </a:effectLst>
              <a:latin typeface="KG Primary Italics" panose="02000506000000020003" pitchFamily="2" charset="0"/>
            </a:endParaRPr>
          </a:p>
          <a:p>
            <a:pPr marL="228600" indent="-228600">
              <a:lnSpc>
                <a:spcPct val="150000"/>
              </a:lnSpc>
              <a:buAutoNum type="arabicParenR"/>
            </a:pPr>
            <a:r>
              <a:rPr lang="fr-FR" sz="1000" dirty="0" smtClean="0">
                <a:latin typeface="Short Stack" panose="02010500040000000007" pitchFamily="2" charset="0"/>
              </a:rPr>
              <a:t>Sur le plan scientifique : la découverte de la _____________ permet l’invention du 1</a:t>
            </a:r>
            <a:r>
              <a:rPr lang="fr-FR" sz="1000" baseline="30000" dirty="0" smtClean="0">
                <a:latin typeface="Short Stack" panose="02010500040000000007" pitchFamily="2" charset="0"/>
              </a:rPr>
              <a:t>er</a:t>
            </a:r>
            <a:r>
              <a:rPr lang="fr-FR" sz="1000" dirty="0" smtClean="0">
                <a:latin typeface="Short Stack" panose="02010500040000000007" pitchFamily="2" charset="0"/>
              </a:rPr>
              <a:t> véhicule à vapeur par ________________ , les frères ____________________ inventent le ____________ à air chaud en 1783, Newton découvre la loi d’_________________ universelle.</a:t>
            </a:r>
          </a:p>
          <a:p>
            <a:pPr marL="228600" indent="-228600">
              <a:lnSpc>
                <a:spcPct val="150000"/>
              </a:lnSpc>
              <a:buAutoNum type="arabicParenR"/>
            </a:pPr>
            <a:r>
              <a:rPr lang="fr-FR" sz="1000" dirty="0" smtClean="0">
                <a:latin typeface="Short Stack" panose="02010500040000000007" pitchFamily="2" charset="0"/>
              </a:rPr>
              <a:t>Les _________________ </a:t>
            </a:r>
            <a:r>
              <a:rPr lang="fr-FR" sz="1000" dirty="0" smtClean="0">
                <a:solidFill>
                  <a:prstClr val="black"/>
                </a:solidFill>
                <a:latin typeface="Short Stack" panose="02010500040000000007" pitchFamily="2" charset="0"/>
                <a:ea typeface="Clensey" panose="02000603000000000000" pitchFamily="2" charset="0"/>
              </a:rPr>
              <a:t>comme </a:t>
            </a:r>
            <a:r>
              <a:rPr lang="fr-FR" sz="1000" dirty="0">
                <a:solidFill>
                  <a:prstClr val="black"/>
                </a:solidFill>
                <a:latin typeface="Short Stack" panose="02010500040000000007" pitchFamily="2" charset="0"/>
                <a:ea typeface="Clensey" panose="02000603000000000000" pitchFamily="2" charset="0"/>
              </a:rPr>
              <a:t>Voltaire, Montesquieu, Rousseau et Diderot s’opposent au pouvoir </a:t>
            </a:r>
            <a:r>
              <a:rPr lang="fr-FR" sz="1000" dirty="0" smtClean="0">
                <a:solidFill>
                  <a:prstClr val="black"/>
                </a:solidFill>
                <a:latin typeface="Short Stack" panose="02010500040000000007" pitchFamily="2" charset="0"/>
                <a:ea typeface="Clensey" panose="02000603000000000000" pitchFamily="2" charset="0"/>
              </a:rPr>
              <a:t>_____________ du </a:t>
            </a:r>
            <a:r>
              <a:rPr lang="fr-FR" sz="1000" dirty="0">
                <a:solidFill>
                  <a:prstClr val="black"/>
                </a:solidFill>
                <a:latin typeface="Short Stack" panose="02010500040000000007" pitchFamily="2" charset="0"/>
                <a:ea typeface="Clensey" panose="02000603000000000000" pitchFamily="2" charset="0"/>
              </a:rPr>
              <a:t>roi et aux </a:t>
            </a:r>
            <a:r>
              <a:rPr lang="fr-FR" sz="1000" dirty="0" smtClean="0">
                <a:solidFill>
                  <a:prstClr val="black"/>
                </a:solidFill>
                <a:latin typeface="Short Stack" panose="02010500040000000007" pitchFamily="2" charset="0"/>
                <a:ea typeface="Clensey" panose="02000603000000000000" pitchFamily="2" charset="0"/>
              </a:rPr>
              <a:t>_______________. </a:t>
            </a:r>
            <a:r>
              <a:rPr lang="fr-FR" sz="1000" dirty="0">
                <a:solidFill>
                  <a:prstClr val="black"/>
                </a:solidFill>
                <a:latin typeface="Short Stack" panose="02010500040000000007" pitchFamily="2" charset="0"/>
                <a:ea typeface="Clensey" panose="02000603000000000000" pitchFamily="2" charset="0"/>
              </a:rPr>
              <a:t>Ils demandent des </a:t>
            </a:r>
            <a:r>
              <a:rPr lang="fr-FR" sz="1000" dirty="0" smtClean="0">
                <a:solidFill>
                  <a:prstClr val="black"/>
                </a:solidFill>
                <a:latin typeface="Short Stack" panose="02010500040000000007" pitchFamily="2" charset="0"/>
                <a:ea typeface="Clensey" panose="02000603000000000000" pitchFamily="2" charset="0"/>
              </a:rPr>
              <a:t>______________. </a:t>
            </a:r>
            <a:endParaRPr lang="fr-FR" sz="1000" dirty="0">
              <a:solidFill>
                <a:prstClr val="black"/>
              </a:solidFill>
              <a:latin typeface="Short Stack" panose="02010500040000000007" pitchFamily="2" charset="0"/>
              <a:ea typeface="Clensey" panose="02000603000000000000" pitchFamily="2" charset="0"/>
            </a:endParaRPr>
          </a:p>
        </p:txBody>
      </p:sp>
      <p:sp>
        <p:nvSpPr>
          <p:cNvPr id="44" name="Ellipse 43"/>
          <p:cNvSpPr/>
          <p:nvPr/>
        </p:nvSpPr>
        <p:spPr>
          <a:xfrm>
            <a:off x="155019" y="2916238"/>
            <a:ext cx="1373185" cy="471960"/>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232133" y="2916238"/>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18" name="Groupe 17"/>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Ellipse 2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2" name="Rectangle 21"/>
          <p:cNvSpPr/>
          <p:nvPr/>
        </p:nvSpPr>
        <p:spPr>
          <a:xfrm>
            <a:off x="187903" y="15371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3" name="Rectangle 22"/>
          <p:cNvSpPr/>
          <p:nvPr/>
        </p:nvSpPr>
        <p:spPr>
          <a:xfrm>
            <a:off x="1393995" y="88919"/>
            <a:ext cx="4293940"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 siècle des lumières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4" name="Rectangle à coins arrondis 23"/>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6" name="ZoneTexte 25"/>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7" name="ZoneTexte 26"/>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3" name="Pentagone 2"/>
          <p:cNvSpPr/>
          <p:nvPr/>
        </p:nvSpPr>
        <p:spPr>
          <a:xfrm>
            <a:off x="112285" y="1267328"/>
            <a:ext cx="7092525" cy="1123948"/>
          </a:xfrm>
          <a:prstGeom prst="homePlate">
            <a:avLst>
              <a:gd name="adj" fmla="val 398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576337" y="1260054"/>
            <a:ext cx="3258"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a:endCxn id="3" idx="2"/>
          </p:cNvCxnSpPr>
          <p:nvPr/>
        </p:nvCxnSpPr>
        <p:spPr>
          <a:xfrm>
            <a:off x="3434472" y="1761310"/>
            <a:ext cx="0" cy="629966"/>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360313" y="2052142"/>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60313" y="2052142"/>
            <a:ext cx="493302" cy="246221"/>
          </a:xfrm>
          <a:prstGeom prst="rect">
            <a:avLst/>
          </a:prstGeom>
          <a:noFill/>
        </p:spPr>
        <p:txBody>
          <a:bodyPr wrap="square" rtlCol="0">
            <a:spAutoFit/>
          </a:bodyPr>
          <a:lstStyle/>
          <a:p>
            <a:r>
              <a:rPr lang="fr-FR" sz="1000" dirty="0" smtClean="0">
                <a:latin typeface="Chinacat" panose="00000400000000000000" pitchFamily="2" charset="0"/>
              </a:rPr>
              <a:t>1700</a:t>
            </a:r>
            <a:endParaRPr lang="fr-FR" sz="1000" dirty="0">
              <a:latin typeface="Chinacat" panose="00000400000000000000" pitchFamily="2" charset="0"/>
            </a:endParaRPr>
          </a:p>
        </p:txBody>
      </p:sp>
      <p:sp>
        <p:nvSpPr>
          <p:cNvPr id="39" name="ZoneTexte 38"/>
          <p:cNvSpPr txBox="1"/>
          <p:nvPr/>
        </p:nvSpPr>
        <p:spPr>
          <a:xfrm>
            <a:off x="5150473" y="1569572"/>
            <a:ext cx="847735" cy="338554"/>
          </a:xfrm>
          <a:prstGeom prst="rect">
            <a:avLst/>
          </a:prstGeom>
          <a:solidFill>
            <a:schemeClr val="bg1"/>
          </a:solidFill>
        </p:spPr>
        <p:txBody>
          <a:bodyPr wrap="square" rtlCol="0">
            <a:spAutoFit/>
          </a:bodyPr>
          <a:lstStyle/>
          <a:p>
            <a:pPr algn="ctr"/>
            <a:r>
              <a:rPr lang="fr-FR" sz="800" dirty="0" smtClean="0">
                <a:latin typeface="Short Stack" panose="02010500040000000007" pitchFamily="2" charset="0"/>
              </a:rPr>
              <a:t>Règne de Louis XVI</a:t>
            </a:r>
            <a:endParaRPr lang="fr-FR" sz="800" dirty="0">
              <a:latin typeface="Short Stack" panose="02010500040000000007" pitchFamily="2" charset="0"/>
            </a:endParaRPr>
          </a:p>
        </p:txBody>
      </p:sp>
      <p:sp>
        <p:nvSpPr>
          <p:cNvPr id="30" name="Ellipse 29"/>
          <p:cNvSpPr/>
          <p:nvPr/>
        </p:nvSpPr>
        <p:spPr>
          <a:xfrm>
            <a:off x="3251387" y="2052142"/>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251387" y="2052142"/>
            <a:ext cx="493302" cy="246221"/>
          </a:xfrm>
          <a:prstGeom prst="rect">
            <a:avLst/>
          </a:prstGeom>
          <a:noFill/>
        </p:spPr>
        <p:txBody>
          <a:bodyPr wrap="square" rtlCol="0">
            <a:spAutoFit/>
          </a:bodyPr>
          <a:lstStyle/>
          <a:p>
            <a:r>
              <a:rPr lang="fr-FR" sz="1000" dirty="0" smtClean="0">
                <a:latin typeface="Chinacat" panose="00000400000000000000" pitchFamily="2" charset="0"/>
              </a:rPr>
              <a:t>1750</a:t>
            </a:r>
            <a:endParaRPr lang="fr-FR" sz="1000" dirty="0">
              <a:latin typeface="Chinacat" panose="00000400000000000000" pitchFamily="2" charset="0"/>
            </a:endParaRPr>
          </a:p>
        </p:txBody>
      </p:sp>
      <p:sp>
        <p:nvSpPr>
          <p:cNvPr id="38" name="ZoneTexte 37"/>
          <p:cNvSpPr txBox="1"/>
          <p:nvPr/>
        </p:nvSpPr>
        <p:spPr>
          <a:xfrm>
            <a:off x="4957016" y="1301865"/>
            <a:ext cx="1205045" cy="246221"/>
          </a:xfrm>
          <a:prstGeom prst="rect">
            <a:avLst/>
          </a:prstGeom>
          <a:solidFill>
            <a:schemeClr val="bg1"/>
          </a:solidFill>
        </p:spPr>
        <p:txBody>
          <a:bodyPr wrap="square" rtlCol="0">
            <a:spAutoFit/>
          </a:bodyPr>
          <a:lstStyle/>
          <a:p>
            <a:pPr algn="ctr"/>
            <a:r>
              <a:rPr lang="fr-FR" sz="1000" dirty="0" smtClean="0">
                <a:latin typeface="Chinacat" panose="00000400000000000000" pitchFamily="2" charset="0"/>
              </a:rPr>
              <a:t>De 1774 à  1792</a:t>
            </a:r>
            <a:endParaRPr lang="fr-FR" sz="1000" dirty="0">
              <a:latin typeface="Chinacat" panose="00000400000000000000" pitchFamily="2" charset="0"/>
            </a:endParaRPr>
          </a:p>
        </p:txBody>
      </p:sp>
      <p:sp>
        <p:nvSpPr>
          <p:cNvPr id="46" name="Double flèche horizontale 45"/>
          <p:cNvSpPr/>
          <p:nvPr/>
        </p:nvSpPr>
        <p:spPr>
          <a:xfrm>
            <a:off x="77604" y="2488994"/>
            <a:ext cx="7127206" cy="360040"/>
          </a:xfrm>
          <a:prstGeom prst="leftRightArrow">
            <a:avLst>
              <a:gd name="adj1" fmla="val 98502"/>
              <a:gd name="adj2" fmla="val 36772"/>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736577" y="2484397"/>
            <a:ext cx="1590178" cy="369332"/>
          </a:xfrm>
          <a:prstGeom prst="rect">
            <a:avLst/>
          </a:prstGeom>
          <a:noFill/>
        </p:spPr>
        <p:txBody>
          <a:bodyPr wrap="square" rtlCol="0">
            <a:spAutoFit/>
          </a:bodyPr>
          <a:lstStyle/>
          <a:p>
            <a:pPr algn="ctr"/>
            <a:r>
              <a:rPr lang="fr-FR" sz="1800" b="1" dirty="0" smtClean="0">
                <a:solidFill>
                  <a:schemeClr val="bg1"/>
                </a:solidFill>
                <a:latin typeface="Fineliner Script" pitchFamily="50" charset="0"/>
              </a:rPr>
              <a:t>Temps modernes</a:t>
            </a:r>
            <a:endParaRPr lang="fr-FR" sz="1800" b="1" dirty="0">
              <a:solidFill>
                <a:schemeClr val="bg1"/>
              </a:solidFill>
              <a:latin typeface="Fineliner Script" pitchFamily="50" charset="0"/>
            </a:endParaRPr>
          </a:p>
        </p:txBody>
      </p:sp>
      <p:cxnSp>
        <p:nvCxnSpPr>
          <p:cNvPr id="14" name="Connecteur droit 13"/>
          <p:cNvCxnSpPr/>
          <p:nvPr/>
        </p:nvCxnSpPr>
        <p:spPr>
          <a:xfrm flipH="1">
            <a:off x="6841033"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926622"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6997806" y="2484190"/>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343751"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29340"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500524" y="2484190"/>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040833" y="1548086"/>
            <a:ext cx="1067017" cy="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2341476" y="1297152"/>
            <a:ext cx="1224136" cy="246221"/>
          </a:xfrm>
          <a:prstGeom prst="rect">
            <a:avLst/>
          </a:prstGeom>
          <a:solidFill>
            <a:schemeClr val="bg1"/>
          </a:solidFill>
        </p:spPr>
        <p:txBody>
          <a:bodyPr wrap="square" lIns="36000" rIns="36000" rtlCol="0">
            <a:spAutoFit/>
          </a:bodyPr>
          <a:lstStyle/>
          <a:p>
            <a:pPr algn="ctr"/>
            <a:r>
              <a:rPr lang="fr-FR" sz="1000" dirty="0" smtClean="0">
                <a:latin typeface="Chinacat" panose="00000400000000000000" pitchFamily="2" charset="0"/>
              </a:rPr>
              <a:t>De 1715 à 1774</a:t>
            </a:r>
            <a:endParaRPr lang="fr-FR" sz="1000" dirty="0">
              <a:latin typeface="Chinacat" panose="00000400000000000000" pitchFamily="2" charset="0"/>
            </a:endParaRPr>
          </a:p>
        </p:txBody>
      </p:sp>
      <p:sp>
        <p:nvSpPr>
          <p:cNvPr id="57" name="ZoneTexte 56"/>
          <p:cNvSpPr txBox="1"/>
          <p:nvPr/>
        </p:nvSpPr>
        <p:spPr>
          <a:xfrm>
            <a:off x="2258865" y="1565496"/>
            <a:ext cx="1282096" cy="19581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Règne de Louis XV</a:t>
            </a:r>
            <a:endParaRPr lang="fr-FR" sz="800" dirty="0">
              <a:latin typeface="Short Stack" panose="02010500040000000007" pitchFamily="2" charset="0"/>
            </a:endParaRPr>
          </a:p>
        </p:txBody>
      </p:sp>
      <p:cxnSp>
        <p:nvCxnSpPr>
          <p:cNvPr id="64" name="Connecteur droit avec flèche 63"/>
          <p:cNvCxnSpPr/>
          <p:nvPr/>
        </p:nvCxnSpPr>
        <p:spPr>
          <a:xfrm flipV="1">
            <a:off x="689726" y="1548086"/>
            <a:ext cx="4351107" cy="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135219" y="1301866"/>
            <a:ext cx="0" cy="108941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888568" y="2059415"/>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888568" y="2059415"/>
            <a:ext cx="493302" cy="246221"/>
          </a:xfrm>
          <a:prstGeom prst="rect">
            <a:avLst/>
          </a:prstGeom>
          <a:noFill/>
        </p:spPr>
        <p:txBody>
          <a:bodyPr wrap="square" rtlCol="0">
            <a:spAutoFit/>
          </a:bodyPr>
          <a:lstStyle/>
          <a:p>
            <a:r>
              <a:rPr lang="fr-FR" sz="1000" dirty="0" smtClean="0">
                <a:latin typeface="Chinacat" panose="00000400000000000000" pitchFamily="2" charset="0"/>
              </a:rPr>
              <a:t>1800</a:t>
            </a:r>
            <a:endParaRPr lang="fr-FR" sz="1000" dirty="0">
              <a:latin typeface="Chinacat" panose="00000400000000000000" pitchFamily="2" charset="0"/>
            </a:endParaRPr>
          </a:p>
        </p:txBody>
      </p:sp>
      <p:pic>
        <p:nvPicPr>
          <p:cNvPr id="71"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5348" t="3988"/>
          <a:stretch/>
        </p:blipFill>
        <p:spPr bwMode="auto">
          <a:xfrm>
            <a:off x="1233602" y="1396000"/>
            <a:ext cx="610634" cy="7770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2871" y="1424976"/>
            <a:ext cx="548163" cy="678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Imag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049" y="9239089"/>
            <a:ext cx="296919" cy="1182177"/>
          </a:xfrm>
          <a:prstGeom prst="rect">
            <a:avLst/>
          </a:prstGeom>
        </p:spPr>
      </p:pic>
    </p:spTree>
    <p:extLst>
      <p:ext uri="{BB962C8B-B14F-4D97-AF65-F5344CB8AC3E}">
        <p14:creationId xmlns:p14="http://schemas.microsoft.com/office/powerpoint/2010/main" val="9023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3060254"/>
            <a:ext cx="6984492" cy="7200800"/>
          </a:xfrm>
          <a:prstGeom prst="roundRect">
            <a:avLst>
              <a:gd name="adj" fmla="val 313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3060254"/>
            <a:ext cx="6971296" cy="6938346"/>
          </a:xfrm>
          <a:prstGeom prst="rect">
            <a:avLst/>
          </a:prstGeom>
        </p:spPr>
        <p:txBody>
          <a:bodyPr wrap="square" lIns="101636" tIns="50818" rIns="101636" bIns="50818">
            <a:spAutoFit/>
          </a:bodyPr>
          <a:lstStyle/>
          <a:p>
            <a:r>
              <a:rPr lang="fr-FR" sz="1600" dirty="0" smtClean="0">
                <a:latin typeface="KG Primary Italics" panose="02000506000000020003" pitchFamily="2" charset="0"/>
              </a:rPr>
              <a:t>	         </a:t>
            </a:r>
            <a:r>
              <a:rPr lang="fr-FR" sz="1800" dirty="0" smtClean="0">
                <a:effectLst>
                  <a:outerShdw blurRad="38100" dist="38100" dir="2700000" algn="tl">
                    <a:srgbClr val="000000">
                      <a:alpha val="43137"/>
                    </a:srgbClr>
                  </a:outerShdw>
                </a:effectLst>
                <a:latin typeface="KG Primary Italics" panose="02000506000000020003" pitchFamily="2" charset="0"/>
              </a:rPr>
              <a:t>Louis XV</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a:solidFill>
                  <a:prstClr val="black"/>
                </a:solidFill>
                <a:latin typeface="Short Stack" panose="02010500040000000007" pitchFamily="2" charset="0"/>
                <a:ea typeface="Clensey" panose="02000603000000000000" pitchFamily="2" charset="0"/>
              </a:rPr>
              <a:t>A la mort de Louis XIV, son </a:t>
            </a:r>
            <a:r>
              <a:rPr lang="fr-FR" sz="1000" dirty="0" smtClean="0">
                <a:solidFill>
                  <a:srgbClr val="FF0000"/>
                </a:solidFill>
                <a:latin typeface="Short Stack" panose="02010500040000000007" pitchFamily="2" charset="0"/>
                <a:ea typeface="Clensey" panose="02000603000000000000" pitchFamily="2" charset="0"/>
              </a:rPr>
              <a:t>arrière petit fils</a:t>
            </a:r>
            <a:r>
              <a:rPr lang="fr-FR" sz="1000" dirty="0" smtClean="0">
                <a:solidFill>
                  <a:prstClr val="black"/>
                </a:solidFill>
                <a:latin typeface="Short Stack" panose="02010500040000000007" pitchFamily="2" charset="0"/>
                <a:ea typeface="Clensey" panose="02000603000000000000" pitchFamily="2" charset="0"/>
              </a:rPr>
              <a:t>, </a:t>
            </a:r>
            <a:r>
              <a:rPr lang="fr-FR" sz="1000" dirty="0">
                <a:solidFill>
                  <a:prstClr val="black"/>
                </a:solidFill>
                <a:latin typeface="Short Stack" panose="02010500040000000007" pitchFamily="2" charset="0"/>
                <a:ea typeface="Clensey" panose="02000603000000000000" pitchFamily="2" charset="0"/>
              </a:rPr>
              <a:t>Louis </a:t>
            </a:r>
            <a:r>
              <a:rPr lang="fr-FR" sz="1000" dirty="0" smtClean="0">
                <a:solidFill>
                  <a:prstClr val="black"/>
                </a:solidFill>
                <a:latin typeface="Short Stack" panose="02010500040000000007" pitchFamily="2" charset="0"/>
                <a:ea typeface="Clensey" panose="02000603000000000000" pitchFamily="2" charset="0"/>
              </a:rPr>
              <a:t>XV devient </a:t>
            </a:r>
            <a:r>
              <a:rPr lang="fr-FR" sz="1000" dirty="0">
                <a:solidFill>
                  <a:prstClr val="black"/>
                </a:solidFill>
                <a:latin typeface="Short Stack" panose="02010500040000000007" pitchFamily="2" charset="0"/>
                <a:ea typeface="Clensey" panose="02000603000000000000" pitchFamily="2" charset="0"/>
              </a:rPr>
              <a:t>roi à </a:t>
            </a:r>
            <a:r>
              <a:rPr lang="fr-FR" sz="1000" dirty="0" smtClean="0">
                <a:solidFill>
                  <a:srgbClr val="FF0000"/>
                </a:solidFill>
                <a:latin typeface="Short Stack" panose="02010500040000000007" pitchFamily="2" charset="0"/>
                <a:ea typeface="Clensey" panose="02000603000000000000" pitchFamily="2" charset="0"/>
              </a:rPr>
              <a:t>5 </a:t>
            </a:r>
            <a:r>
              <a:rPr lang="fr-FR" sz="1000" dirty="0" smtClean="0">
                <a:solidFill>
                  <a:prstClr val="black"/>
                </a:solidFill>
                <a:latin typeface="Short Stack" panose="02010500040000000007" pitchFamily="2" charset="0"/>
                <a:ea typeface="Clensey" panose="02000603000000000000" pitchFamily="2" charset="0"/>
              </a:rPr>
              <a:t>ans</a:t>
            </a:r>
            <a:r>
              <a:rPr lang="fr-FR" sz="1000" dirty="0">
                <a:solidFill>
                  <a:prstClr val="black"/>
                </a:solidFill>
                <a:latin typeface="Short Stack" panose="02010500040000000007" pitchFamily="2" charset="0"/>
                <a:ea typeface="Clensey" panose="02000603000000000000" pitchFamily="2" charset="0"/>
              </a:rPr>
              <a:t>. La régence est alors confiée à son cousin, </a:t>
            </a:r>
            <a:r>
              <a:rPr lang="fr-FR" sz="1000" dirty="0" smtClean="0">
                <a:solidFill>
                  <a:prstClr val="black"/>
                </a:solidFill>
                <a:latin typeface="Short Stack" panose="02010500040000000007" pitchFamily="2" charset="0"/>
                <a:ea typeface="Clensey" panose="02000603000000000000" pitchFamily="2" charset="0"/>
              </a:rPr>
              <a:t>le</a:t>
            </a:r>
            <a:r>
              <a:rPr lang="fr-FR" sz="1000" dirty="0" smtClean="0">
                <a:solidFill>
                  <a:srgbClr val="FF0000"/>
                </a:solidFill>
                <a:latin typeface="Short Stack" panose="02010500040000000007" pitchFamily="2" charset="0"/>
                <a:ea typeface="Clensey" panose="02000603000000000000" pitchFamily="2" charset="0"/>
              </a:rPr>
              <a:t> duc d’Orléans</a:t>
            </a:r>
            <a:r>
              <a:rPr lang="fr-FR" sz="1000" dirty="0" smtClean="0">
                <a:solidFill>
                  <a:prstClr val="black"/>
                </a:solidFill>
                <a:latin typeface="Short Stack" panose="02010500040000000007" pitchFamily="2" charset="0"/>
                <a:ea typeface="Clensey" panose="02000603000000000000" pitchFamily="2" charset="0"/>
              </a:rPr>
              <a:t>. </a:t>
            </a:r>
            <a:r>
              <a:rPr lang="fr-FR" sz="1000" dirty="0">
                <a:solidFill>
                  <a:prstClr val="black"/>
                </a:solidFill>
                <a:latin typeface="Short Stack" panose="02010500040000000007" pitchFamily="2" charset="0"/>
                <a:ea typeface="Clensey" panose="02000603000000000000" pitchFamily="2" charset="0"/>
              </a:rPr>
              <a:t>A sa majorité, il ne veut pas s’occuper des affaires du royaume. A </a:t>
            </a:r>
            <a:r>
              <a:rPr lang="fr-FR" sz="1000" dirty="0" smtClean="0">
                <a:solidFill>
                  <a:prstClr val="black"/>
                </a:solidFill>
                <a:latin typeface="Short Stack" panose="02010500040000000007" pitchFamily="2" charset="0"/>
                <a:ea typeface="Clensey" panose="02000603000000000000" pitchFamily="2" charset="0"/>
              </a:rPr>
              <a:t>force </a:t>
            </a:r>
            <a:r>
              <a:rPr lang="fr-FR" sz="1000" dirty="0">
                <a:solidFill>
                  <a:prstClr val="black"/>
                </a:solidFill>
                <a:latin typeface="Short Stack" panose="02010500040000000007" pitchFamily="2" charset="0"/>
                <a:ea typeface="Clensey" panose="02000603000000000000" pitchFamily="2" charset="0"/>
              </a:rPr>
              <a:t>de se </a:t>
            </a:r>
            <a:r>
              <a:rPr lang="fr-FR" sz="1000" dirty="0" smtClean="0">
                <a:solidFill>
                  <a:prstClr val="black"/>
                </a:solidFill>
                <a:latin typeface="Short Stack" panose="02010500040000000007" pitchFamily="2" charset="0"/>
                <a:ea typeface="Clensey" panose="02000603000000000000" pitchFamily="2" charset="0"/>
              </a:rPr>
              <a:t>désintéresser du </a:t>
            </a:r>
            <a:r>
              <a:rPr lang="fr-FR" sz="1000" dirty="0" smtClean="0">
                <a:solidFill>
                  <a:srgbClr val="FF0000"/>
                </a:solidFill>
                <a:latin typeface="Short Stack" panose="02010500040000000007" pitchFamily="2" charset="0"/>
                <a:ea typeface="Clensey" panose="02000603000000000000" pitchFamily="2" charset="0"/>
              </a:rPr>
              <a:t>pouvoir</a:t>
            </a:r>
            <a:r>
              <a:rPr lang="fr-FR" sz="1000" dirty="0" smtClean="0">
                <a:solidFill>
                  <a:prstClr val="black"/>
                </a:solidFill>
                <a:latin typeface="Short Stack" panose="02010500040000000007" pitchFamily="2" charset="0"/>
                <a:ea typeface="Clensey" panose="02000603000000000000" pitchFamily="2" charset="0"/>
              </a:rPr>
              <a:t>, </a:t>
            </a:r>
            <a:r>
              <a:rPr lang="fr-FR" sz="1000" dirty="0">
                <a:solidFill>
                  <a:prstClr val="black"/>
                </a:solidFill>
                <a:latin typeface="Short Stack" panose="02010500040000000007" pitchFamily="2" charset="0"/>
                <a:ea typeface="Clensey" panose="02000603000000000000" pitchFamily="2" charset="0"/>
              </a:rPr>
              <a:t>il perd en </a:t>
            </a:r>
            <a:r>
              <a:rPr lang="fr-FR" sz="1000" dirty="0" smtClean="0">
                <a:solidFill>
                  <a:srgbClr val="FF0000"/>
                </a:solidFill>
                <a:latin typeface="Short Stack" panose="02010500040000000007" pitchFamily="2" charset="0"/>
                <a:ea typeface="Clensey" panose="02000603000000000000" pitchFamily="2" charset="0"/>
              </a:rPr>
              <a:t>popularité </a:t>
            </a:r>
            <a:r>
              <a:rPr lang="fr-FR" sz="1000" dirty="0" smtClean="0">
                <a:solidFill>
                  <a:prstClr val="black"/>
                </a:solidFill>
                <a:latin typeface="Short Stack" panose="02010500040000000007" pitchFamily="2" charset="0"/>
                <a:ea typeface="Clensey" panose="02000603000000000000" pitchFamily="2" charset="0"/>
              </a:rPr>
              <a:t>à </a:t>
            </a:r>
            <a:r>
              <a:rPr lang="fr-FR" sz="1000" dirty="0">
                <a:solidFill>
                  <a:prstClr val="black"/>
                </a:solidFill>
                <a:latin typeface="Short Stack" panose="02010500040000000007" pitchFamily="2" charset="0"/>
                <a:ea typeface="Clensey" panose="02000603000000000000" pitchFamily="2" charset="0"/>
              </a:rPr>
              <a:t>tel point que sa mort est accueillie avec des festivités </a:t>
            </a:r>
            <a:r>
              <a:rPr lang="fr-FR" sz="1000" dirty="0" smtClean="0">
                <a:solidFill>
                  <a:prstClr val="black"/>
                </a:solidFill>
                <a:latin typeface="Short Stack" panose="02010500040000000007" pitchFamily="2" charset="0"/>
                <a:ea typeface="Clensey" panose="02000603000000000000" pitchFamily="2" charset="0"/>
              </a:rPr>
              <a:t>joyeuses.</a:t>
            </a:r>
            <a:endParaRPr lang="fr-FR" sz="1000" dirty="0" smtClean="0">
              <a:solidFill>
                <a:prstClr val="black"/>
              </a:solidFill>
              <a:latin typeface="KG Primary Italics" panose="02000506000000020003" pitchFamily="2" charset="0"/>
              <a:ea typeface="Clensey" panose="02000603000000000000" pitchFamily="2" charset="0"/>
            </a:endParaRPr>
          </a:p>
          <a:p>
            <a:r>
              <a:rPr lang="fr-FR" sz="1800" dirty="0" smtClean="0">
                <a:effectLst>
                  <a:outerShdw blurRad="38100" dist="38100" dir="2700000" algn="tl">
                    <a:srgbClr val="000000">
                      <a:alpha val="43137"/>
                    </a:srgbClr>
                  </a:outerShdw>
                </a:effectLst>
                <a:latin typeface="KG Primary Italics" panose="02000506000000020003" pitchFamily="2" charset="0"/>
              </a:rPr>
              <a:t>La traite des noirs</a:t>
            </a:r>
            <a:endParaRPr lang="fr-FR" sz="1000" dirty="0">
              <a:latin typeface="Short Stack" panose="02010500040000000007" pitchFamily="2" charset="0"/>
            </a:endParaRPr>
          </a:p>
          <a:p>
            <a:pPr lvl="0">
              <a:lnSpc>
                <a:spcPct val="150000"/>
              </a:lnSpc>
            </a:pPr>
            <a:r>
              <a:rPr lang="fr-FR" sz="1000" dirty="0" smtClean="0">
                <a:solidFill>
                  <a:prstClr val="black"/>
                </a:solidFill>
                <a:latin typeface="Short Stack" panose="02010500040000000007" pitchFamily="2" charset="0"/>
                <a:ea typeface="Clensey" panose="02000603000000000000" pitchFamily="2" charset="0"/>
              </a:rPr>
              <a:t>Des personnes sont capturées </a:t>
            </a:r>
            <a:r>
              <a:rPr lang="fr-FR" sz="1000" dirty="0">
                <a:solidFill>
                  <a:prstClr val="black"/>
                </a:solidFill>
                <a:latin typeface="Short Stack" panose="02010500040000000007" pitchFamily="2" charset="0"/>
                <a:ea typeface="Clensey" panose="02000603000000000000" pitchFamily="2" charset="0"/>
              </a:rPr>
              <a:t>en </a:t>
            </a:r>
            <a:r>
              <a:rPr lang="fr-FR" sz="1000" dirty="0" smtClean="0">
                <a:solidFill>
                  <a:srgbClr val="FF0000"/>
                </a:solidFill>
                <a:latin typeface="Short Stack" panose="02010500040000000007" pitchFamily="2" charset="0"/>
                <a:ea typeface="Clensey" panose="02000603000000000000" pitchFamily="2" charset="0"/>
              </a:rPr>
              <a:t>Afrique </a:t>
            </a:r>
            <a:r>
              <a:rPr lang="fr-FR" sz="1000" dirty="0" smtClean="0">
                <a:solidFill>
                  <a:prstClr val="black"/>
                </a:solidFill>
                <a:latin typeface="Short Stack" panose="02010500040000000007" pitchFamily="2" charset="0"/>
                <a:ea typeface="Clensey" panose="02000603000000000000" pitchFamily="2" charset="0"/>
              </a:rPr>
              <a:t>et </a:t>
            </a:r>
            <a:r>
              <a:rPr lang="fr-FR" sz="1000" dirty="0">
                <a:solidFill>
                  <a:prstClr val="black"/>
                </a:solidFill>
                <a:latin typeface="Short Stack" panose="02010500040000000007" pitchFamily="2" charset="0"/>
                <a:ea typeface="Clensey" panose="02000603000000000000" pitchFamily="2" charset="0"/>
              </a:rPr>
              <a:t>emmenés par les bateaux </a:t>
            </a:r>
            <a:r>
              <a:rPr lang="fr-FR" sz="1000" dirty="0" smtClean="0">
                <a:solidFill>
                  <a:srgbClr val="FF0000"/>
                </a:solidFill>
                <a:latin typeface="Short Stack" panose="02010500040000000007" pitchFamily="2" charset="0"/>
                <a:ea typeface="Clensey" panose="02000603000000000000" pitchFamily="2" charset="0"/>
              </a:rPr>
              <a:t>français </a:t>
            </a:r>
            <a:r>
              <a:rPr lang="fr-FR" sz="1000" dirty="0" smtClean="0">
                <a:solidFill>
                  <a:prstClr val="black"/>
                </a:solidFill>
                <a:latin typeface="Short Stack" panose="02010500040000000007" pitchFamily="2" charset="0"/>
                <a:ea typeface="Clensey" panose="02000603000000000000" pitchFamily="2" charset="0"/>
              </a:rPr>
              <a:t>en </a:t>
            </a:r>
            <a:r>
              <a:rPr lang="fr-FR" sz="1000" dirty="0" smtClean="0">
                <a:solidFill>
                  <a:srgbClr val="FF0000"/>
                </a:solidFill>
                <a:latin typeface="Short Stack" panose="02010500040000000007" pitchFamily="2" charset="0"/>
                <a:ea typeface="Clensey" panose="02000603000000000000" pitchFamily="2" charset="0"/>
              </a:rPr>
              <a:t>Amérique</a:t>
            </a:r>
            <a:r>
              <a:rPr lang="fr-FR" sz="1000" dirty="0" smtClean="0">
                <a:solidFill>
                  <a:prstClr val="black"/>
                </a:solidFill>
                <a:latin typeface="Short Stack" panose="02010500040000000007" pitchFamily="2" charset="0"/>
                <a:ea typeface="Clensey" panose="02000603000000000000" pitchFamily="2" charset="0"/>
              </a:rPr>
              <a:t>. </a:t>
            </a:r>
            <a:r>
              <a:rPr lang="fr-FR" sz="1000" dirty="0">
                <a:solidFill>
                  <a:prstClr val="black"/>
                </a:solidFill>
                <a:latin typeface="Short Stack" panose="02010500040000000007" pitchFamily="2" charset="0"/>
                <a:ea typeface="Clensey" panose="02000603000000000000" pitchFamily="2" charset="0"/>
              </a:rPr>
              <a:t>Là, ils sont vendus comme des </a:t>
            </a:r>
            <a:r>
              <a:rPr lang="fr-FR" sz="1000" dirty="0" smtClean="0">
                <a:solidFill>
                  <a:srgbClr val="FF0000"/>
                </a:solidFill>
                <a:latin typeface="Short Stack" panose="02010500040000000007" pitchFamily="2" charset="0"/>
                <a:ea typeface="Clensey" panose="02000603000000000000" pitchFamily="2" charset="0"/>
              </a:rPr>
              <a:t>esclaves </a:t>
            </a:r>
            <a:r>
              <a:rPr lang="fr-FR" sz="1000" dirty="0" smtClean="0">
                <a:solidFill>
                  <a:prstClr val="black"/>
                </a:solidFill>
                <a:latin typeface="Short Stack" panose="02010500040000000007" pitchFamily="2" charset="0"/>
                <a:ea typeface="Clensey" panose="02000603000000000000" pitchFamily="2" charset="0"/>
              </a:rPr>
              <a:t>: </a:t>
            </a:r>
            <a:r>
              <a:rPr lang="fr-FR" sz="1000" dirty="0">
                <a:solidFill>
                  <a:prstClr val="black"/>
                </a:solidFill>
                <a:latin typeface="Short Stack" panose="02010500040000000007" pitchFamily="2" charset="0"/>
                <a:ea typeface="Clensey" panose="02000603000000000000" pitchFamily="2" charset="0"/>
              </a:rPr>
              <a:t>c’est la traite des noirs qui dure jusqu’au 19</a:t>
            </a:r>
            <a:r>
              <a:rPr lang="fr-FR" sz="1000" baseline="30000" dirty="0">
                <a:solidFill>
                  <a:prstClr val="black"/>
                </a:solidFill>
                <a:latin typeface="Short Stack" panose="02010500040000000007" pitchFamily="2" charset="0"/>
                <a:ea typeface="Clensey" panose="02000603000000000000" pitchFamily="2" charset="0"/>
              </a:rPr>
              <a:t>ème</a:t>
            </a:r>
            <a:r>
              <a:rPr lang="fr-FR" sz="1000" dirty="0">
                <a:solidFill>
                  <a:prstClr val="black"/>
                </a:solidFill>
                <a:latin typeface="Short Stack" panose="02010500040000000007" pitchFamily="2" charset="0"/>
                <a:ea typeface="Clensey" panose="02000603000000000000" pitchFamily="2" charset="0"/>
              </a:rPr>
              <a:t> siècle. </a:t>
            </a:r>
            <a:r>
              <a:rPr lang="fr-FR" sz="1000" dirty="0" smtClean="0">
                <a:solidFill>
                  <a:prstClr val="black"/>
                </a:solidFill>
                <a:latin typeface="Short Stack" panose="02010500040000000007" pitchFamily="2" charset="0"/>
                <a:ea typeface="Clensey" panose="02000603000000000000" pitchFamily="2" charset="0"/>
              </a:rPr>
              <a:t>Les </a:t>
            </a:r>
            <a:r>
              <a:rPr lang="fr-FR" sz="1000" dirty="0">
                <a:solidFill>
                  <a:prstClr val="black"/>
                </a:solidFill>
                <a:latin typeface="Short Stack" panose="02010500040000000007" pitchFamily="2" charset="0"/>
                <a:ea typeface="Clensey" panose="02000603000000000000" pitchFamily="2" charset="0"/>
              </a:rPr>
              <a:t>esclaves </a:t>
            </a:r>
            <a:r>
              <a:rPr lang="fr-FR" sz="1000" dirty="0" smtClean="0">
                <a:solidFill>
                  <a:prstClr val="black"/>
                </a:solidFill>
                <a:latin typeface="Short Stack" panose="02010500040000000007" pitchFamily="2" charset="0"/>
                <a:ea typeface="Clensey" panose="02000603000000000000" pitchFamily="2" charset="0"/>
              </a:rPr>
              <a:t>ont des conditions de vie inhumaines. Les </a:t>
            </a:r>
            <a:r>
              <a:rPr lang="fr-FR" sz="1000" dirty="0">
                <a:solidFill>
                  <a:prstClr val="black"/>
                </a:solidFill>
                <a:latin typeface="Short Stack" panose="02010500040000000007" pitchFamily="2" charset="0"/>
                <a:ea typeface="Clensey" panose="02000603000000000000" pitchFamily="2" charset="0"/>
              </a:rPr>
              <a:t>navigateurs </a:t>
            </a:r>
            <a:r>
              <a:rPr lang="fr-FR" sz="1000" dirty="0" smtClean="0">
                <a:solidFill>
                  <a:prstClr val="black"/>
                </a:solidFill>
                <a:latin typeface="Short Stack" panose="02010500040000000007" pitchFamily="2" charset="0"/>
                <a:ea typeface="Clensey" panose="02000603000000000000" pitchFamily="2" charset="0"/>
              </a:rPr>
              <a:t>pratiquent le commerce </a:t>
            </a:r>
            <a:r>
              <a:rPr lang="fr-FR" sz="1000" dirty="0" smtClean="0">
                <a:solidFill>
                  <a:srgbClr val="FF0000"/>
                </a:solidFill>
                <a:latin typeface="Short Stack" panose="02010500040000000007" pitchFamily="2" charset="0"/>
                <a:ea typeface="Clensey" panose="02000603000000000000" pitchFamily="2" charset="0"/>
              </a:rPr>
              <a:t>triangulaire </a:t>
            </a:r>
            <a:r>
              <a:rPr lang="fr-FR" sz="1000" dirty="0" smtClean="0">
                <a:solidFill>
                  <a:prstClr val="black"/>
                </a:solidFill>
                <a:latin typeface="Short Stack" panose="02010500040000000007" pitchFamily="2" charset="0"/>
                <a:ea typeface="Clensey" panose="02000603000000000000" pitchFamily="2" charset="0"/>
              </a:rPr>
              <a:t>: ils vendent les esclaves contre de la </a:t>
            </a:r>
            <a:r>
              <a:rPr lang="fr-FR" sz="1000" dirty="0" smtClean="0">
                <a:solidFill>
                  <a:srgbClr val="FF0000"/>
                </a:solidFill>
                <a:latin typeface="Short Stack" panose="02010500040000000007" pitchFamily="2" charset="0"/>
                <a:ea typeface="Clensey" panose="02000603000000000000" pitchFamily="2" charset="0"/>
              </a:rPr>
              <a:t>marchandise </a:t>
            </a:r>
            <a:r>
              <a:rPr lang="fr-FR" sz="1000" dirty="0" smtClean="0">
                <a:solidFill>
                  <a:prstClr val="black"/>
                </a:solidFill>
                <a:latin typeface="Short Stack" panose="02010500040000000007" pitchFamily="2" charset="0"/>
                <a:ea typeface="Clensey" panose="02000603000000000000" pitchFamily="2" charset="0"/>
              </a:rPr>
              <a:t>entre l’Europe, l’Afrique et l’Amérique.</a:t>
            </a:r>
            <a:endParaRPr lang="fr-FR" sz="1000" dirty="0">
              <a:latin typeface="Short Stack" panose="02010500040000000007" pitchFamily="2" charset="0"/>
              <a:ea typeface="Clensey" panose="02000603000000000000" pitchFamily="2" charset="0"/>
            </a:endParaRPr>
          </a:p>
          <a:p>
            <a:endParaRPr lang="fr-FR" sz="700" dirty="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L’économie et la politique</a:t>
            </a:r>
          </a:p>
          <a:p>
            <a:pPr>
              <a:lnSpc>
                <a:spcPct val="150000"/>
              </a:lnSpc>
            </a:pPr>
            <a:r>
              <a:rPr lang="fr-FR" sz="1000" dirty="0" smtClean="0">
                <a:latin typeface="Short Stack" panose="02010500040000000007" pitchFamily="2" charset="0"/>
              </a:rPr>
              <a:t>Le ministre de Louis XVI </a:t>
            </a:r>
            <a:r>
              <a:rPr lang="fr-FR" sz="1000" dirty="0" smtClean="0">
                <a:solidFill>
                  <a:srgbClr val="FF0000"/>
                </a:solidFill>
                <a:latin typeface="Short Stack" panose="02010500040000000007" pitchFamily="2" charset="0"/>
              </a:rPr>
              <a:t>Turgot </a:t>
            </a:r>
            <a:r>
              <a:rPr lang="fr-FR" sz="1000" dirty="0" smtClean="0">
                <a:latin typeface="Short Stack" panose="02010500040000000007" pitchFamily="2" charset="0"/>
              </a:rPr>
              <a:t>veut réformer l’économie du pays en lançant un impôt pour tous. Sous le mécontentement, Louis XVI le renvoie. Les </a:t>
            </a:r>
            <a:r>
              <a:rPr lang="fr-FR" sz="1000" dirty="0" smtClean="0">
                <a:solidFill>
                  <a:srgbClr val="FF0000"/>
                </a:solidFill>
                <a:latin typeface="Short Stack" panose="02010500040000000007" pitchFamily="2" charset="0"/>
              </a:rPr>
              <a:t>nobles </a:t>
            </a:r>
            <a:r>
              <a:rPr lang="fr-FR" sz="1000" dirty="0" smtClean="0">
                <a:latin typeface="Short Stack" panose="02010500040000000007" pitchFamily="2" charset="0"/>
              </a:rPr>
              <a:t>augmentent les taxes sur les </a:t>
            </a:r>
            <a:r>
              <a:rPr lang="fr-FR" sz="1000" dirty="0" smtClean="0">
                <a:solidFill>
                  <a:srgbClr val="FF0000"/>
                </a:solidFill>
                <a:latin typeface="Short Stack" panose="02010500040000000007" pitchFamily="2" charset="0"/>
              </a:rPr>
              <a:t>paysans </a:t>
            </a:r>
            <a:r>
              <a:rPr lang="fr-FR" sz="1000" dirty="0" smtClean="0">
                <a:latin typeface="Short Stack" panose="02010500040000000007" pitchFamily="2" charset="0"/>
              </a:rPr>
              <a:t>ce qui augmente encore la colère du peuple. En 1783, le traité de </a:t>
            </a:r>
            <a:r>
              <a:rPr lang="fr-FR" sz="1000" dirty="0" smtClean="0">
                <a:solidFill>
                  <a:srgbClr val="FF0000"/>
                </a:solidFill>
                <a:latin typeface="Short Stack" panose="02010500040000000007" pitchFamily="2" charset="0"/>
              </a:rPr>
              <a:t>Versailles </a:t>
            </a:r>
            <a:r>
              <a:rPr lang="fr-FR" sz="1000" dirty="0" smtClean="0">
                <a:latin typeface="Short Stack" panose="02010500040000000007" pitchFamily="2" charset="0"/>
              </a:rPr>
              <a:t>reconnaît </a:t>
            </a:r>
            <a:r>
              <a:rPr lang="fr-FR" sz="1000" dirty="0" smtClean="0">
                <a:solidFill>
                  <a:srgbClr val="FF0000"/>
                </a:solidFill>
                <a:latin typeface="Short Stack" panose="02010500040000000007" pitchFamily="2" charset="0"/>
              </a:rPr>
              <a:t>l’indépendance </a:t>
            </a:r>
            <a:r>
              <a:rPr lang="fr-FR" sz="1000" dirty="0" smtClean="0">
                <a:latin typeface="Short Stack" panose="02010500040000000007" pitchFamily="2" charset="0"/>
              </a:rPr>
              <a:t>des Etats-Unis.</a:t>
            </a:r>
            <a:endParaRPr lang="fr-FR" sz="1000" dirty="0">
              <a:latin typeface="Short Stack" panose="02010500040000000007" pitchFamily="2" charset="0"/>
              <a:ea typeface="Clensey" panose="02000603000000000000" pitchFamily="2" charset="0"/>
            </a:endParaRPr>
          </a:p>
          <a:p>
            <a:endParaRPr lang="fr-FR" sz="600" dirty="0" smtClean="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Louis XVI</a:t>
            </a:r>
            <a:endParaRPr lang="fr-FR" sz="1800" dirty="0">
              <a:effectLst>
                <a:outerShdw blurRad="38100" dist="38100" dir="2700000" algn="tl">
                  <a:srgbClr val="000000">
                    <a:alpha val="43137"/>
                  </a:srgbClr>
                </a:outerShdw>
              </a:effectLst>
              <a:latin typeface="KG Primary Italics" panose="02000506000000020003" pitchFamily="2" charset="0"/>
            </a:endParaRPr>
          </a:p>
          <a:p>
            <a:pPr lvl="0">
              <a:lnSpc>
                <a:spcPct val="150000"/>
              </a:lnSpc>
            </a:pPr>
            <a:r>
              <a:rPr lang="fr-FR" sz="1000" dirty="0">
                <a:latin typeface="Short Stack" panose="02010500040000000007" pitchFamily="2" charset="0"/>
              </a:rPr>
              <a:t>Louis XVI est le </a:t>
            </a:r>
            <a:r>
              <a:rPr lang="fr-FR" sz="1000" dirty="0" smtClean="0">
                <a:solidFill>
                  <a:srgbClr val="FF0000"/>
                </a:solidFill>
                <a:latin typeface="Short Stack" panose="02010500040000000007" pitchFamily="2" charset="0"/>
              </a:rPr>
              <a:t>3</a:t>
            </a:r>
            <a:r>
              <a:rPr lang="fr-FR" sz="1000" baseline="30000" dirty="0" smtClean="0">
                <a:solidFill>
                  <a:srgbClr val="FF0000"/>
                </a:solidFill>
                <a:latin typeface="Short Stack" panose="02010500040000000007" pitchFamily="2" charset="0"/>
              </a:rPr>
              <a:t>ème</a:t>
            </a:r>
            <a:r>
              <a:rPr lang="fr-FR" sz="1000" dirty="0" smtClean="0">
                <a:solidFill>
                  <a:srgbClr val="FF0000"/>
                </a:solidFill>
                <a:latin typeface="Short Stack" panose="02010500040000000007" pitchFamily="2" charset="0"/>
              </a:rPr>
              <a:t> </a:t>
            </a:r>
            <a:r>
              <a:rPr lang="fr-FR" sz="1000" dirty="0" smtClean="0">
                <a:latin typeface="Short Stack" panose="02010500040000000007" pitchFamily="2" charset="0"/>
              </a:rPr>
              <a:t>petit-fils de</a:t>
            </a:r>
            <a:r>
              <a:rPr lang="fr-FR" sz="1000" dirty="0">
                <a:latin typeface="Short Stack" panose="02010500040000000007" pitchFamily="2" charset="0"/>
              </a:rPr>
              <a:t> Louis </a:t>
            </a:r>
            <a:r>
              <a:rPr lang="fr-FR" sz="1000" dirty="0" smtClean="0">
                <a:latin typeface="Short Stack" panose="02010500040000000007" pitchFamily="2" charset="0"/>
              </a:rPr>
              <a:t>XV. </a:t>
            </a:r>
            <a:r>
              <a:rPr lang="fr-FR" sz="1000" dirty="0">
                <a:latin typeface="Short Stack" panose="02010500040000000007" pitchFamily="2" charset="0"/>
              </a:rPr>
              <a:t>Son éducation politique est totalement </a:t>
            </a:r>
            <a:r>
              <a:rPr lang="fr-FR" sz="1000" dirty="0" smtClean="0">
                <a:solidFill>
                  <a:srgbClr val="FF0000"/>
                </a:solidFill>
                <a:latin typeface="Short Stack" panose="02010500040000000007" pitchFamily="2" charset="0"/>
              </a:rPr>
              <a:t>négligée </a:t>
            </a:r>
            <a:r>
              <a:rPr lang="fr-FR" sz="1000" dirty="0" smtClean="0">
                <a:latin typeface="Short Stack" panose="02010500040000000007" pitchFamily="2" charset="0"/>
              </a:rPr>
              <a:t>par </a:t>
            </a:r>
            <a:r>
              <a:rPr lang="fr-FR" sz="1000" dirty="0">
                <a:latin typeface="Short Stack" panose="02010500040000000007" pitchFamily="2" charset="0"/>
              </a:rPr>
              <a:t>son grand-père. Par contre il reçoit une forte éducation religieuse </a:t>
            </a:r>
            <a:r>
              <a:rPr lang="fr-FR" sz="1000" dirty="0" smtClean="0">
                <a:solidFill>
                  <a:srgbClr val="FF0000"/>
                </a:solidFill>
                <a:latin typeface="Short Stack" panose="02010500040000000007" pitchFamily="2" charset="0"/>
              </a:rPr>
              <a:t>catholique</a:t>
            </a:r>
            <a:r>
              <a:rPr lang="fr-FR" sz="1000" dirty="0">
                <a:latin typeface="Short Stack" panose="02010500040000000007" pitchFamily="2" charset="0"/>
              </a:rPr>
              <a:t> et s'intéresse beaucoup à l'histoire et à la géographie. Il est aussi passionné </a:t>
            </a:r>
            <a:r>
              <a:rPr lang="fr-FR" sz="1000" dirty="0" smtClean="0">
                <a:latin typeface="Short Stack" panose="02010500040000000007" pitchFamily="2" charset="0"/>
              </a:rPr>
              <a:t>par </a:t>
            </a:r>
            <a:r>
              <a:rPr lang="fr-FR" sz="1000" dirty="0">
                <a:latin typeface="Short Stack" panose="02010500040000000007" pitchFamily="2" charset="0"/>
              </a:rPr>
              <a:t>la </a:t>
            </a:r>
            <a:r>
              <a:rPr lang="fr-FR" sz="1000" dirty="0" smtClean="0">
                <a:solidFill>
                  <a:srgbClr val="FF0000"/>
                </a:solidFill>
                <a:latin typeface="Short Stack" panose="02010500040000000007" pitchFamily="2" charset="0"/>
              </a:rPr>
              <a:t>serrurerie</a:t>
            </a:r>
            <a:r>
              <a:rPr lang="fr-FR" sz="1000" dirty="0" smtClean="0">
                <a:latin typeface="Short Stack" panose="02010500040000000007" pitchFamily="2" charset="0"/>
              </a:rPr>
              <a:t>, </a:t>
            </a:r>
            <a:r>
              <a:rPr lang="fr-FR" sz="1000" dirty="0">
                <a:latin typeface="Short Stack" panose="02010500040000000007" pitchFamily="2" charset="0"/>
              </a:rPr>
              <a:t>activité qui lui permet de s'isoler des intrigues de la Cour de Versailles. </a:t>
            </a:r>
            <a:r>
              <a:rPr lang="fr-FR" sz="1000" dirty="0">
                <a:solidFill>
                  <a:prstClr val="black"/>
                </a:solidFill>
                <a:latin typeface="Short Stack" panose="02010500040000000007" pitchFamily="2" charset="0"/>
                <a:ea typeface="Clensey" panose="02000603000000000000" pitchFamily="2" charset="0"/>
              </a:rPr>
              <a:t>Sa femme, </a:t>
            </a:r>
            <a:r>
              <a:rPr lang="fr-FR" sz="1000" dirty="0" smtClean="0">
                <a:solidFill>
                  <a:srgbClr val="FF0000"/>
                </a:solidFill>
                <a:latin typeface="Short Stack" panose="02010500040000000007" pitchFamily="2" charset="0"/>
                <a:ea typeface="Clensey" panose="02000603000000000000" pitchFamily="2" charset="0"/>
              </a:rPr>
              <a:t>Marie Antoinette </a:t>
            </a:r>
            <a:r>
              <a:rPr lang="fr-FR" sz="1000" dirty="0" smtClean="0">
                <a:solidFill>
                  <a:prstClr val="black"/>
                </a:solidFill>
                <a:latin typeface="Short Stack" panose="02010500040000000007" pitchFamily="2" charset="0"/>
                <a:ea typeface="Clensey" panose="02000603000000000000" pitchFamily="2" charset="0"/>
              </a:rPr>
              <a:t>dépense beaucoup </a:t>
            </a:r>
            <a:r>
              <a:rPr lang="fr-FR" sz="1000" dirty="0">
                <a:solidFill>
                  <a:prstClr val="black"/>
                </a:solidFill>
                <a:latin typeface="Short Stack" panose="02010500040000000007" pitchFamily="2" charset="0"/>
                <a:ea typeface="Clensey" panose="02000603000000000000" pitchFamily="2" charset="0"/>
              </a:rPr>
              <a:t>pour organiser </a:t>
            </a:r>
            <a:r>
              <a:rPr lang="fr-FR" sz="1000" dirty="0" smtClean="0">
                <a:solidFill>
                  <a:prstClr val="black"/>
                </a:solidFill>
                <a:latin typeface="Short Stack" panose="02010500040000000007" pitchFamily="2" charset="0"/>
                <a:ea typeface="Clensey" panose="02000603000000000000" pitchFamily="2" charset="0"/>
              </a:rPr>
              <a:t>de somptueuses fêtes</a:t>
            </a:r>
            <a:r>
              <a:rPr lang="fr-FR" sz="1000" dirty="0">
                <a:solidFill>
                  <a:prstClr val="black"/>
                </a:solidFill>
                <a:latin typeface="Short Stack" panose="02010500040000000007" pitchFamily="2" charset="0"/>
                <a:ea typeface="Clensey" panose="02000603000000000000" pitchFamily="2" charset="0"/>
              </a:rPr>
              <a:t>. </a:t>
            </a:r>
            <a:endParaRPr lang="fr-FR" sz="1000" dirty="0" smtClean="0">
              <a:solidFill>
                <a:prstClr val="black"/>
              </a:solidFill>
              <a:latin typeface="Short Stack" panose="02010500040000000007" pitchFamily="2" charset="0"/>
              <a:ea typeface="Clensey" panose="02000603000000000000" pitchFamily="2" charset="0"/>
            </a:endParaRPr>
          </a:p>
          <a:p>
            <a:pPr lvl="0"/>
            <a:endParaRPr lang="fr-FR" sz="700" dirty="0" smtClean="0">
              <a:solidFill>
                <a:prstClr val="black"/>
              </a:solidFill>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L’esprit des lumières</a:t>
            </a:r>
            <a:endParaRPr lang="fr-FR" sz="1800" dirty="0">
              <a:effectLst>
                <a:outerShdw blurRad="38100" dist="38100" dir="2700000" algn="tl">
                  <a:srgbClr val="000000">
                    <a:alpha val="43137"/>
                  </a:srgbClr>
                </a:outerShdw>
              </a:effectLst>
              <a:latin typeface="KG Primary Italics" panose="02000506000000020003" pitchFamily="2" charset="0"/>
            </a:endParaRPr>
          </a:p>
          <a:p>
            <a:pPr marL="228600" indent="-228600">
              <a:lnSpc>
                <a:spcPct val="150000"/>
              </a:lnSpc>
              <a:buAutoNum type="arabicParenR"/>
            </a:pPr>
            <a:r>
              <a:rPr lang="fr-FR" sz="1000" dirty="0" smtClean="0">
                <a:latin typeface="Short Stack" panose="02010500040000000007" pitchFamily="2" charset="0"/>
              </a:rPr>
              <a:t>Sur le plan scientifique : la découverte de la </a:t>
            </a:r>
            <a:r>
              <a:rPr lang="fr-FR" sz="1000" dirty="0" smtClean="0">
                <a:solidFill>
                  <a:srgbClr val="FF0000"/>
                </a:solidFill>
                <a:latin typeface="Short Stack" panose="02010500040000000007" pitchFamily="2" charset="0"/>
              </a:rPr>
              <a:t>vapeur </a:t>
            </a:r>
            <a:r>
              <a:rPr lang="fr-FR" sz="1000" dirty="0" smtClean="0">
                <a:latin typeface="Short Stack" panose="02010500040000000007" pitchFamily="2" charset="0"/>
              </a:rPr>
              <a:t>permet l’invention du 1</a:t>
            </a:r>
            <a:r>
              <a:rPr lang="fr-FR" sz="1000" baseline="30000" dirty="0" smtClean="0">
                <a:latin typeface="Short Stack" panose="02010500040000000007" pitchFamily="2" charset="0"/>
              </a:rPr>
              <a:t>er</a:t>
            </a:r>
            <a:r>
              <a:rPr lang="fr-FR" sz="1000" dirty="0" smtClean="0">
                <a:latin typeface="Short Stack" panose="02010500040000000007" pitchFamily="2" charset="0"/>
              </a:rPr>
              <a:t> véhicule à vapeur par </a:t>
            </a:r>
            <a:r>
              <a:rPr lang="fr-FR" sz="1000" dirty="0" smtClean="0">
                <a:solidFill>
                  <a:srgbClr val="FF0000"/>
                </a:solidFill>
                <a:latin typeface="Short Stack" panose="02010500040000000007" pitchFamily="2" charset="0"/>
              </a:rPr>
              <a:t>Cugnot</a:t>
            </a:r>
            <a:r>
              <a:rPr lang="fr-FR" sz="1000" dirty="0" smtClean="0">
                <a:latin typeface="Short Stack" panose="02010500040000000007" pitchFamily="2" charset="0"/>
              </a:rPr>
              <a:t>, les frères </a:t>
            </a:r>
            <a:r>
              <a:rPr lang="fr-FR" sz="1000" dirty="0" smtClean="0">
                <a:solidFill>
                  <a:srgbClr val="FF0000"/>
                </a:solidFill>
                <a:latin typeface="Short Stack" panose="02010500040000000007" pitchFamily="2" charset="0"/>
              </a:rPr>
              <a:t>Montgolfier </a:t>
            </a:r>
            <a:r>
              <a:rPr lang="fr-FR" sz="1000" dirty="0" smtClean="0">
                <a:latin typeface="Short Stack" panose="02010500040000000007" pitchFamily="2" charset="0"/>
              </a:rPr>
              <a:t>inventent le </a:t>
            </a:r>
            <a:r>
              <a:rPr lang="fr-FR" sz="1000" dirty="0" smtClean="0">
                <a:solidFill>
                  <a:srgbClr val="FF0000"/>
                </a:solidFill>
                <a:latin typeface="Short Stack" panose="02010500040000000007" pitchFamily="2" charset="0"/>
              </a:rPr>
              <a:t>ballon </a:t>
            </a:r>
            <a:r>
              <a:rPr lang="fr-FR" sz="1000" dirty="0" smtClean="0">
                <a:latin typeface="Short Stack" panose="02010500040000000007" pitchFamily="2" charset="0"/>
              </a:rPr>
              <a:t>à air chaud en 1783, Newton découvre la loi d’</a:t>
            </a:r>
            <a:r>
              <a:rPr lang="fr-FR" sz="1000" dirty="0" smtClean="0">
                <a:solidFill>
                  <a:srgbClr val="FF0000"/>
                </a:solidFill>
                <a:latin typeface="Short Stack" panose="02010500040000000007" pitchFamily="2" charset="0"/>
              </a:rPr>
              <a:t>attraction </a:t>
            </a:r>
            <a:r>
              <a:rPr lang="fr-FR" sz="1000" dirty="0" smtClean="0">
                <a:latin typeface="Short Stack" panose="02010500040000000007" pitchFamily="2" charset="0"/>
              </a:rPr>
              <a:t>universelle.</a:t>
            </a:r>
          </a:p>
          <a:p>
            <a:pPr marL="228600" indent="-228600">
              <a:lnSpc>
                <a:spcPct val="150000"/>
              </a:lnSpc>
              <a:buAutoNum type="arabicParenR"/>
            </a:pPr>
            <a:r>
              <a:rPr lang="fr-FR" sz="1000" dirty="0" smtClean="0">
                <a:latin typeface="Short Stack" panose="02010500040000000007" pitchFamily="2" charset="0"/>
              </a:rPr>
              <a:t>Les </a:t>
            </a:r>
            <a:r>
              <a:rPr lang="fr-FR" sz="1000" dirty="0" smtClean="0">
                <a:solidFill>
                  <a:srgbClr val="FF0000"/>
                </a:solidFill>
                <a:latin typeface="Short Stack" panose="02010500040000000007" pitchFamily="2" charset="0"/>
              </a:rPr>
              <a:t>philosophes </a:t>
            </a:r>
            <a:r>
              <a:rPr lang="fr-FR" sz="1000" dirty="0" smtClean="0">
                <a:solidFill>
                  <a:prstClr val="black"/>
                </a:solidFill>
                <a:latin typeface="Short Stack" panose="02010500040000000007" pitchFamily="2" charset="0"/>
                <a:ea typeface="Clensey" panose="02000603000000000000" pitchFamily="2" charset="0"/>
              </a:rPr>
              <a:t>comme </a:t>
            </a:r>
            <a:r>
              <a:rPr lang="fr-FR" sz="1000" dirty="0">
                <a:solidFill>
                  <a:prstClr val="black"/>
                </a:solidFill>
                <a:latin typeface="Short Stack" panose="02010500040000000007" pitchFamily="2" charset="0"/>
                <a:ea typeface="Clensey" panose="02000603000000000000" pitchFamily="2" charset="0"/>
              </a:rPr>
              <a:t>Voltaire, Montesquieu, Rousseau et Diderot s’opposent au pouvoir </a:t>
            </a:r>
            <a:r>
              <a:rPr lang="fr-FR" sz="1000" dirty="0">
                <a:solidFill>
                  <a:srgbClr val="FF0000"/>
                </a:solidFill>
                <a:latin typeface="Short Stack" panose="02010500040000000007" pitchFamily="2" charset="0"/>
                <a:ea typeface="Clensey" panose="02000603000000000000" pitchFamily="2" charset="0"/>
              </a:rPr>
              <a:t>a</a:t>
            </a:r>
            <a:r>
              <a:rPr lang="fr-FR" sz="1000" dirty="0" smtClean="0">
                <a:solidFill>
                  <a:srgbClr val="FF0000"/>
                </a:solidFill>
                <a:latin typeface="Short Stack" panose="02010500040000000007" pitchFamily="2" charset="0"/>
                <a:ea typeface="Clensey" panose="02000603000000000000" pitchFamily="2" charset="0"/>
              </a:rPr>
              <a:t>bsolu </a:t>
            </a:r>
            <a:r>
              <a:rPr lang="fr-FR" sz="1000" dirty="0" smtClean="0">
                <a:solidFill>
                  <a:prstClr val="black"/>
                </a:solidFill>
                <a:latin typeface="Short Stack" panose="02010500040000000007" pitchFamily="2" charset="0"/>
                <a:ea typeface="Clensey" panose="02000603000000000000" pitchFamily="2" charset="0"/>
              </a:rPr>
              <a:t>du </a:t>
            </a:r>
            <a:r>
              <a:rPr lang="fr-FR" sz="1000" dirty="0">
                <a:solidFill>
                  <a:prstClr val="black"/>
                </a:solidFill>
                <a:latin typeface="Short Stack" panose="02010500040000000007" pitchFamily="2" charset="0"/>
                <a:ea typeface="Clensey" panose="02000603000000000000" pitchFamily="2" charset="0"/>
              </a:rPr>
              <a:t>roi et aux </a:t>
            </a:r>
            <a:r>
              <a:rPr lang="fr-FR" sz="1000" dirty="0" smtClean="0">
                <a:solidFill>
                  <a:srgbClr val="FF0000"/>
                </a:solidFill>
                <a:latin typeface="Short Stack" panose="02010500040000000007" pitchFamily="2" charset="0"/>
                <a:ea typeface="Clensey" panose="02000603000000000000" pitchFamily="2" charset="0"/>
              </a:rPr>
              <a:t>inégalités.</a:t>
            </a:r>
            <a:r>
              <a:rPr lang="fr-FR" sz="1000" dirty="0" smtClean="0">
                <a:solidFill>
                  <a:prstClr val="black"/>
                </a:solidFill>
                <a:latin typeface="Short Stack" panose="02010500040000000007" pitchFamily="2" charset="0"/>
                <a:ea typeface="Clensey" panose="02000603000000000000" pitchFamily="2" charset="0"/>
              </a:rPr>
              <a:t> </a:t>
            </a:r>
            <a:r>
              <a:rPr lang="fr-FR" sz="1000" dirty="0">
                <a:solidFill>
                  <a:prstClr val="black"/>
                </a:solidFill>
                <a:latin typeface="Short Stack" panose="02010500040000000007" pitchFamily="2" charset="0"/>
                <a:ea typeface="Clensey" panose="02000603000000000000" pitchFamily="2" charset="0"/>
              </a:rPr>
              <a:t>Ils demandent des </a:t>
            </a:r>
            <a:r>
              <a:rPr lang="fr-FR" sz="1000" dirty="0" smtClean="0">
                <a:solidFill>
                  <a:srgbClr val="FF0000"/>
                </a:solidFill>
                <a:latin typeface="Short Stack" panose="02010500040000000007" pitchFamily="2" charset="0"/>
                <a:ea typeface="Clensey" panose="02000603000000000000" pitchFamily="2" charset="0"/>
              </a:rPr>
              <a:t>réformes</a:t>
            </a:r>
            <a:r>
              <a:rPr lang="fr-FR" sz="1000" dirty="0" smtClean="0">
                <a:solidFill>
                  <a:prstClr val="black"/>
                </a:solidFill>
                <a:latin typeface="Short Stack" panose="02010500040000000007" pitchFamily="2" charset="0"/>
                <a:ea typeface="Clensey" panose="02000603000000000000" pitchFamily="2" charset="0"/>
              </a:rPr>
              <a:t>. </a:t>
            </a:r>
            <a:endParaRPr lang="fr-FR" sz="1000" dirty="0">
              <a:solidFill>
                <a:prstClr val="black"/>
              </a:solidFill>
              <a:latin typeface="Short Stack" panose="02010500040000000007" pitchFamily="2" charset="0"/>
              <a:ea typeface="Clensey" panose="02000603000000000000" pitchFamily="2" charset="0"/>
            </a:endParaRPr>
          </a:p>
        </p:txBody>
      </p:sp>
      <p:sp>
        <p:nvSpPr>
          <p:cNvPr id="44" name="Ellipse 43"/>
          <p:cNvSpPr/>
          <p:nvPr/>
        </p:nvSpPr>
        <p:spPr>
          <a:xfrm>
            <a:off x="155019" y="2916238"/>
            <a:ext cx="1373185" cy="471960"/>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232133" y="2916238"/>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18" name="Groupe 17"/>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Ellipse 2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2" name="Rectangle 21"/>
          <p:cNvSpPr/>
          <p:nvPr/>
        </p:nvSpPr>
        <p:spPr>
          <a:xfrm>
            <a:off x="187903" y="153716"/>
            <a:ext cx="625244"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H5</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3" name="Rectangle 22"/>
          <p:cNvSpPr/>
          <p:nvPr/>
        </p:nvSpPr>
        <p:spPr>
          <a:xfrm>
            <a:off x="1393995" y="88919"/>
            <a:ext cx="4293940"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 siècle des lumières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4" name="Rectangle à coins arrondis 23"/>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6" name="ZoneTexte 25"/>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7" name="ZoneTexte 26"/>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3" name="Pentagone 2"/>
          <p:cNvSpPr/>
          <p:nvPr/>
        </p:nvSpPr>
        <p:spPr>
          <a:xfrm>
            <a:off x="112285" y="1267328"/>
            <a:ext cx="7092525" cy="1123948"/>
          </a:xfrm>
          <a:prstGeom prst="homePlate">
            <a:avLst>
              <a:gd name="adj" fmla="val 398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576337" y="1260054"/>
            <a:ext cx="3258" cy="113122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a:endCxn id="3" idx="2"/>
          </p:cNvCxnSpPr>
          <p:nvPr/>
        </p:nvCxnSpPr>
        <p:spPr>
          <a:xfrm>
            <a:off x="3434472" y="1761310"/>
            <a:ext cx="0" cy="629966"/>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360313" y="2052142"/>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60313" y="2052142"/>
            <a:ext cx="493302" cy="246221"/>
          </a:xfrm>
          <a:prstGeom prst="rect">
            <a:avLst/>
          </a:prstGeom>
          <a:noFill/>
        </p:spPr>
        <p:txBody>
          <a:bodyPr wrap="square" rtlCol="0">
            <a:spAutoFit/>
          </a:bodyPr>
          <a:lstStyle/>
          <a:p>
            <a:r>
              <a:rPr lang="fr-FR" sz="1000" dirty="0" smtClean="0">
                <a:latin typeface="Chinacat" panose="00000400000000000000" pitchFamily="2" charset="0"/>
              </a:rPr>
              <a:t>1700</a:t>
            </a:r>
            <a:endParaRPr lang="fr-FR" sz="1000" dirty="0">
              <a:latin typeface="Chinacat" panose="00000400000000000000" pitchFamily="2" charset="0"/>
            </a:endParaRPr>
          </a:p>
        </p:txBody>
      </p:sp>
      <p:sp>
        <p:nvSpPr>
          <p:cNvPr id="39" name="ZoneTexte 38"/>
          <p:cNvSpPr txBox="1"/>
          <p:nvPr/>
        </p:nvSpPr>
        <p:spPr>
          <a:xfrm>
            <a:off x="5150473" y="1569572"/>
            <a:ext cx="847735" cy="338554"/>
          </a:xfrm>
          <a:prstGeom prst="rect">
            <a:avLst/>
          </a:prstGeom>
          <a:solidFill>
            <a:schemeClr val="bg1"/>
          </a:solidFill>
        </p:spPr>
        <p:txBody>
          <a:bodyPr wrap="square" rtlCol="0">
            <a:spAutoFit/>
          </a:bodyPr>
          <a:lstStyle/>
          <a:p>
            <a:pPr algn="ctr"/>
            <a:r>
              <a:rPr lang="fr-FR" sz="800" dirty="0" smtClean="0">
                <a:latin typeface="Short Stack" panose="02010500040000000007" pitchFamily="2" charset="0"/>
              </a:rPr>
              <a:t>Règne de Louis XVI</a:t>
            </a:r>
            <a:endParaRPr lang="fr-FR" sz="800" dirty="0">
              <a:latin typeface="Short Stack" panose="02010500040000000007" pitchFamily="2" charset="0"/>
            </a:endParaRPr>
          </a:p>
        </p:txBody>
      </p:sp>
      <p:sp>
        <p:nvSpPr>
          <p:cNvPr id="30" name="Ellipse 29"/>
          <p:cNvSpPr/>
          <p:nvPr/>
        </p:nvSpPr>
        <p:spPr>
          <a:xfrm>
            <a:off x="3251387" y="2052142"/>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251387" y="2052142"/>
            <a:ext cx="493302" cy="246221"/>
          </a:xfrm>
          <a:prstGeom prst="rect">
            <a:avLst/>
          </a:prstGeom>
          <a:noFill/>
        </p:spPr>
        <p:txBody>
          <a:bodyPr wrap="square" rtlCol="0">
            <a:spAutoFit/>
          </a:bodyPr>
          <a:lstStyle/>
          <a:p>
            <a:r>
              <a:rPr lang="fr-FR" sz="1000" dirty="0" smtClean="0">
                <a:latin typeface="Chinacat" panose="00000400000000000000" pitchFamily="2" charset="0"/>
              </a:rPr>
              <a:t>1750</a:t>
            </a:r>
            <a:endParaRPr lang="fr-FR" sz="1000" dirty="0">
              <a:latin typeface="Chinacat" panose="00000400000000000000" pitchFamily="2" charset="0"/>
            </a:endParaRPr>
          </a:p>
        </p:txBody>
      </p:sp>
      <p:sp>
        <p:nvSpPr>
          <p:cNvPr id="38" name="ZoneTexte 37"/>
          <p:cNvSpPr txBox="1"/>
          <p:nvPr/>
        </p:nvSpPr>
        <p:spPr>
          <a:xfrm>
            <a:off x="4957016" y="1301865"/>
            <a:ext cx="1205045" cy="246221"/>
          </a:xfrm>
          <a:prstGeom prst="rect">
            <a:avLst/>
          </a:prstGeom>
          <a:solidFill>
            <a:schemeClr val="bg1"/>
          </a:solidFill>
        </p:spPr>
        <p:txBody>
          <a:bodyPr wrap="square" rtlCol="0">
            <a:spAutoFit/>
          </a:bodyPr>
          <a:lstStyle/>
          <a:p>
            <a:pPr algn="ctr"/>
            <a:r>
              <a:rPr lang="fr-FR" sz="1000" dirty="0" smtClean="0">
                <a:latin typeface="Chinacat" panose="00000400000000000000" pitchFamily="2" charset="0"/>
              </a:rPr>
              <a:t>De 1774 à  1792</a:t>
            </a:r>
            <a:endParaRPr lang="fr-FR" sz="1000" dirty="0">
              <a:latin typeface="Chinacat" panose="00000400000000000000" pitchFamily="2" charset="0"/>
            </a:endParaRPr>
          </a:p>
        </p:txBody>
      </p:sp>
      <p:sp>
        <p:nvSpPr>
          <p:cNvPr id="46" name="Double flèche horizontale 45"/>
          <p:cNvSpPr/>
          <p:nvPr/>
        </p:nvSpPr>
        <p:spPr>
          <a:xfrm>
            <a:off x="77604" y="2488994"/>
            <a:ext cx="7127206" cy="360040"/>
          </a:xfrm>
          <a:prstGeom prst="leftRightArrow">
            <a:avLst>
              <a:gd name="adj1" fmla="val 98502"/>
              <a:gd name="adj2" fmla="val 36772"/>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736577" y="2484397"/>
            <a:ext cx="1590178" cy="369332"/>
          </a:xfrm>
          <a:prstGeom prst="rect">
            <a:avLst/>
          </a:prstGeom>
          <a:noFill/>
        </p:spPr>
        <p:txBody>
          <a:bodyPr wrap="square" rtlCol="0">
            <a:spAutoFit/>
          </a:bodyPr>
          <a:lstStyle/>
          <a:p>
            <a:pPr algn="ctr"/>
            <a:r>
              <a:rPr lang="fr-FR" sz="1800" b="1" dirty="0" smtClean="0">
                <a:solidFill>
                  <a:schemeClr val="bg1"/>
                </a:solidFill>
                <a:latin typeface="Fineliner Script" pitchFamily="50" charset="0"/>
              </a:rPr>
              <a:t>Temps modernes</a:t>
            </a:r>
            <a:endParaRPr lang="fr-FR" sz="1800" b="1" dirty="0">
              <a:solidFill>
                <a:schemeClr val="bg1"/>
              </a:solidFill>
              <a:latin typeface="Fineliner Script" pitchFamily="50" charset="0"/>
            </a:endParaRPr>
          </a:p>
        </p:txBody>
      </p:sp>
      <p:cxnSp>
        <p:nvCxnSpPr>
          <p:cNvPr id="14" name="Connecteur droit 13"/>
          <p:cNvCxnSpPr/>
          <p:nvPr/>
        </p:nvCxnSpPr>
        <p:spPr>
          <a:xfrm flipH="1">
            <a:off x="6841033"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926622"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6997806" y="2484190"/>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343751"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29340" y="2488994"/>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500524" y="2484190"/>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040833" y="1548086"/>
            <a:ext cx="1067017" cy="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2341476" y="1297152"/>
            <a:ext cx="1224136" cy="246221"/>
          </a:xfrm>
          <a:prstGeom prst="rect">
            <a:avLst/>
          </a:prstGeom>
          <a:solidFill>
            <a:schemeClr val="bg1"/>
          </a:solidFill>
        </p:spPr>
        <p:txBody>
          <a:bodyPr wrap="square" lIns="36000" rIns="36000" rtlCol="0">
            <a:spAutoFit/>
          </a:bodyPr>
          <a:lstStyle/>
          <a:p>
            <a:pPr algn="ctr"/>
            <a:r>
              <a:rPr lang="fr-FR" sz="1000" dirty="0" smtClean="0">
                <a:latin typeface="Chinacat" panose="00000400000000000000" pitchFamily="2" charset="0"/>
              </a:rPr>
              <a:t>De 1715 à 1774</a:t>
            </a:r>
            <a:endParaRPr lang="fr-FR" sz="1000" dirty="0">
              <a:latin typeface="Chinacat" panose="00000400000000000000" pitchFamily="2" charset="0"/>
            </a:endParaRPr>
          </a:p>
        </p:txBody>
      </p:sp>
      <p:sp>
        <p:nvSpPr>
          <p:cNvPr id="57" name="ZoneTexte 56"/>
          <p:cNvSpPr txBox="1"/>
          <p:nvPr/>
        </p:nvSpPr>
        <p:spPr>
          <a:xfrm>
            <a:off x="2258865" y="1565496"/>
            <a:ext cx="1282096" cy="19581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Règne de Louis XV</a:t>
            </a:r>
            <a:endParaRPr lang="fr-FR" sz="800" dirty="0">
              <a:latin typeface="Short Stack" panose="02010500040000000007" pitchFamily="2" charset="0"/>
            </a:endParaRPr>
          </a:p>
        </p:txBody>
      </p:sp>
      <p:cxnSp>
        <p:nvCxnSpPr>
          <p:cNvPr id="64" name="Connecteur droit avec flèche 63"/>
          <p:cNvCxnSpPr/>
          <p:nvPr/>
        </p:nvCxnSpPr>
        <p:spPr>
          <a:xfrm flipV="1">
            <a:off x="689726" y="1548086"/>
            <a:ext cx="4351107" cy="1"/>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135219" y="1301866"/>
            <a:ext cx="0" cy="108941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888568" y="2059415"/>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888568" y="2059415"/>
            <a:ext cx="493302" cy="246221"/>
          </a:xfrm>
          <a:prstGeom prst="rect">
            <a:avLst/>
          </a:prstGeom>
          <a:noFill/>
        </p:spPr>
        <p:txBody>
          <a:bodyPr wrap="square" rtlCol="0">
            <a:spAutoFit/>
          </a:bodyPr>
          <a:lstStyle/>
          <a:p>
            <a:r>
              <a:rPr lang="fr-FR" sz="1000" dirty="0" smtClean="0">
                <a:latin typeface="Chinacat" panose="00000400000000000000" pitchFamily="2" charset="0"/>
              </a:rPr>
              <a:t>1800</a:t>
            </a:r>
            <a:endParaRPr lang="fr-FR" sz="1000" dirty="0">
              <a:latin typeface="Chinacat" panose="00000400000000000000" pitchFamily="2" charset="0"/>
            </a:endParaRPr>
          </a:p>
        </p:txBody>
      </p:sp>
      <p:pic>
        <p:nvPicPr>
          <p:cNvPr id="71"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5348" t="3988"/>
          <a:stretch/>
        </p:blipFill>
        <p:spPr bwMode="auto">
          <a:xfrm>
            <a:off x="1233602" y="1396000"/>
            <a:ext cx="610634" cy="7770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2871" y="1424976"/>
            <a:ext cx="548163" cy="678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Imag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049" y="9239089"/>
            <a:ext cx="296919" cy="1182177"/>
          </a:xfrm>
          <a:prstGeom prst="rect">
            <a:avLst/>
          </a:prstGeom>
        </p:spPr>
      </p:pic>
    </p:spTree>
    <p:extLst>
      <p:ext uri="{BB962C8B-B14F-4D97-AF65-F5344CB8AC3E}">
        <p14:creationId xmlns:p14="http://schemas.microsoft.com/office/powerpoint/2010/main" val="113349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304530" y="845134"/>
            <a:ext cx="3024336"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2304530" y="921657"/>
            <a:ext cx="3024336" cy="410405"/>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bg1"/>
                </a:solidFill>
                <a:effectLst>
                  <a:outerShdw blurRad="38100" dist="38100" dir="2700000" algn="tl">
                    <a:srgbClr val="000000">
                      <a:alpha val="43137"/>
                    </a:srgbClr>
                  </a:outerShdw>
                </a:effectLst>
                <a:latin typeface="Amandine"/>
              </a:rPr>
              <a:t>Correction des exercices</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Amandine"/>
            </a:endParaRPr>
          </a:p>
        </p:txBody>
      </p:sp>
      <p:grpSp>
        <p:nvGrpSpPr>
          <p:cNvPr id="18" name="Groupe 17"/>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Ellipse 2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2" name="Rectangle 21"/>
          <p:cNvSpPr/>
          <p:nvPr/>
        </p:nvSpPr>
        <p:spPr>
          <a:xfrm>
            <a:off x="183896" y="153716"/>
            <a:ext cx="633259"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3" name="Rectangle 22"/>
          <p:cNvSpPr/>
          <p:nvPr/>
        </p:nvSpPr>
        <p:spPr>
          <a:xfrm>
            <a:off x="1082202" y="88919"/>
            <a:ext cx="4917509" cy="595071"/>
          </a:xfrm>
          <a:prstGeom prst="rect">
            <a:avLst/>
          </a:prstGeom>
          <a:noFill/>
          <a:ln>
            <a:noFill/>
          </a:ln>
        </p:spPr>
        <p:txBody>
          <a:bodyPr wrap="none" lIns="101636" tIns="50818" rIns="101636" bIns="50818">
            <a:spAutoFit/>
          </a:bodyPr>
          <a:lstStyle/>
          <a:p>
            <a:pPr algn="ctr"/>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réformes religieuses</a:t>
            </a:r>
          </a:p>
        </p:txBody>
      </p:sp>
      <p:sp>
        <p:nvSpPr>
          <p:cNvPr id="24" name="Rectangle à coins arrondis 23"/>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6" name="ZoneTexte 25"/>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7" name="ZoneTexte 26"/>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53" name="Rectangle 52"/>
          <p:cNvSpPr/>
          <p:nvPr/>
        </p:nvSpPr>
        <p:spPr>
          <a:xfrm>
            <a:off x="144289" y="1188046"/>
            <a:ext cx="3079031"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Réponds aux q</a:t>
            </a:r>
            <a:r>
              <a:rPr lang="fr-FR" dirty="0" smtClean="0">
                <a:latin typeface="Fineliner Script" pitchFamily="50" charset="0"/>
              </a:rPr>
              <a:t>uestions</a:t>
            </a:r>
            <a:endParaRPr lang="fr-FR" dirty="0"/>
          </a:p>
        </p:txBody>
      </p:sp>
      <p:sp>
        <p:nvSpPr>
          <p:cNvPr id="54" name="ZoneTexte 53"/>
          <p:cNvSpPr txBox="1"/>
          <p:nvPr/>
        </p:nvSpPr>
        <p:spPr>
          <a:xfrm>
            <a:off x="175004" y="1525680"/>
            <a:ext cx="7029806" cy="1526947"/>
          </a:xfrm>
          <a:prstGeom prst="rect">
            <a:avLst/>
          </a:prstGeom>
          <a:noFill/>
        </p:spPr>
        <p:txBody>
          <a:bodyPr wrap="square" lIns="36000" tIns="36000" rIns="36000" bIns="36000" rtlCol="0">
            <a:spAutoFit/>
          </a:bodyPr>
          <a:lstStyle/>
          <a:p>
            <a:pPr marL="228600" indent="-228600">
              <a:buAutoNum type="arabicParenR"/>
            </a:pPr>
            <a:r>
              <a:rPr lang="fr-FR" sz="1050" dirty="0" smtClean="0">
                <a:latin typeface="Short Stack" panose="02010500040000000007" pitchFamily="2" charset="0"/>
              </a:rPr>
              <a:t>Qui est Louis XV pour Louis XIV </a:t>
            </a:r>
            <a:r>
              <a:rPr lang="fr-FR" sz="1000" dirty="0" smtClean="0">
                <a:latin typeface="Short Stack" panose="02010500040000000007" pitchFamily="2" charset="0"/>
              </a:rPr>
              <a:t>? </a:t>
            </a:r>
            <a:r>
              <a:rPr lang="fr-FR" sz="1400" dirty="0" smtClean="0">
                <a:solidFill>
                  <a:srgbClr val="FF0000"/>
                </a:solidFill>
                <a:latin typeface="KG Primary Italics" panose="02000506000000020003" pitchFamily="2" charset="0"/>
              </a:rPr>
              <a:t>C’est son arrière petit fils</a:t>
            </a:r>
          </a:p>
          <a:p>
            <a:pPr marL="228600" indent="-228600">
              <a:buAutoNum type="arabicParenR"/>
            </a:pPr>
            <a:r>
              <a:rPr lang="fr-FR" sz="1050" dirty="0" smtClean="0">
                <a:latin typeface="Short Stack" panose="02010500040000000007" pitchFamily="2" charset="0"/>
              </a:rPr>
              <a:t>Pourquoi est-il devenu impopulaire ? </a:t>
            </a:r>
            <a:r>
              <a:rPr lang="fr-FR" sz="1400" dirty="0" smtClean="0">
                <a:solidFill>
                  <a:srgbClr val="FF0000"/>
                </a:solidFill>
                <a:latin typeface="KG Primary Italics" panose="02000506000000020003" pitchFamily="2" charset="0"/>
              </a:rPr>
              <a:t>Parce qu’il ne voulait pas s’occuper du pays</a:t>
            </a:r>
            <a:endParaRPr lang="fr-FR" sz="1000" dirty="0">
              <a:solidFill>
                <a:srgbClr val="FF0000"/>
              </a:solidFill>
              <a:latin typeface="KG Primary Italics" panose="02000506000000020003" pitchFamily="2" charset="0"/>
            </a:endParaRPr>
          </a:p>
          <a:p>
            <a:pPr marL="228600" indent="-228600">
              <a:buAutoNum type="arabicParenR"/>
            </a:pPr>
            <a:r>
              <a:rPr lang="fr-FR" sz="1050" dirty="0" smtClean="0">
                <a:latin typeface="Short Stack" panose="02010500040000000007" pitchFamily="2" charset="0"/>
              </a:rPr>
              <a:t>Qu’est-ce que la traite des noirs ? </a:t>
            </a:r>
            <a:r>
              <a:rPr lang="fr-FR" sz="1400" dirty="0" smtClean="0">
                <a:solidFill>
                  <a:srgbClr val="FF0000"/>
                </a:solidFill>
                <a:latin typeface="KG Primary Italics" panose="02000506000000020003" pitchFamily="2" charset="0"/>
              </a:rPr>
              <a:t>Ce sont des européens qui capturaient des gens en Afrique et les échangeaient contre de la marchandise en Amérique</a:t>
            </a:r>
            <a:endParaRPr lang="fr-FR" sz="1600" dirty="0" smtClean="0">
              <a:solidFill>
                <a:srgbClr val="FF0000"/>
              </a:solidFill>
              <a:latin typeface="KG Primary Italics" panose="02000506000000020003" pitchFamily="2" charset="0"/>
            </a:endParaRPr>
          </a:p>
          <a:p>
            <a:r>
              <a:rPr lang="fr-FR" sz="1050" dirty="0" smtClean="0">
                <a:latin typeface="Short Stack" panose="02010500040000000007" pitchFamily="2" charset="0"/>
              </a:rPr>
              <a:t>3) Comment s’appellent le commerce qui part d’Europe, qui va en Afrique, en Amérique et qui revient en Europe ? Pourquoi s’appelle-t-il ainsi ? </a:t>
            </a:r>
            <a:r>
              <a:rPr lang="fr-FR" sz="1400" dirty="0" smtClean="0">
                <a:solidFill>
                  <a:srgbClr val="FF0000"/>
                </a:solidFill>
                <a:latin typeface="KG Primary Italics" panose="02000506000000020003" pitchFamily="2" charset="0"/>
              </a:rPr>
              <a:t>Le commerce triangulaire, cela s’appelle ainsi car le chemin parcouru par les français ressemble à un triangle</a:t>
            </a:r>
          </a:p>
        </p:txBody>
      </p:sp>
      <p:sp>
        <p:nvSpPr>
          <p:cNvPr id="56" name="Rectangle 55"/>
          <p:cNvSpPr/>
          <p:nvPr/>
        </p:nvSpPr>
        <p:spPr>
          <a:xfrm>
            <a:off x="122565" y="3132262"/>
            <a:ext cx="5494331"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sym typeface="Wingdings"/>
              </a:rPr>
              <a:t>Relie les événements correspondants aux dates :</a:t>
            </a:r>
            <a:endParaRPr lang="fr-FR" dirty="0"/>
          </a:p>
        </p:txBody>
      </p:sp>
      <p:sp>
        <p:nvSpPr>
          <p:cNvPr id="57" name="ZoneTexte 56"/>
          <p:cNvSpPr txBox="1"/>
          <p:nvPr/>
        </p:nvSpPr>
        <p:spPr>
          <a:xfrm>
            <a:off x="5324224" y="3591893"/>
            <a:ext cx="2021139" cy="969496"/>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  En 1774  </a:t>
            </a:r>
          </a:p>
          <a:p>
            <a:pPr>
              <a:spcAft>
                <a:spcPts val="600"/>
              </a:spcAft>
            </a:pPr>
            <a:r>
              <a:rPr lang="fr-FR" sz="1050" dirty="0" smtClean="0">
                <a:latin typeface="Short Stack" panose="02010500040000000007" pitchFamily="2" charset="0"/>
              </a:rPr>
              <a:t>*  En 1775 </a:t>
            </a:r>
          </a:p>
          <a:p>
            <a:pPr>
              <a:spcAft>
                <a:spcPts val="600"/>
              </a:spcAft>
            </a:pPr>
            <a:r>
              <a:rPr lang="fr-FR" sz="1050" dirty="0" smtClean="0">
                <a:latin typeface="Short Stack" panose="02010500040000000007" pitchFamily="2" charset="0"/>
              </a:rPr>
              <a:t>*  A partir de 1778 </a:t>
            </a:r>
          </a:p>
          <a:p>
            <a:pPr>
              <a:spcAft>
                <a:spcPts val="600"/>
              </a:spcAft>
            </a:pPr>
            <a:r>
              <a:rPr lang="fr-FR" sz="1050" dirty="0" smtClean="0">
                <a:latin typeface="Short Stack" panose="02010500040000000007" pitchFamily="2" charset="0"/>
              </a:rPr>
              <a:t>*  Septembre 1783</a:t>
            </a:r>
          </a:p>
        </p:txBody>
      </p:sp>
      <p:sp>
        <p:nvSpPr>
          <p:cNvPr id="59" name="ZoneTexte 58"/>
          <p:cNvSpPr txBox="1"/>
          <p:nvPr/>
        </p:nvSpPr>
        <p:spPr>
          <a:xfrm>
            <a:off x="174887" y="3555598"/>
            <a:ext cx="3929842" cy="1292662"/>
          </a:xfrm>
          <a:prstGeom prst="rect">
            <a:avLst/>
          </a:prstGeom>
          <a:noFill/>
        </p:spPr>
        <p:txBody>
          <a:bodyPr wrap="square" rtlCol="0">
            <a:spAutoFit/>
          </a:bodyPr>
          <a:lstStyle/>
          <a:p>
            <a:pPr algn="r">
              <a:spcAft>
                <a:spcPts val="600"/>
              </a:spcAft>
            </a:pPr>
            <a:r>
              <a:rPr lang="fr-FR" sz="1050" dirty="0" smtClean="0">
                <a:latin typeface="Short Stack" panose="02010500040000000007" pitchFamily="2" charset="0"/>
              </a:rPr>
              <a:t>L’Angleterre reconnaît l’indépendance des USA  *</a:t>
            </a:r>
          </a:p>
          <a:p>
            <a:pPr algn="r">
              <a:spcAft>
                <a:spcPts val="600"/>
              </a:spcAft>
            </a:pPr>
            <a:r>
              <a:rPr lang="fr-FR" sz="1050" dirty="0" smtClean="0">
                <a:latin typeface="Short Stack" panose="02010500040000000007" pitchFamily="2" charset="0"/>
              </a:rPr>
              <a:t>Début du règne de Louis XVI  *</a:t>
            </a:r>
          </a:p>
          <a:p>
            <a:pPr algn="r">
              <a:spcAft>
                <a:spcPts val="600"/>
              </a:spcAft>
            </a:pPr>
            <a:r>
              <a:rPr lang="fr-FR" sz="1050" dirty="0" smtClean="0">
                <a:latin typeface="Short Stack" panose="02010500040000000007" pitchFamily="2" charset="0"/>
              </a:rPr>
              <a:t>Les nobles augmentent les taxes sur les paysans  *</a:t>
            </a:r>
          </a:p>
          <a:p>
            <a:pPr algn="r">
              <a:spcAft>
                <a:spcPts val="600"/>
              </a:spcAft>
            </a:pPr>
            <a:r>
              <a:rPr lang="fr-FR" sz="1050" dirty="0" smtClean="0">
                <a:latin typeface="Short Stack" panose="02010500040000000007" pitchFamily="2" charset="0"/>
              </a:rPr>
              <a:t>La France aide les colonies d’Amérique à se libérer des Anglais.   *</a:t>
            </a:r>
          </a:p>
        </p:txBody>
      </p:sp>
      <p:sp>
        <p:nvSpPr>
          <p:cNvPr id="60" name="Rectangle 59"/>
          <p:cNvSpPr/>
          <p:nvPr/>
        </p:nvSpPr>
        <p:spPr>
          <a:xfrm>
            <a:off x="185583" y="4916200"/>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61" name="ZoneTexte 60"/>
          <p:cNvSpPr txBox="1"/>
          <p:nvPr/>
        </p:nvSpPr>
        <p:spPr>
          <a:xfrm>
            <a:off x="216297" y="5276240"/>
            <a:ext cx="5135733" cy="1600438"/>
          </a:xfrm>
          <a:prstGeom prst="rect">
            <a:avLst/>
          </a:prstGeom>
          <a:noFill/>
        </p:spPr>
        <p:txBody>
          <a:bodyPr wrap="square" rtlCol="0">
            <a:spAutoFit/>
          </a:bodyPr>
          <a:lstStyle/>
          <a:p>
            <a:pPr marL="228600" indent="-228600">
              <a:buAutoNum type="arabicParenR"/>
            </a:pPr>
            <a:r>
              <a:rPr lang="fr-FR" sz="1050" dirty="0" smtClean="0">
                <a:latin typeface="Short Stack" panose="02010500040000000007" pitchFamily="2" charset="0"/>
              </a:rPr>
              <a:t>Louis XV est le père de Louis XVI		</a:t>
            </a:r>
            <a:r>
              <a:rPr lang="fr-FR" sz="1400" dirty="0" smtClean="0">
                <a:solidFill>
                  <a:srgbClr val="FF0000"/>
                </a:solidFill>
                <a:latin typeface="KG Primary Italics" panose="02000506000000020003" pitchFamily="2" charset="0"/>
              </a:rPr>
              <a:t>faux</a:t>
            </a:r>
            <a:endParaRPr lang="fr-FR" sz="1050" dirty="0" smtClean="0">
              <a:solidFill>
                <a:srgbClr val="FF0000"/>
              </a:solidFill>
              <a:latin typeface="KG Primary Italics" panose="02000506000000020003" pitchFamily="2" charset="0"/>
            </a:endParaRPr>
          </a:p>
          <a:p>
            <a:pPr marL="228600" indent="-228600">
              <a:buAutoNum type="arabicParenR"/>
            </a:pPr>
            <a:r>
              <a:rPr lang="fr-FR" sz="1050" dirty="0" smtClean="0">
                <a:latin typeface="Short Stack" panose="02010500040000000007" pitchFamily="2" charset="0"/>
              </a:rPr>
              <a:t>Louis XVI est catholique			</a:t>
            </a:r>
            <a:r>
              <a:rPr lang="fr-FR" sz="1400" dirty="0" smtClean="0">
                <a:solidFill>
                  <a:srgbClr val="FF0000"/>
                </a:solidFill>
                <a:latin typeface="KG Primary Italics" panose="02000506000000020003" pitchFamily="2" charset="0"/>
              </a:rPr>
              <a:t>vrai</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Louis XVI aime la serrurerie</a:t>
            </a:r>
            <a:r>
              <a:rPr lang="fr-FR" sz="1050" dirty="0">
                <a:latin typeface="Short Stack" panose="02010500040000000007" pitchFamily="2" charset="0"/>
              </a:rPr>
              <a:t>	</a:t>
            </a:r>
            <a:r>
              <a:rPr lang="fr-FR" sz="1050" dirty="0" smtClean="0">
                <a:latin typeface="Short Stack" panose="02010500040000000007" pitchFamily="2" charset="0"/>
              </a:rPr>
              <a:t>	</a:t>
            </a:r>
            <a:r>
              <a:rPr lang="fr-FR" sz="1400" dirty="0" smtClean="0">
                <a:solidFill>
                  <a:srgbClr val="FF0000"/>
                </a:solidFill>
                <a:latin typeface="KG Primary Italics" panose="02000506000000020003" pitchFamily="2" charset="0"/>
              </a:rPr>
              <a:t>vrai</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Louis XVI a eu une très bonne éducation politique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Louis XVI aime les intrigues de la Cour</a:t>
            </a:r>
            <a:r>
              <a:rPr lang="fr-FR" sz="1050" dirty="0">
                <a:latin typeface="Short Stack" panose="02010500040000000007" pitchFamily="2" charset="0"/>
              </a:rPr>
              <a:t>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Marie Antoinette est la sœur de Louis XVI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Marie Antoinette est très dépensière.	</a:t>
            </a:r>
            <a:r>
              <a:rPr lang="fr-FR" sz="1400" dirty="0" smtClean="0">
                <a:solidFill>
                  <a:srgbClr val="FF0000"/>
                </a:solidFill>
                <a:latin typeface="KG Primary Italics" panose="02000506000000020003" pitchFamily="2" charset="0"/>
              </a:rPr>
              <a:t>vrai</a:t>
            </a:r>
            <a:endParaRPr lang="fr-FR" sz="1050" dirty="0" smtClean="0">
              <a:latin typeface="Short Stack" panose="02010500040000000007" pitchFamily="2" charset="0"/>
            </a:endParaRPr>
          </a:p>
        </p:txBody>
      </p:sp>
      <p:sp>
        <p:nvSpPr>
          <p:cNvPr id="63" name="Rectangle 62"/>
          <p:cNvSpPr/>
          <p:nvPr/>
        </p:nvSpPr>
        <p:spPr>
          <a:xfrm>
            <a:off x="175170" y="6948686"/>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64" name="ZoneTexte 63"/>
          <p:cNvSpPr txBox="1"/>
          <p:nvPr/>
        </p:nvSpPr>
        <p:spPr>
          <a:xfrm>
            <a:off x="205884" y="7292464"/>
            <a:ext cx="6643337" cy="1600438"/>
          </a:xfrm>
          <a:prstGeom prst="rect">
            <a:avLst/>
          </a:prstGeom>
          <a:noFill/>
        </p:spPr>
        <p:txBody>
          <a:bodyPr wrap="square" rtlCol="0">
            <a:spAutoFit/>
          </a:bodyPr>
          <a:lstStyle/>
          <a:p>
            <a:pPr marL="228600" indent="-228600">
              <a:buAutoNum type="arabicParenR"/>
            </a:pPr>
            <a:r>
              <a:rPr lang="fr-FR" sz="1050" dirty="0" smtClean="0">
                <a:latin typeface="Short Stack" panose="02010500040000000007" pitchFamily="2" charset="0"/>
              </a:rPr>
              <a:t>On connaît la force de la vapeur depuis le Moyen Age.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Voltaire est un philosophe.			</a:t>
            </a:r>
            <a:r>
              <a:rPr lang="fr-FR" sz="1400" dirty="0" smtClean="0">
                <a:solidFill>
                  <a:srgbClr val="FF0000"/>
                </a:solidFill>
                <a:latin typeface="KG Primary Italics" panose="02000506000000020003" pitchFamily="2" charset="0"/>
              </a:rPr>
              <a:t>vrai</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Le 17</a:t>
            </a:r>
            <a:r>
              <a:rPr lang="fr-FR" sz="1050" baseline="30000" dirty="0" smtClean="0">
                <a:latin typeface="Short Stack" panose="02010500040000000007" pitchFamily="2" charset="0"/>
              </a:rPr>
              <a:t>ème</a:t>
            </a:r>
            <a:r>
              <a:rPr lang="fr-FR" sz="1050" dirty="0" smtClean="0">
                <a:latin typeface="Short Stack" panose="02010500040000000007" pitchFamily="2" charset="0"/>
              </a:rPr>
              <a:t> siècle est appelé siècle des lumières.</a:t>
            </a:r>
            <a:r>
              <a:rPr lang="fr-FR" sz="1050" dirty="0">
                <a:latin typeface="Short Stack" panose="02010500040000000007" pitchFamily="2" charset="0"/>
              </a:rPr>
              <a:t>	</a:t>
            </a:r>
            <a:r>
              <a:rPr lang="fr-FR" sz="1050" dirty="0" smtClean="0">
                <a:latin typeface="Short Stack" panose="02010500040000000007" pitchFamily="2" charset="0"/>
              </a:rPr>
              <a:t>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Les philosophes encouragent le pouvoir absolu du roi.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Le premier véhicule à vapeur avait de bons freins.	</a:t>
            </a:r>
            <a:r>
              <a:rPr lang="fr-FR" sz="1050" dirty="0">
                <a:latin typeface="Short Stack" panose="02010500040000000007" pitchFamily="2" charset="0"/>
              </a:rPr>
              <a:t>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a:p>
            <a:pPr marL="228600" indent="-228600">
              <a:buAutoNum type="arabicParenR"/>
            </a:pPr>
            <a:r>
              <a:rPr lang="fr-FR" sz="1050" dirty="0" smtClean="0">
                <a:latin typeface="Short Stack" panose="02010500040000000007" pitchFamily="2" charset="0"/>
              </a:rPr>
              <a:t>Les hommes ont pu voler pour la 1</a:t>
            </a:r>
            <a:r>
              <a:rPr lang="fr-FR" sz="1050" baseline="30000" dirty="0" smtClean="0">
                <a:latin typeface="Short Stack" panose="02010500040000000007" pitchFamily="2" charset="0"/>
              </a:rPr>
              <a:t>ère</a:t>
            </a:r>
            <a:r>
              <a:rPr lang="fr-FR" sz="1050" dirty="0" smtClean="0">
                <a:latin typeface="Short Stack" panose="02010500040000000007" pitchFamily="2" charset="0"/>
              </a:rPr>
              <a:t> fois  dans un ballon à air chaud.  </a:t>
            </a:r>
            <a:r>
              <a:rPr lang="fr-FR" sz="1400" dirty="0" smtClean="0">
                <a:solidFill>
                  <a:srgbClr val="FF0000"/>
                </a:solidFill>
                <a:latin typeface="KG Primary Italics" panose="02000506000000020003" pitchFamily="2" charset="0"/>
              </a:rPr>
              <a:t>vrai</a:t>
            </a:r>
            <a:endParaRPr lang="fr-FR" sz="1050" dirty="0" smtClean="0">
              <a:latin typeface="Short Stack" panose="02010500040000000007" pitchFamily="2" charset="0"/>
            </a:endParaRPr>
          </a:p>
          <a:p>
            <a:r>
              <a:rPr lang="fr-FR" sz="1050" dirty="0" smtClean="0">
                <a:latin typeface="Short Stack" panose="02010500040000000007" pitchFamily="2" charset="0"/>
              </a:rPr>
              <a:t>7)  Les philosophes souhaitent l’abolition des taxes.		</a:t>
            </a:r>
            <a:r>
              <a:rPr lang="fr-FR" sz="1400" dirty="0" smtClean="0">
                <a:solidFill>
                  <a:srgbClr val="FF0000"/>
                </a:solidFill>
                <a:latin typeface="KG Primary Italics" panose="02000506000000020003" pitchFamily="2" charset="0"/>
              </a:rPr>
              <a:t>faux</a:t>
            </a:r>
            <a:endParaRPr lang="fr-FR" sz="1050" dirty="0" smtClean="0">
              <a:latin typeface="Short Stack" panose="02010500040000000007" pitchFamily="2" charset="0"/>
            </a:endParaRPr>
          </a:p>
        </p:txBody>
      </p:sp>
      <p:cxnSp>
        <p:nvCxnSpPr>
          <p:cNvPr id="3" name="Connecteur droit 2"/>
          <p:cNvCxnSpPr/>
          <p:nvPr/>
        </p:nvCxnSpPr>
        <p:spPr>
          <a:xfrm>
            <a:off x="4013625" y="3696132"/>
            <a:ext cx="1463774" cy="7200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3947468" y="3696132"/>
            <a:ext cx="1529931" cy="2160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V="1">
            <a:off x="3979268" y="3912156"/>
            <a:ext cx="1498131" cy="3600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V="1">
            <a:off x="3996311" y="4201929"/>
            <a:ext cx="1481088" cy="46747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Pentagone 69"/>
          <p:cNvSpPr/>
          <p:nvPr/>
        </p:nvSpPr>
        <p:spPr>
          <a:xfrm>
            <a:off x="293301" y="9756998"/>
            <a:ext cx="6839501" cy="360040"/>
          </a:xfrm>
          <a:prstGeom prst="homePlat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3" name="Connecteur droit 72"/>
          <p:cNvCxnSpPr/>
          <p:nvPr/>
        </p:nvCxnSpPr>
        <p:spPr>
          <a:xfrm>
            <a:off x="288305" y="9612982"/>
            <a:ext cx="656091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820747" y="9540974"/>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4466039" y="9540974"/>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4830734" y="9540974"/>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6522960" y="9540974"/>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604695" y="9344650"/>
            <a:ext cx="432104" cy="234286"/>
          </a:xfrm>
          <a:prstGeom prst="rect">
            <a:avLst/>
          </a:prstGeom>
          <a:noFill/>
        </p:spPr>
        <p:txBody>
          <a:bodyPr wrap="square" lIns="36000" tIns="36000" rIns="36000" bIns="36000" rtlCol="0">
            <a:spAutoFit/>
          </a:bodyPr>
          <a:lstStyle/>
          <a:p>
            <a:pPr algn="ctr"/>
            <a:r>
              <a:rPr lang="fr-FR" sz="1050" dirty="0" smtClean="0"/>
              <a:t>1715</a:t>
            </a:r>
            <a:endParaRPr lang="fr-FR" sz="1050" dirty="0"/>
          </a:p>
        </p:txBody>
      </p:sp>
      <p:sp>
        <p:nvSpPr>
          <p:cNvPr id="85" name="ZoneTexte 84"/>
          <p:cNvSpPr txBox="1"/>
          <p:nvPr/>
        </p:nvSpPr>
        <p:spPr>
          <a:xfrm>
            <a:off x="4248745" y="9324950"/>
            <a:ext cx="432104" cy="234286"/>
          </a:xfrm>
          <a:prstGeom prst="rect">
            <a:avLst/>
          </a:prstGeom>
          <a:noFill/>
        </p:spPr>
        <p:txBody>
          <a:bodyPr wrap="square" lIns="36000" tIns="36000" rIns="36000" bIns="36000" rtlCol="0">
            <a:spAutoFit/>
          </a:bodyPr>
          <a:lstStyle/>
          <a:p>
            <a:pPr algn="ctr"/>
            <a:r>
              <a:rPr lang="fr-FR" sz="1050" dirty="0" smtClean="0"/>
              <a:t>1770</a:t>
            </a:r>
            <a:endParaRPr lang="fr-FR" sz="1050" dirty="0"/>
          </a:p>
        </p:txBody>
      </p:sp>
      <p:sp>
        <p:nvSpPr>
          <p:cNvPr id="86" name="ZoneTexte 85"/>
          <p:cNvSpPr txBox="1"/>
          <p:nvPr/>
        </p:nvSpPr>
        <p:spPr>
          <a:xfrm>
            <a:off x="4608729" y="9324950"/>
            <a:ext cx="432104" cy="234286"/>
          </a:xfrm>
          <a:prstGeom prst="rect">
            <a:avLst/>
          </a:prstGeom>
          <a:noFill/>
        </p:spPr>
        <p:txBody>
          <a:bodyPr wrap="square" lIns="36000" tIns="36000" rIns="36000" bIns="36000" rtlCol="0">
            <a:spAutoFit/>
          </a:bodyPr>
          <a:lstStyle/>
          <a:p>
            <a:pPr algn="ctr"/>
            <a:r>
              <a:rPr lang="fr-FR" sz="1050" dirty="0" smtClean="0"/>
              <a:t>1774</a:t>
            </a:r>
            <a:endParaRPr lang="fr-FR" sz="1050" dirty="0"/>
          </a:p>
        </p:txBody>
      </p:sp>
      <p:sp>
        <p:nvSpPr>
          <p:cNvPr id="87" name="ZoneTexte 86"/>
          <p:cNvSpPr txBox="1"/>
          <p:nvPr/>
        </p:nvSpPr>
        <p:spPr>
          <a:xfrm>
            <a:off x="6293355" y="9324950"/>
            <a:ext cx="432104" cy="234286"/>
          </a:xfrm>
          <a:prstGeom prst="rect">
            <a:avLst/>
          </a:prstGeom>
          <a:noFill/>
        </p:spPr>
        <p:txBody>
          <a:bodyPr wrap="square" lIns="36000" tIns="36000" rIns="36000" bIns="36000" rtlCol="0">
            <a:spAutoFit/>
          </a:bodyPr>
          <a:lstStyle/>
          <a:p>
            <a:pPr algn="ctr"/>
            <a:r>
              <a:rPr lang="fr-FR" sz="1050" dirty="0" smtClean="0"/>
              <a:t>1792</a:t>
            </a:r>
            <a:endParaRPr lang="fr-FR" sz="1050" dirty="0"/>
          </a:p>
        </p:txBody>
      </p:sp>
      <p:sp>
        <p:nvSpPr>
          <p:cNvPr id="88" name="Rectangle 87"/>
          <p:cNvSpPr/>
          <p:nvPr/>
        </p:nvSpPr>
        <p:spPr>
          <a:xfrm>
            <a:off x="163909" y="8964910"/>
            <a:ext cx="2679770" cy="400110"/>
          </a:xfrm>
          <a:prstGeom prst="rect">
            <a:avLst/>
          </a:prstGeom>
        </p:spPr>
        <p:txBody>
          <a:bodyPr wrap="square">
            <a:spAutoFit/>
          </a:bodyPr>
          <a:lstStyle/>
          <a:p>
            <a:pPr lvl="0"/>
            <a:r>
              <a:rPr lang="fr-FR" dirty="0" smtClean="0">
                <a:solidFill>
                  <a:prstClr val="black"/>
                </a:solidFill>
                <a:latin typeface="Short Stack" panose="02010500040000000007" pitchFamily="2" charset="0"/>
                <a:sym typeface="Wingdings"/>
              </a:rPr>
              <a:t> </a:t>
            </a:r>
            <a:r>
              <a:rPr lang="fr-FR" dirty="0" smtClean="0">
                <a:solidFill>
                  <a:prstClr val="black"/>
                </a:solidFill>
                <a:latin typeface="Fineliner Script" pitchFamily="50" charset="0"/>
              </a:rPr>
              <a:t>Sur cette ligne du temps</a:t>
            </a:r>
          </a:p>
        </p:txBody>
      </p:sp>
      <p:cxnSp>
        <p:nvCxnSpPr>
          <p:cNvPr id="89" name="Connecteur droit 88"/>
          <p:cNvCxnSpPr/>
          <p:nvPr/>
        </p:nvCxnSpPr>
        <p:spPr>
          <a:xfrm>
            <a:off x="5696973" y="9542090"/>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5474968" y="9326066"/>
            <a:ext cx="432104" cy="234286"/>
          </a:xfrm>
          <a:prstGeom prst="rect">
            <a:avLst/>
          </a:prstGeom>
          <a:noFill/>
        </p:spPr>
        <p:txBody>
          <a:bodyPr wrap="square" lIns="36000" tIns="36000" rIns="36000" bIns="36000" rtlCol="0">
            <a:spAutoFit/>
          </a:bodyPr>
          <a:lstStyle/>
          <a:p>
            <a:pPr algn="ctr"/>
            <a:r>
              <a:rPr lang="fr-FR" sz="1050" dirty="0" smtClean="0"/>
              <a:t>1783</a:t>
            </a:r>
            <a:endParaRPr lang="fr-FR" sz="1050" dirty="0"/>
          </a:p>
        </p:txBody>
      </p:sp>
      <p:sp>
        <p:nvSpPr>
          <p:cNvPr id="30" name="Ellipse 29"/>
          <p:cNvSpPr/>
          <p:nvPr/>
        </p:nvSpPr>
        <p:spPr>
          <a:xfrm>
            <a:off x="5474968" y="9324950"/>
            <a:ext cx="43210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4248745" y="9324950"/>
            <a:ext cx="432104" cy="216024"/>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820747" y="9793002"/>
            <a:ext cx="4004034" cy="28803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4824781" y="9793002"/>
            <a:ext cx="1698179"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Imag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049" y="9239089"/>
            <a:ext cx="296919" cy="1182177"/>
          </a:xfrm>
          <a:prstGeom prst="rect">
            <a:avLst/>
          </a:prstGeom>
        </p:spPr>
      </p:pic>
    </p:spTree>
    <p:extLst>
      <p:ext uri="{BB962C8B-B14F-4D97-AF65-F5344CB8AC3E}">
        <p14:creationId xmlns:p14="http://schemas.microsoft.com/office/powerpoint/2010/main" val="76836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5740</TotalTime>
  <Words>980</Words>
  <Application>Microsoft Office PowerPoint</Application>
  <PresentationFormat>Personnalisé</PresentationFormat>
  <Paragraphs>184</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244</cp:revision>
  <cp:lastPrinted>2013-09-26T11:43:32Z</cp:lastPrinted>
  <dcterms:created xsi:type="dcterms:W3CDTF">2013-09-22T07:50:11Z</dcterms:created>
  <dcterms:modified xsi:type="dcterms:W3CDTF">2015-01-06T20:13:25Z</dcterms:modified>
</cp:coreProperties>
</file>