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0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48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2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2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6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6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5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0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3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A8DF-8AC9-4D41-B34B-15E3D82A885F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9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7065" y="-28191"/>
            <a:ext cx="3643152" cy="38793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Chemin de relecture</a:t>
            </a:r>
            <a:endParaRPr lang="fr-F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43988"/>
              </p:ext>
            </p:extLst>
          </p:nvPr>
        </p:nvGraphicFramePr>
        <p:xfrm>
          <a:off x="0" y="1315844"/>
          <a:ext cx="6858000" cy="1575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/>
                <a:gridCol w="5096107"/>
              </a:tblGrid>
              <a:tr h="1575931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2. </a:t>
                      </a:r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LA PONCTUATION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x-none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fin de la phrase 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 marquée par   </a:t>
                      </a:r>
                      <a:r>
                        <a:rPr lang="x-none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point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897" y="1345949"/>
            <a:ext cx="2291098" cy="11229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16" y="2278203"/>
            <a:ext cx="402871" cy="4532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65" y="1855687"/>
            <a:ext cx="1296152" cy="830374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12346"/>
              </p:ext>
            </p:extLst>
          </p:nvPr>
        </p:nvGraphicFramePr>
        <p:xfrm>
          <a:off x="0" y="2891775"/>
          <a:ext cx="6858000" cy="2048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/>
                <a:gridCol w="5096107"/>
              </a:tblGrid>
              <a:tr h="2048525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3. </a:t>
                      </a:r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LA</a:t>
                      </a:r>
                      <a:r>
                        <a:rPr lang="fr-FR" baseline="0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MARQUE DU PLURIEL </a:t>
                      </a:r>
                    </a:p>
                    <a:p>
                      <a:endParaRPr lang="fr-FR" baseline="0" dirty="0" smtClean="0">
                        <a:latin typeface="Algerian" panose="04020705040A02060702" pitchFamily="82" charset="0"/>
                      </a:endParaRP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2943" y="2939169"/>
            <a:ext cx="2559087" cy="4941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/>
          <a:srcRect t="24153" b="3927"/>
          <a:stretch/>
        </p:blipFill>
        <p:spPr>
          <a:xfrm>
            <a:off x="2702943" y="3643437"/>
            <a:ext cx="2680513" cy="55521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3104918" y="3981567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</a:t>
            </a:r>
            <a:endParaRPr lang="fr-FR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0469" y="3951737"/>
            <a:ext cx="396274" cy="49381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3711" y="3903495"/>
            <a:ext cx="396274" cy="493819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5013358" y="3209096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</a:t>
            </a:r>
            <a:endParaRPr lang="fr-FR" b="1" dirty="0"/>
          </a:p>
        </p:txBody>
      </p:sp>
      <p:sp>
        <p:nvSpPr>
          <p:cNvPr id="18" name="Ellipse 17"/>
          <p:cNvSpPr/>
          <p:nvPr/>
        </p:nvSpPr>
        <p:spPr>
          <a:xfrm>
            <a:off x="3904841" y="3211094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</a:t>
            </a:r>
            <a:endParaRPr lang="fr-FR" b="1" dirty="0"/>
          </a:p>
        </p:txBody>
      </p:sp>
      <p:sp>
        <p:nvSpPr>
          <p:cNvPr id="19" name="Ellipse 18"/>
          <p:cNvSpPr/>
          <p:nvPr/>
        </p:nvSpPr>
        <p:spPr>
          <a:xfrm>
            <a:off x="2863736" y="3278790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</a:t>
            </a:r>
            <a:endParaRPr lang="fr-FR" b="1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3281595" y="7189004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997252" y="3215690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896499" y="3223305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658593" y="4102163"/>
            <a:ext cx="446325" cy="4938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699052" y="4606405"/>
            <a:ext cx="182703" cy="11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00382" y="4397314"/>
            <a:ext cx="551957" cy="380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des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2881755" y="4409707"/>
            <a:ext cx="3882751" cy="354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………………………………………………………………….</a:t>
            </a:r>
            <a:endParaRPr lang="fr-FR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4329985" y="1580849"/>
            <a:ext cx="2290896" cy="549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La </a:t>
            </a:r>
            <a:r>
              <a:rPr lang="x-non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phrase </a:t>
            </a:r>
            <a:r>
              <a:rPr lang="fr-FR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commence </a:t>
            </a:r>
          </a:p>
          <a:p>
            <a:r>
              <a:rPr lang="fr-FR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par  </a:t>
            </a:r>
            <a:r>
              <a:rPr lang="x-none" sz="15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une majuscule</a:t>
            </a:r>
            <a:endParaRPr lang="fr-FR" sz="1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5335"/>
              </p:ext>
            </p:extLst>
          </p:nvPr>
        </p:nvGraphicFramePr>
        <p:xfrm>
          <a:off x="7144" y="4851400"/>
          <a:ext cx="6858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/>
                <a:gridCol w="5096107"/>
              </a:tblGrid>
              <a:tr h="1397661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4. </a:t>
                      </a:r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LE</a:t>
                      </a:r>
                      <a:r>
                        <a:rPr lang="fr-FR" baseline="0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VERBE</a:t>
                      </a:r>
                      <a:endParaRPr lang="fr-FR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1755" y="5039545"/>
            <a:ext cx="2552294" cy="1098456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84578"/>
              </p:ext>
            </p:extLst>
          </p:nvPr>
        </p:nvGraphicFramePr>
        <p:xfrm>
          <a:off x="14288" y="6311900"/>
          <a:ext cx="6858000" cy="3596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/>
                <a:gridCol w="5096107"/>
              </a:tblGrid>
              <a:tr h="3596169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5.</a:t>
                      </a:r>
                      <a:r>
                        <a:rPr lang="fr-FR" baseline="0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Quelques </a:t>
                      </a:r>
                      <a:r>
                        <a:rPr lang="fr-FR" baseline="0" dirty="0" err="1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regles</a:t>
                      </a:r>
                      <a:r>
                        <a:rPr lang="fr-FR" baseline="0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d’orthographe</a:t>
                      </a:r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                         à l’école                               à l’envers</a:t>
                      </a:r>
                    </a:p>
                    <a:p>
                      <a:r>
                        <a:rPr lang="fr-FR" dirty="0" smtClean="0"/>
                        <a:t>                                                      à la maison                        </a:t>
                      </a:r>
                      <a:r>
                        <a:rPr lang="fr-FR" baseline="0" dirty="0" smtClean="0"/>
                        <a:t> à la </a:t>
                      </a:r>
                      <a:r>
                        <a:rPr lang="fr-FR" baseline="0" dirty="0" err="1" smtClean="0"/>
                        <a:t>fouchette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                                                     à</a:t>
                      </a:r>
                      <a:r>
                        <a:rPr lang="fr-FR" baseline="0" dirty="0" smtClean="0"/>
                        <a:t> la calculatrice                 à plusieurs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44283"/>
              </p:ext>
            </p:extLst>
          </p:nvPr>
        </p:nvGraphicFramePr>
        <p:xfrm>
          <a:off x="1765300" y="6311900"/>
          <a:ext cx="5106988" cy="708660"/>
        </p:xfrm>
        <a:graphic>
          <a:graphicData uri="http://schemas.openxmlformats.org/drawingml/2006/table">
            <a:tbl>
              <a:tblPr/>
              <a:tblGrid>
                <a:gridCol w="5106988"/>
              </a:tblGrid>
              <a:tr h="62230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                         </a:t>
                      </a:r>
                      <a:r>
                        <a:rPr lang="fr-FR" u="sng" dirty="0" smtClean="0"/>
                        <a:t>à</a:t>
                      </a:r>
                      <a:r>
                        <a:rPr lang="fr-FR" dirty="0" smtClean="0"/>
                        <a:t> l’école                               </a:t>
                      </a:r>
                      <a:r>
                        <a:rPr lang="fr-FR" u="sng" dirty="0" smtClean="0"/>
                        <a:t>à</a:t>
                      </a:r>
                      <a:r>
                        <a:rPr lang="fr-FR" dirty="0" smtClean="0"/>
                        <a:t> l’envers</a:t>
                      </a:r>
                    </a:p>
                    <a:p>
                      <a:r>
                        <a:rPr lang="fr-FR" dirty="0" smtClean="0"/>
                        <a:t>                                                      </a:t>
                      </a:r>
                      <a:r>
                        <a:rPr lang="fr-FR" u="sng" dirty="0" smtClean="0"/>
                        <a:t>à</a:t>
                      </a:r>
                      <a:r>
                        <a:rPr lang="fr-FR" dirty="0" smtClean="0"/>
                        <a:t> la maison                       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u="sng" baseline="0" dirty="0" smtClean="0"/>
                        <a:t>à</a:t>
                      </a:r>
                      <a:r>
                        <a:rPr lang="fr-FR" baseline="0" dirty="0" smtClean="0"/>
                        <a:t> la </a:t>
                      </a:r>
                      <a:r>
                        <a:rPr lang="fr-FR" baseline="0" dirty="0" err="1" smtClean="0"/>
                        <a:t>fouchette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                                                     </a:t>
                      </a:r>
                      <a:r>
                        <a:rPr lang="fr-FR" u="sng" dirty="0" smtClean="0"/>
                        <a:t>à</a:t>
                      </a:r>
                      <a:r>
                        <a:rPr lang="fr-FR" baseline="0" dirty="0" smtClean="0"/>
                        <a:t> la calculatrice                 </a:t>
                      </a:r>
                      <a:r>
                        <a:rPr lang="fr-FR" u="sng" baseline="0" dirty="0" smtClean="0"/>
                        <a:t>à</a:t>
                      </a:r>
                      <a:r>
                        <a:rPr lang="fr-FR" baseline="0" dirty="0" smtClean="0"/>
                        <a:t> plusieurs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3" name="Rectangle à coins arrondis 32"/>
          <p:cNvSpPr/>
          <p:nvPr/>
        </p:nvSpPr>
        <p:spPr>
          <a:xfrm>
            <a:off x="1972929" y="6436761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à</a:t>
            </a:r>
            <a:endParaRPr lang="fr-FR" sz="3200" b="1" dirty="0"/>
          </a:p>
        </p:txBody>
      </p:sp>
      <p:sp>
        <p:nvSpPr>
          <p:cNvPr id="35" name="Rectangle 34"/>
          <p:cNvSpPr/>
          <p:nvPr/>
        </p:nvSpPr>
        <p:spPr>
          <a:xfrm>
            <a:off x="1765300" y="7020560"/>
            <a:ext cx="5092700" cy="739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 smtClean="0"/>
              <a:t>                                                        des pommes </a:t>
            </a:r>
            <a:r>
              <a:rPr lang="fr-FR" sz="1400" b="1" u="sng" dirty="0" smtClean="0"/>
              <a:t>et</a:t>
            </a:r>
            <a:r>
              <a:rPr lang="fr-FR" sz="1400" b="1" dirty="0" smtClean="0"/>
              <a:t> des poires</a:t>
            </a:r>
          </a:p>
          <a:p>
            <a:r>
              <a:rPr lang="fr-FR" sz="1400" b="1" dirty="0"/>
              <a:t> </a:t>
            </a:r>
            <a:r>
              <a:rPr lang="fr-FR" sz="1400" b="1" dirty="0" smtClean="0"/>
              <a:t>                                                       manger </a:t>
            </a:r>
            <a:r>
              <a:rPr lang="fr-FR" sz="1400" b="1" u="sng" dirty="0" smtClean="0"/>
              <a:t>et </a:t>
            </a:r>
            <a:r>
              <a:rPr lang="fr-FR" sz="1400" b="1" dirty="0" smtClean="0"/>
              <a:t>boire</a:t>
            </a:r>
          </a:p>
          <a:p>
            <a:r>
              <a:rPr lang="fr-FR" sz="1400" b="1" dirty="0"/>
              <a:t> </a:t>
            </a:r>
            <a:r>
              <a:rPr lang="fr-FR" sz="1400" b="1" dirty="0" smtClean="0"/>
              <a:t>                                                       grand </a:t>
            </a:r>
            <a:r>
              <a:rPr lang="fr-FR" sz="1400" b="1" u="sng" dirty="0" smtClean="0"/>
              <a:t>et </a:t>
            </a:r>
            <a:r>
              <a:rPr lang="fr-FR" sz="1400" b="1" dirty="0" smtClean="0"/>
              <a:t>fort</a:t>
            </a:r>
            <a:endParaRPr lang="fr-FR" sz="1400" b="1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1972928" y="7142881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et</a:t>
            </a:r>
            <a:endParaRPr lang="fr-FR" sz="3200" b="1" dirty="0"/>
          </a:p>
        </p:txBody>
      </p:sp>
      <p:sp>
        <p:nvSpPr>
          <p:cNvPr id="37" name="Rectangle 36"/>
          <p:cNvSpPr/>
          <p:nvPr/>
        </p:nvSpPr>
        <p:spPr>
          <a:xfrm>
            <a:off x="1765300" y="9207500"/>
            <a:ext cx="5092700" cy="698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                                cha</a:t>
            </a:r>
            <a:r>
              <a:rPr lang="fr-FR" sz="1400" b="1" u="sng" dirty="0" smtClean="0">
                <a:solidFill>
                  <a:schemeClr val="tx1"/>
                </a:solidFill>
              </a:rPr>
              <a:t>t</a:t>
            </a:r>
            <a:r>
              <a:rPr lang="fr-FR" sz="1400" b="1" dirty="0" smtClean="0">
                <a:solidFill>
                  <a:schemeClr val="tx1"/>
                </a:solidFill>
              </a:rPr>
              <a:t> → chaton            gri</a:t>
            </a:r>
            <a:r>
              <a:rPr lang="fr-FR" sz="1400" b="1" u="sng" dirty="0" smtClean="0">
                <a:solidFill>
                  <a:schemeClr val="tx1"/>
                </a:solidFill>
              </a:rPr>
              <a:t>s</a:t>
            </a:r>
            <a:r>
              <a:rPr lang="fr-FR" sz="1400" b="1" dirty="0" smtClean="0">
                <a:solidFill>
                  <a:schemeClr val="tx1"/>
                </a:solidFill>
              </a:rPr>
              <a:t> → grise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                                   froi</a:t>
            </a:r>
            <a:r>
              <a:rPr lang="fr-FR" sz="1400" b="1" u="sng" dirty="0" smtClean="0">
                <a:solidFill>
                  <a:schemeClr val="tx1"/>
                </a:solidFill>
              </a:rPr>
              <a:t>d</a:t>
            </a:r>
            <a:r>
              <a:rPr lang="fr-FR" sz="1400" b="1" dirty="0" smtClean="0">
                <a:solidFill>
                  <a:schemeClr val="tx1"/>
                </a:solidFill>
              </a:rPr>
              <a:t> </a:t>
            </a:r>
            <a:r>
              <a:rPr lang="fr-FR" sz="1400" b="1" dirty="0">
                <a:solidFill>
                  <a:schemeClr val="tx1"/>
                </a:solidFill>
              </a:rPr>
              <a:t>→ </a:t>
            </a:r>
            <a:r>
              <a:rPr lang="fr-FR" sz="1400" b="1" dirty="0" smtClean="0">
                <a:solidFill>
                  <a:schemeClr val="tx1"/>
                </a:solidFill>
              </a:rPr>
              <a:t>froide            </a:t>
            </a:r>
            <a:r>
              <a:rPr lang="fr-FR" sz="1400" b="1" dirty="0">
                <a:solidFill>
                  <a:schemeClr val="tx1"/>
                </a:solidFill>
              </a:rPr>
              <a:t>lai</a:t>
            </a:r>
            <a:r>
              <a:rPr lang="fr-FR" sz="1400" b="1" u="sng" dirty="0">
                <a:solidFill>
                  <a:schemeClr val="tx1"/>
                </a:solidFill>
              </a:rPr>
              <a:t>t</a:t>
            </a:r>
            <a:r>
              <a:rPr lang="fr-FR" sz="1400" b="1" dirty="0">
                <a:solidFill>
                  <a:schemeClr val="tx1"/>
                </a:solidFill>
              </a:rPr>
              <a:t> → laitage</a:t>
            </a:r>
            <a:endParaRPr lang="fr-FR" sz="1400" b="1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1860897" y="9302244"/>
            <a:ext cx="1567406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Lettres finales muettes</a:t>
            </a:r>
            <a:endParaRPr lang="fr-FR" sz="1400" b="1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821347" y="3274255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765300" y="8521700"/>
            <a:ext cx="5092700" cy="698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                                 sa trousse                                ma trousse</a:t>
            </a:r>
          </a:p>
          <a:p>
            <a:pPr algn="ctr"/>
            <a:r>
              <a:rPr lang="fr-FR" sz="1400" b="1" dirty="0" smtClean="0"/>
              <a:t>                                    son pantalon                         mon pantalo</a:t>
            </a:r>
            <a:r>
              <a:rPr lang="fr-FR" sz="1400" b="1" dirty="0"/>
              <a:t>n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                                     ses chaussures                    mes chaussures </a:t>
            </a:r>
          </a:p>
          <a:p>
            <a:pPr algn="ctr"/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1811235" y="8603381"/>
            <a:ext cx="1567406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Déterminants :</a:t>
            </a:r>
          </a:p>
          <a:p>
            <a:pPr algn="ctr"/>
            <a:r>
              <a:rPr lang="fr-FR" sz="1400" b="1" dirty="0"/>
              <a:t>s</a:t>
            </a:r>
            <a:r>
              <a:rPr lang="fr-FR" sz="1400" b="1" dirty="0" smtClean="0"/>
              <a:t>on / ses / mes</a:t>
            </a:r>
            <a:endParaRPr lang="fr-FR" sz="1400" b="1" dirty="0"/>
          </a:p>
        </p:txBody>
      </p:sp>
      <p:sp>
        <p:nvSpPr>
          <p:cNvPr id="42" name="Rectangle 41"/>
          <p:cNvSpPr/>
          <p:nvPr/>
        </p:nvSpPr>
        <p:spPr>
          <a:xfrm>
            <a:off x="1765300" y="7774939"/>
            <a:ext cx="5092700" cy="7446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                                 </a:t>
            </a:r>
            <a:r>
              <a:rPr lang="fr-FR" sz="1400" b="1" u="sng" dirty="0" smtClean="0"/>
              <a:t>on</a:t>
            </a:r>
            <a:r>
              <a:rPr lang="fr-FR" sz="1400" b="1" dirty="0" smtClean="0"/>
              <a:t> mange                                </a:t>
            </a:r>
            <a:r>
              <a:rPr lang="fr-FR" sz="1400" b="1" u="sng" dirty="0" smtClean="0"/>
              <a:t>on</a:t>
            </a:r>
            <a:r>
              <a:rPr lang="fr-FR" sz="1400" b="1" dirty="0" smtClean="0"/>
              <a:t> a fini</a:t>
            </a:r>
          </a:p>
          <a:p>
            <a:pPr algn="ctr"/>
            <a:r>
              <a:rPr lang="fr-FR" sz="1400" b="1" dirty="0" smtClean="0"/>
              <a:t>                                  </a:t>
            </a:r>
            <a:r>
              <a:rPr lang="fr-FR" sz="1400" b="1" u="sng" dirty="0" smtClean="0"/>
              <a:t>il</a:t>
            </a:r>
            <a:r>
              <a:rPr lang="fr-FR" sz="1400" b="1" dirty="0" smtClean="0"/>
              <a:t> mange                                   </a:t>
            </a:r>
            <a:r>
              <a:rPr lang="fr-FR" sz="1400" b="1" u="sng" dirty="0" smtClean="0"/>
              <a:t>il</a:t>
            </a:r>
            <a:r>
              <a:rPr lang="fr-FR" sz="1400" b="1" dirty="0" smtClean="0"/>
              <a:t> a fini</a:t>
            </a:r>
          </a:p>
          <a:p>
            <a:pPr algn="ctr"/>
            <a:r>
              <a:rPr lang="fr-FR" sz="1400" b="1" dirty="0" smtClean="0"/>
              <a:t>                                    </a:t>
            </a:r>
            <a:r>
              <a:rPr lang="fr-FR" sz="1400" b="1" u="sng" dirty="0" smtClean="0"/>
              <a:t>elle</a:t>
            </a:r>
            <a:r>
              <a:rPr lang="fr-FR" sz="1400" b="1" dirty="0" smtClean="0"/>
              <a:t> mange                              </a:t>
            </a:r>
            <a:r>
              <a:rPr lang="fr-FR" sz="1400" b="1" u="sng" dirty="0" smtClean="0"/>
              <a:t>elle</a:t>
            </a:r>
            <a:r>
              <a:rPr lang="fr-FR" sz="1400" b="1" dirty="0" smtClean="0"/>
              <a:t> a fini</a:t>
            </a:r>
          </a:p>
          <a:p>
            <a:pPr algn="ctr"/>
            <a:endParaRPr lang="fr-FR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1943100" y="7917581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on</a:t>
            </a:r>
            <a:endParaRPr lang="fr-FR" sz="3200" b="1" dirty="0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08065"/>
              </p:ext>
            </p:extLst>
          </p:nvPr>
        </p:nvGraphicFramePr>
        <p:xfrm>
          <a:off x="0" y="475637"/>
          <a:ext cx="6858000" cy="8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/>
                <a:gridCol w="5096107"/>
              </a:tblGrid>
              <a:tr h="838824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1. MOTS APPRIS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repère </a:t>
                      </a:r>
                      <a:r>
                        <a:rPr lang="fr-FR" sz="16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les mots appris 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 je vérifie si ils sont bien orthographiés.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95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602166" y="602165"/>
            <a:ext cx="8028878" cy="682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6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177</Words>
  <Application>Microsoft Office PowerPoint</Application>
  <PresentationFormat>Format A4 (210 x 297 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10</cp:revision>
  <cp:lastPrinted>2019-11-14T16:51:36Z</cp:lastPrinted>
  <dcterms:created xsi:type="dcterms:W3CDTF">2019-11-05T19:09:04Z</dcterms:created>
  <dcterms:modified xsi:type="dcterms:W3CDTF">2019-11-14T16:53:46Z</dcterms:modified>
</cp:coreProperties>
</file>