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11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54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83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01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17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4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82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01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48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739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47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C4DF0-F21F-4F6D-807D-A3269F0DF4DD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8FB61-6C9D-4B1D-9B5B-CC0A4FF58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97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11369" y="502276"/>
            <a:ext cx="7083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Electricité</a:t>
            </a:r>
            <a:endParaRPr lang="fr-FR" sz="4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94" y="2131990"/>
            <a:ext cx="466725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801" y="1230468"/>
            <a:ext cx="4219498" cy="4346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44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30310" y="824248"/>
            <a:ext cx="7907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Conducteur ou isolant électrique</a:t>
            </a:r>
            <a:endParaRPr lang="fr-FR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ttp://ics.utc.fr/Electricite/Electricite_formats_web/Electrostatique_web_webLatex/res/4_Electroscop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8" y="3247864"/>
            <a:ext cx="35433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1057095" y="2462253"/>
            <a:ext cx="874736" cy="78561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1482098" y="2005278"/>
            <a:ext cx="378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0070C0"/>
                </a:solidFill>
              </a:rPr>
              <a:t>On approche une tige chargée par frottement…</a:t>
            </a:r>
            <a:endParaRPr lang="fr-FR" sz="2000" b="1" i="1" dirty="0"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644721" y="2389998"/>
            <a:ext cx="471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Chargée négativement ou positivement, le résultat sera le même : </a:t>
            </a:r>
            <a:endParaRPr lang="fr-FR" sz="2000" b="1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4883730" y="4017303"/>
            <a:ext cx="5973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Les deux feuilles s’écartent l’une de l’autre !!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649273" y="4752304"/>
            <a:ext cx="6503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B050"/>
                </a:solidFill>
              </a:rPr>
              <a:t>Q</a:t>
            </a:r>
            <a:r>
              <a:rPr lang="fr-FR" sz="2400" b="1" dirty="0" smtClean="0">
                <a:solidFill>
                  <a:srgbClr val="00B050"/>
                </a:solidFill>
              </a:rPr>
              <a:t>uel matériau est ici conducteur ? </a:t>
            </a:r>
          </a:p>
          <a:p>
            <a:r>
              <a:rPr lang="fr-FR" sz="2400" b="1" dirty="0" smtClean="0">
                <a:solidFill>
                  <a:srgbClr val="00B050"/>
                </a:solidFill>
              </a:rPr>
              <a:t>Quel matériau est ici isolant ?</a:t>
            </a:r>
            <a:endParaRPr lang="fr-FR" sz="2400" b="1" dirty="0">
              <a:solidFill>
                <a:srgbClr val="00B050"/>
              </a:solidFill>
            </a:endParaRPr>
          </a:p>
        </p:txBody>
      </p:sp>
      <p:pic>
        <p:nvPicPr>
          <p:cNvPr id="17" name="Picture 4" descr="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4234" y="390364"/>
            <a:ext cx="32194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8358388" y="3357538"/>
            <a:ext cx="3065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Et le corps humain ??</a:t>
            </a:r>
            <a:endParaRPr lang="fr-FR" sz="2000" b="1" i="1" dirty="0"/>
          </a:p>
        </p:txBody>
      </p:sp>
    </p:spTree>
    <p:extLst>
      <p:ext uri="{BB962C8B-B14F-4D97-AF65-F5344CB8AC3E}">
        <p14:creationId xmlns:p14="http://schemas.microsoft.com/office/powerpoint/2010/main" val="409886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56823" y="631065"/>
            <a:ext cx="8448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Ce qui provoque le déplacement ordonné des charges ?</a:t>
            </a:r>
            <a:endParaRPr lang="fr-FR" sz="2800" b="1" i="1" dirty="0">
              <a:solidFill>
                <a:srgbClr val="0070C0"/>
              </a:solidFill>
            </a:endParaRPr>
          </a:p>
        </p:txBody>
      </p:sp>
      <p:pic>
        <p:nvPicPr>
          <p:cNvPr id="3" name="Picture 2" descr="http://ics.utc.fr/Electricite/Electricite_formats_web/Electrostatique_web_webLatex/res/4_Electroscop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793" y="2483235"/>
            <a:ext cx="35433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necteur droit 3"/>
          <p:cNvCxnSpPr/>
          <p:nvPr/>
        </p:nvCxnSpPr>
        <p:spPr>
          <a:xfrm>
            <a:off x="1057095" y="1476786"/>
            <a:ext cx="874736" cy="78561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>
            <a:off x="2034862" y="1735771"/>
            <a:ext cx="991673" cy="47651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026535" y="1213526"/>
            <a:ext cx="34129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Une zone de l’espace modifiée par la présence de nombreuses charges (ici négatives)</a:t>
            </a:r>
            <a:endParaRPr lang="fr-FR" sz="2000" b="1" i="1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2099256" y="2262397"/>
            <a:ext cx="10303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099256" y="2085165"/>
            <a:ext cx="1287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1828800" y="2057019"/>
            <a:ext cx="1030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1983346" y="2532655"/>
            <a:ext cx="1030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931831" y="2372862"/>
            <a:ext cx="1030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1661375" y="2262397"/>
            <a:ext cx="90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680694" y="2394310"/>
            <a:ext cx="1030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578162" y="2483104"/>
            <a:ext cx="5100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Une zone à fort potentiel électrique !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160653" y="2903516"/>
            <a:ext cx="388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Ici, négatif…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753082" y="3204682"/>
            <a:ext cx="3528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7030A0"/>
                </a:solidFill>
              </a:rPr>
              <a:t>Enfin, par rapport à la plaque…</a:t>
            </a:r>
            <a:endParaRPr lang="fr-FR" sz="2000" b="1" i="1" dirty="0">
              <a:solidFill>
                <a:srgbClr val="7030A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477294" y="4273587"/>
            <a:ext cx="72009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S’il y a circulation ordonnée de charges électriques dans un milieu conducteur                                        , c’est qu’il y a une différence de potentiel                    appliquée entre deux points du conducteur.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881093" y="4565027"/>
            <a:ext cx="2653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B0F0"/>
                </a:solidFill>
              </a:rPr>
              <a:t>(courant électrique</a:t>
            </a:r>
            <a:r>
              <a:rPr lang="fr-FR" sz="2000" b="1" dirty="0" smtClean="0">
                <a:solidFill>
                  <a:srgbClr val="00B0F0"/>
                </a:solidFill>
              </a:rPr>
              <a:t>)</a:t>
            </a:r>
            <a:endParaRPr lang="fr-FR" sz="2000" dirty="0">
              <a:solidFill>
                <a:srgbClr val="00B0F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4546242" y="4899528"/>
            <a:ext cx="3000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B0F0"/>
                </a:solidFill>
              </a:rPr>
              <a:t>(tension)</a:t>
            </a:r>
            <a:endParaRPr lang="fr-FR" sz="2000" dirty="0">
              <a:solidFill>
                <a:srgbClr val="00B0F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841625" y="5213527"/>
            <a:ext cx="39055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B0F0"/>
                </a:solidFill>
              </a:rPr>
              <a:t>(à l’aide d’un générateur)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776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33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76518" y="528034"/>
            <a:ext cx="3928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Matériau :</a:t>
            </a:r>
            <a:endParaRPr lang="fr-FR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25769" y="1174365"/>
            <a:ext cx="3013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B0F0"/>
                </a:solidFill>
              </a:rPr>
              <a:t>Conducteur ?</a:t>
            </a:r>
            <a:endParaRPr lang="fr-FR" sz="3200" b="1" i="1" dirty="0">
              <a:solidFill>
                <a:srgbClr val="00B0F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12901" y="1759140"/>
            <a:ext cx="4404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B050"/>
                </a:solidFill>
              </a:rPr>
              <a:t>Semi-conducteur ?</a:t>
            </a:r>
            <a:endParaRPr lang="fr-FR" sz="3200" b="1" i="1" dirty="0">
              <a:solidFill>
                <a:srgbClr val="00B05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43223" y="2405471"/>
            <a:ext cx="3606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7030A0"/>
                </a:solidFill>
              </a:rPr>
              <a:t>Isolant ?</a:t>
            </a:r>
            <a:endParaRPr lang="fr-FR" sz="3200" b="1" i="1" dirty="0">
              <a:solidFill>
                <a:srgbClr val="7030A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75763" y="3296992"/>
            <a:ext cx="10225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</a:rPr>
              <a:t>Fondamentalement, où va se situer la différence ???</a:t>
            </a:r>
            <a:endParaRPr lang="fr-FR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378039" y="4198513"/>
            <a:ext cx="8731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Evidemment, en considérant l’état d’</a:t>
            </a:r>
            <a:r>
              <a:rPr lang="fr-FR" sz="2400" b="1" i="1" dirty="0">
                <a:solidFill>
                  <a:srgbClr val="FF0000"/>
                </a:solidFill>
              </a:rPr>
              <a:t>é</a:t>
            </a:r>
            <a:r>
              <a:rPr lang="fr-FR" sz="2400" b="1" i="1" dirty="0" smtClean="0">
                <a:solidFill>
                  <a:srgbClr val="FF0000"/>
                </a:solidFill>
              </a:rPr>
              <a:t>nergie des électrons externes dans ces trois catégories de structures.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893194" y="5203065"/>
            <a:ext cx="7534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Discussion : énergie/agitation « thermique », influence attractive du noyau, influence extérieure (</a:t>
            </a:r>
            <a:r>
              <a:rPr lang="fr-FR" i="1" dirty="0" err="1" smtClean="0"/>
              <a:t>ddp</a:t>
            </a:r>
            <a:r>
              <a:rPr lang="fr-FR" i="1" dirty="0" smtClean="0"/>
              <a:t>), …</a:t>
            </a:r>
            <a:endParaRPr lang="fr-FR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6143223" y="5849396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On a un modèle : </a:t>
            </a:r>
            <a:endParaRPr lang="fr-FR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5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21217" y="450761"/>
            <a:ext cx="9994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70C0"/>
                </a:solidFill>
              </a:rPr>
              <a:t>Un modèle en                  d’énergie</a:t>
            </a:r>
            <a:endParaRPr lang="fr-FR" sz="3200" b="1" i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32597" y="450760"/>
            <a:ext cx="412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70C0"/>
                </a:solidFill>
              </a:rPr>
              <a:t>niveaux</a:t>
            </a:r>
            <a:endParaRPr lang="fr-FR" sz="3200" b="1" i="1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232597" y="419981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 smtClean="0">
                <a:solidFill>
                  <a:srgbClr val="FF0000"/>
                </a:solidFill>
              </a:rPr>
              <a:t>bandes</a:t>
            </a:r>
            <a:endParaRPr lang="fr-FR" sz="3600" b="1" i="1" dirty="0">
              <a:solidFill>
                <a:srgbClr val="FF0000"/>
              </a:solidFill>
            </a:endParaRPr>
          </a:p>
        </p:txBody>
      </p:sp>
      <p:pic>
        <p:nvPicPr>
          <p:cNvPr id="5" name="il_fi" descr="http://www.energieplus-lesite.be/uploads/RTEmagicC_Ph28.pn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108" y="1097092"/>
            <a:ext cx="7513955" cy="45164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26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46975" y="450761"/>
            <a:ext cx="8100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Pourquoi le silicium (Si) est-il semi-conducteur ?</a:t>
            </a:r>
            <a:endParaRPr lang="fr-FR" sz="28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541691" y="973981"/>
            <a:ext cx="1596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3300"/>
                </a:solidFill>
              </a:rPr>
              <a:t>(Z = 14)</a:t>
            </a:r>
            <a:endParaRPr lang="fr-FR" sz="2800" b="1" dirty="0">
              <a:solidFill>
                <a:srgbClr val="FF3300"/>
              </a:solidFill>
            </a:endParaRPr>
          </a:p>
        </p:txBody>
      </p:sp>
      <p:pic>
        <p:nvPicPr>
          <p:cNvPr id="4" name="Picture 1" descr="éseau dans l'espac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8" y="712371"/>
            <a:ext cx="4738352" cy="48182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6117465" y="1648495"/>
            <a:ext cx="566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B0F0"/>
                </a:solidFill>
              </a:rPr>
              <a:t>Alors pourquoi le cuivre est-il conducteur ??</a:t>
            </a:r>
            <a:endParaRPr lang="fr-FR" sz="24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268236" y="2110160"/>
            <a:ext cx="1365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C00000"/>
                </a:solidFill>
              </a:rPr>
              <a:t>(Z = 29)</a:t>
            </a:r>
            <a:endParaRPr lang="fr-FR" sz="2000" b="1" dirty="0">
              <a:solidFill>
                <a:srgbClr val="C000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215" y="2879543"/>
            <a:ext cx="3453934" cy="296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5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096260" y="501401"/>
            <a:ext cx="3863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 conducteur dopé N :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3" descr="ristal dopé 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922" y="1235831"/>
            <a:ext cx="3915177" cy="257201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712809" y="501401"/>
            <a:ext cx="4803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Semi-conducteur dopé P : 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ristal dopé 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09" y="1235831"/>
            <a:ext cx="3996386" cy="257201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4185634" y="3902299"/>
            <a:ext cx="4739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Jonction PN :</a:t>
            </a:r>
            <a:endParaRPr lang="fr-FR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7" descr="iod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705" y="4685405"/>
            <a:ext cx="7588519" cy="140630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/>
          <p:cNvSpPr txBox="1"/>
          <p:nvPr/>
        </p:nvSpPr>
        <p:spPr>
          <a:xfrm>
            <a:off x="8216536" y="5722375"/>
            <a:ext cx="243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</a:t>
            </a:r>
            <a:r>
              <a:rPr lang="fr-FR" i="1" dirty="0" smtClean="0"/>
              <a:t>Discussion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308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222</Words>
  <Application>Microsoft Office PowerPoint</Application>
  <PresentationFormat>Grand écran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 Bruyère</dc:creator>
  <cp:lastModifiedBy>jp Bruyère</cp:lastModifiedBy>
  <cp:revision>19</cp:revision>
  <dcterms:created xsi:type="dcterms:W3CDTF">2014-10-06T12:49:38Z</dcterms:created>
  <dcterms:modified xsi:type="dcterms:W3CDTF">2014-10-06T14:33:49Z</dcterms:modified>
</cp:coreProperties>
</file>