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2" r:id="rId1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80" y="-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904C-3226-48BF-BE71-4A9AF03FB14B}" type="datetimeFigureOut">
              <a:rPr lang="fr-FR" smtClean="0"/>
              <a:pPr/>
              <a:t>27/07/2020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0CVruIS_0" TargetMode="External"/><Relationship Id="rId2" Type="http://schemas.openxmlformats.org/officeDocument/2006/relationships/hyperlink" Target="https://www.youtube.com/watch?v=DL6-LXV1v1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-8uf4cbVzj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ir\Desktop\modèles\fonds\bordures\img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215347" cy="9906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80" y="3452802"/>
            <a:ext cx="5829300" cy="2123369"/>
          </a:xfrm>
        </p:spPr>
        <p:txBody>
          <a:bodyPr/>
          <a:lstStyle/>
          <a:p>
            <a:r>
              <a:rPr lang="fr-FR" dirty="0" smtClean="0">
                <a:latin typeface="Albertus Extra Bold" pitchFamily="34" charset="0"/>
              </a:rPr>
              <a:t>Projet annuel</a:t>
            </a:r>
            <a:endParaRPr lang="fr-FR" dirty="0">
              <a:latin typeface="Albertus Extra Bold" pitchFamily="34" charset="0"/>
            </a:endParaRPr>
          </a:p>
        </p:txBody>
      </p:sp>
      <p:pic>
        <p:nvPicPr>
          <p:cNvPr id="2052" name="Picture 4" descr="C:\Users\clair\Desktop\modèles\fonds\personnages\oi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4" y="4381496"/>
            <a:ext cx="3214686" cy="3757610"/>
          </a:xfrm>
          <a:prstGeom prst="rect">
            <a:avLst/>
          </a:prstGeom>
          <a:noFill/>
        </p:spPr>
      </p:pic>
      <p:pic>
        <p:nvPicPr>
          <p:cNvPr id="2053" name="Picture 5" descr="C:\Users\clair\Desktop\modèles\fonds\personnages\arbre-saison-2781-1_300x3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0" y="5381628"/>
            <a:ext cx="2857500" cy="3467100"/>
          </a:xfrm>
          <a:prstGeom prst="rect">
            <a:avLst/>
          </a:prstGeom>
          <a:noFill/>
        </p:spPr>
      </p:pic>
      <p:pic>
        <p:nvPicPr>
          <p:cNvPr id="2054" name="Picture 6" descr="C:\Users\clair\Desktop\modèles\fonds\personnages\sticker-15louison-fait-de-la-balancoire-1_300x3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66720"/>
            <a:ext cx="3771902" cy="457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8" y="952473"/>
          <a:ext cx="6172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4029060"/>
              </a:tblGrid>
              <a:tr h="73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CF Jack Story" pitchFamily="2" charset="0"/>
                          <a:cs typeface="Arial" pitchFamily="34" charset="0"/>
                        </a:rPr>
                        <a:t>Parcours culturel</a:t>
                      </a: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CF Jack Story" pitchFamily="2" charset="0"/>
                          <a:cs typeface="Arial" pitchFamily="34" charset="0"/>
                        </a:rPr>
                        <a:t>: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  <a:cs typeface="Arial" pitchFamily="34" charset="0"/>
                        </a:rPr>
                        <a:t>découverte de l’environnement proche: les jardins et l’écologie, botanique, les animaux des jardins…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Se promener au abord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 l’école et découvrir les différents milieux: le jardin, la rivière, les champs, la forêt. Observer la nature, observer les formes, les couleurs, les graphismes.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Découvrir différentes matières par les 5 sens.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CF Jack Story" pitchFamily="2" charset="0"/>
                          <a:cs typeface="Arial" pitchFamily="34" charset="0"/>
                        </a:rPr>
                        <a:t>Parcours citoyen: </a:t>
                      </a:r>
                      <a:r>
                        <a:rPr lang="fr-FR" sz="1200" dirty="0" smtClean="0">
                          <a:latin typeface="CF Jack Story" pitchFamily="2" charset="0"/>
                          <a:cs typeface="Arial" pitchFamily="34" charset="0"/>
                        </a:rPr>
                        <a:t> Le tri sélectif, la préservation de l’eau, de la nature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Remarquer le tri dans la classe, observer les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poubelles, visite/ animation centre de tri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Sensibiliser à l’économie d’eau, à la pollution par les déchets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Mettre en place des alternatives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CF Jack Story" pitchFamily="2" charset="0"/>
                          <a:cs typeface="Arial" pitchFamily="34" charset="0"/>
                        </a:rPr>
                        <a:t>Parcours d’éducation artistique: </a:t>
                      </a:r>
                      <a:r>
                        <a:rPr lang="fr-FR" sz="1200" dirty="0" smtClean="0">
                          <a:latin typeface="CF Jack Story" pitchFamily="2" charset="0"/>
                          <a:cs typeface="Arial" pitchFamily="34" charset="0"/>
                        </a:rPr>
                        <a:t>Littérature de jeunesse, enseignement artistique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Voir liste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littérature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Empreinte de matières, composition de différentes matières, composition avec objets à recycler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Représentation par le dessin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Land art, fabrication de pantin…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dirty="0" smtClean="0">
                          <a:solidFill>
                            <a:srgbClr val="FF0000"/>
                          </a:solidFill>
                          <a:latin typeface="CF Jack Story" pitchFamily="2" charset="0"/>
                          <a:cs typeface="Arial" pitchFamily="34" charset="0"/>
                        </a:rPr>
                        <a:t>Parcours éducatif de santé: </a:t>
                      </a:r>
                      <a:r>
                        <a:rPr lang="fr-FR" sz="1200" dirty="0" smtClean="0">
                          <a:latin typeface="CF Jack Story" pitchFamily="2" charset="0"/>
                          <a:cs typeface="Arial" pitchFamily="34" charset="0"/>
                        </a:rPr>
                        <a:t>nutrition, besoins, </a:t>
                      </a:r>
                      <a:r>
                        <a:rPr lang="fr-FR" sz="1200" dirty="0" err="1" smtClean="0">
                          <a:latin typeface="CF Jack Story" pitchFamily="2" charset="0"/>
                          <a:cs typeface="Arial" pitchFamily="34" charset="0"/>
                        </a:rPr>
                        <a:t>Eps</a:t>
                      </a:r>
                      <a:endParaRPr lang="fr-FR" sz="1200" dirty="0" smtClean="0">
                        <a:latin typeface="CF Jack Story" pitchFamily="2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Découvrir les besoins des plantes des animaux et de notre corps pour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être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en bonne santé, les règles d’hygiène (sommeil, hygiène corporelle, alimentation) et pratiquer une activité physique régulière.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28" y="30953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fr-FR" dirty="0" smtClean="0">
                <a:latin typeface="CF Jack Story" pitchFamily="2" charset="0"/>
                <a:cs typeface="Arial" pitchFamily="34" charset="0"/>
              </a:rPr>
              <a:t> </a:t>
            </a:r>
            <a:endParaRPr lang="fr-FR" dirty="0" smtClean="0">
              <a:latin typeface="CF Jack Story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571744" y="95216"/>
            <a:ext cx="1857388" cy="47863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Fran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ç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ais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Lexique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enrichir le vocabulaire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Lecture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renforcer la fluidité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Littérature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comprendre  un texte littéraire et l’interpréter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Comprendre des textes, des documents, des images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Langage Oral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dire de mémoire un texte en y mettant le 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Interagir de fa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ç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on constructive avec d’autres élèves dans un groupe pour confronter des réactions ou des points de vue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Ecriture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recourir à l’écriture pour réfléchir et pour apprendre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Produire des écrits variés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2406"/>
            <a:ext cx="2571744" cy="935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200" dirty="0" smtClean="0"/>
              <a:t>Liste des expressions autour du cirque</a:t>
            </a:r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i="1" dirty="0" smtClean="0"/>
          </a:p>
          <a:p>
            <a:endParaRPr lang="fr-FR" sz="1200" dirty="0" smtClean="0"/>
          </a:p>
          <a:p>
            <a:r>
              <a:rPr lang="fr-FR" sz="1200" dirty="0" smtClean="0"/>
              <a:t>Compréhension orale: panique au cirque</a:t>
            </a:r>
          </a:p>
          <a:p>
            <a:r>
              <a:rPr lang="fr-FR" sz="1200" dirty="0" smtClean="0">
                <a:hlinkClick r:id="rId2"/>
              </a:rPr>
              <a:t>https://www.youtube.com/watch?v=DL6-LXV1v1A</a:t>
            </a:r>
            <a:r>
              <a:rPr lang="fr-FR" sz="1200" dirty="0" smtClean="0"/>
              <a:t> 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Participer à des débats interprétatifs sur divers documents. </a:t>
            </a:r>
            <a:r>
              <a:rPr lang="fr-FR" sz="1200" dirty="0" smtClean="0">
                <a:solidFill>
                  <a:schemeClr val="tx1"/>
                </a:solidFill>
              </a:rPr>
              <a:t>Exprimer son avis</a:t>
            </a:r>
          </a:p>
          <a:p>
            <a:endParaRPr lang="fr-FR" sz="1200" dirty="0" smtClean="0"/>
          </a:p>
          <a:p>
            <a:endParaRPr lang="fr-FR" sz="1200" i="1" dirty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Ecrire/ décrire une scène. Ecrire un poème.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 smtClean="0"/>
              <a:t>Faire un portrait d’un personnages du cirque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Produire un enchainement dansé avec accompagnement musical pour provoquer une émotion</a:t>
            </a:r>
          </a:p>
          <a:p>
            <a:endParaRPr lang="fr-FR" sz="1200" dirty="0" smtClean="0"/>
          </a:p>
          <a:p>
            <a:r>
              <a:rPr lang="fr-FR" sz="1200" dirty="0" smtClean="0"/>
              <a:t>Activités de : mime, jonglage, équilibre, </a:t>
            </a:r>
            <a:r>
              <a:rPr lang="fr-FR" sz="1200" dirty="0" err="1" smtClean="0"/>
              <a:t>acrosport</a:t>
            </a:r>
            <a:r>
              <a:rPr lang="fr-FR" sz="1200" dirty="0" smtClean="0"/>
              <a:t>, enchainements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/>
          </a:p>
          <a:p>
            <a:endParaRPr lang="fr-FR" sz="1200" i="1" dirty="0" smtClean="0"/>
          </a:p>
          <a:p>
            <a:endParaRPr lang="fr-FR" sz="1200" i="1" dirty="0"/>
          </a:p>
          <a:p>
            <a:endParaRPr lang="fr-FR" sz="1200" i="1" dirty="0" smtClean="0"/>
          </a:p>
          <a:p>
            <a:endParaRPr lang="fr-FR" sz="1200" i="1" dirty="0" smtClean="0"/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8" y="380968"/>
            <a:ext cx="2285992" cy="942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1343025" algn="l"/>
              </a:tabLst>
            </a:pPr>
            <a:r>
              <a:rPr lang="fr-FR" sz="1200" dirty="0" smtClean="0"/>
              <a:t>Vocabulaire: les métiers du cirque, l’histoire, les animaux…</a:t>
            </a:r>
          </a:p>
          <a:p>
            <a:endParaRPr lang="fr-FR" sz="1200" dirty="0" smtClean="0"/>
          </a:p>
          <a:p>
            <a:r>
              <a:rPr lang="fr-FR" sz="1200" dirty="0" smtClean="0"/>
              <a:t>Lecture d’albums:</a:t>
            </a:r>
          </a:p>
          <a:p>
            <a:r>
              <a:rPr lang="fr-FR" sz="1200" dirty="0" smtClean="0"/>
              <a:t>LE VOYAGE D’OREGON</a:t>
            </a:r>
          </a:p>
          <a:p>
            <a:r>
              <a:rPr lang="fr-FR" sz="1200" dirty="0" smtClean="0"/>
              <a:t>FAIS PAS LE CLOWN, PAPA!</a:t>
            </a:r>
          </a:p>
          <a:p>
            <a:r>
              <a:rPr lang="fr-FR" sz="1200" i="1" dirty="0" smtClean="0"/>
              <a:t>LA GRANDE HISTOIRE DE SIAM, L’ELEPHANT D’AFRIQUE</a:t>
            </a:r>
          </a:p>
          <a:p>
            <a:r>
              <a:rPr lang="fr-FR" sz="1200" i="1" dirty="0" smtClean="0"/>
              <a:t>+ Rallye lecture. </a:t>
            </a:r>
          </a:p>
          <a:p>
            <a:endParaRPr lang="fr-FR" sz="1200" i="1" dirty="0" smtClean="0"/>
          </a:p>
          <a:p>
            <a:endParaRPr lang="fr-FR" sz="1200" i="1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Réciter les poèmes sur le thème du cirque, </a:t>
            </a:r>
          </a:p>
          <a:p>
            <a:r>
              <a:rPr lang="fr-FR" sz="1200" dirty="0" smtClean="0"/>
              <a:t>Poèmes:</a:t>
            </a:r>
            <a:endParaRPr lang="fr-FR" sz="1200" i="1" dirty="0" smtClean="0"/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sz="1200" dirty="0" smtClean="0"/>
              <a:t>Rédiger des comptes rendus de sortie</a:t>
            </a:r>
          </a:p>
          <a:p>
            <a:endParaRPr lang="fr-FR" sz="1200" dirty="0" smtClean="0"/>
          </a:p>
          <a:p>
            <a:r>
              <a:rPr lang="fr-FR" sz="1200" dirty="0" smtClean="0"/>
              <a:t>Prendre des notes pour décrire une image, une œuvre, exprimer       </a:t>
            </a:r>
          </a:p>
          <a:p>
            <a:r>
              <a:rPr lang="fr-FR" sz="1200" dirty="0" smtClean="0"/>
              <a:t>             son ressenti. </a:t>
            </a:r>
          </a:p>
          <a:p>
            <a:r>
              <a:rPr lang="fr-FR" sz="1200" dirty="0" smtClean="0">
                <a:hlinkClick r:id="rId3"/>
              </a:rPr>
              <a:t>https://www.youtube.com/watch?v=500CVruIS_0</a:t>
            </a:r>
            <a:endParaRPr lang="fr-FR" sz="1200" dirty="0" smtClean="0"/>
          </a:p>
          <a:p>
            <a:r>
              <a:rPr lang="fr-FR" sz="1200" dirty="0" smtClean="0">
                <a:hlinkClick r:id="rId4"/>
              </a:rPr>
              <a:t>https://www.youtube.com/watch?v=-8uf4cbVzj0</a:t>
            </a:r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Initiation à la relaxation/yoga enfant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Maitriser/exprimer ses émotions</a:t>
            </a:r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10800000" flipV="1">
            <a:off x="2428868" y="666720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071942" y="116678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071942" y="180972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2428868" y="2738422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214818" y="4095744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4107661" y="448865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071942" y="280986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0800000" flipV="1">
            <a:off x="2357430" y="4167182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 flipV="1">
            <a:off x="2285992" y="438149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43182" y="5310190"/>
            <a:ext cx="178595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2571744" y="6381760"/>
            <a:ext cx="1928826" cy="33575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EPS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  <a:r>
              <a:rPr lang="fr-FR" sz="1200" u="sng" dirty="0" smtClean="0">
                <a:latin typeface="CF Jack Story" pitchFamily="2" charset="0"/>
                <a:cs typeface="Arial" pitchFamily="34" charset="0"/>
              </a:rPr>
              <a:t>Développer sa motricité et construire un langage du corps: </a:t>
            </a:r>
            <a:r>
              <a:rPr lang="fr-FR" sz="1200" dirty="0" smtClean="0">
                <a:latin typeface="CF Jack Story" pitchFamily="2" charset="0"/>
                <a:cs typeface="Arial" pitchFamily="34" charset="0"/>
              </a:rPr>
              <a:t>S’exprimer devant les autres par une prestation artistique. </a:t>
            </a:r>
            <a:endParaRPr lang="fr-FR" sz="1200" u="sng" dirty="0" smtClean="0">
              <a:latin typeface="CF Jack Story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lang="fr-FR" sz="1200" u="sng" dirty="0" smtClean="0">
                <a:latin typeface="CF Jack Story" pitchFamily="2" charset="0"/>
                <a:cs typeface="Arial" pitchFamily="34" charset="0"/>
              </a:rPr>
              <a:t>S’approprier par la pratique, les méthodes et outils pour apprendre</a:t>
            </a:r>
          </a:p>
          <a:p>
            <a:pPr lvl="0" fontAlgn="base">
              <a:spcBef>
                <a:spcPct val="0"/>
              </a:spcBef>
            </a:pPr>
            <a:r>
              <a:rPr lang="fr-FR" sz="1200" u="sng" dirty="0" smtClean="0">
                <a:latin typeface="CF Jack Story" pitchFamily="2" charset="0"/>
                <a:cs typeface="Arial" pitchFamily="34" charset="0"/>
              </a:rPr>
              <a:t>Partager des règles, assumer des rôles et des responsabilités</a:t>
            </a:r>
          </a:p>
          <a:p>
            <a:pPr lvl="0" fontAlgn="base">
              <a:spcBef>
                <a:spcPct val="0"/>
              </a:spcBef>
            </a:pPr>
            <a:r>
              <a:rPr lang="fr-FR" sz="1200" u="sng" dirty="0" smtClean="0">
                <a:latin typeface="CF Jack Story" pitchFamily="2" charset="0"/>
                <a:cs typeface="Arial" pitchFamily="34" charset="0"/>
              </a:rPr>
              <a:t>Apprendre à entretenir sa santé par une activité physique régulière</a:t>
            </a:r>
          </a:p>
          <a:p>
            <a:pPr lvl="0" fontAlgn="base">
              <a:spcBef>
                <a:spcPct val="0"/>
              </a:spcBef>
            </a:pPr>
            <a:r>
              <a:rPr lang="fr-FR" sz="1200" u="sng" dirty="0" smtClean="0">
                <a:latin typeface="CF Jack Story" pitchFamily="2" charset="0"/>
                <a:cs typeface="Arial" pitchFamily="34" charset="0"/>
              </a:rPr>
              <a:t>S’approprier une culture physique et artistique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F Jack Story" pitchFamily="2" charset="0"/>
              <a:cs typeface="Arial" pitchFamily="34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rot="10800000" flipV="1">
            <a:off x="2071678" y="795339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214818" y="76676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4071942" y="831058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10800000" flipV="1">
            <a:off x="2143116" y="723901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3857628" y="59528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547" name="AutoShape 3" descr="Résultat de recherche d'images pour &quot;le monstre des émotions&quot;"/>
          <p:cNvSpPr>
            <a:spLocks noChangeAspect="1" noChangeArrowheads="1"/>
          </p:cNvSpPr>
          <p:nvPr/>
        </p:nvSpPr>
        <p:spPr bwMode="auto">
          <a:xfrm>
            <a:off x="155575" y="-365125"/>
            <a:ext cx="727075" cy="76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549" name="AutoShape 5" descr="Résultat de recherche d'images pour &quot;le monstre des émotions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2" name="AutoShape 2" descr="Résultat de recherche d'images pour &quot;cirqu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23431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Résultat de recherche d'images pour &quot;cirque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23431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4" name="AutoShape 14" descr="Résultat de recherche d'images pour &quot;voyage d'oregon&quot;"/>
          <p:cNvSpPr>
            <a:spLocks noChangeAspect="1" noChangeArrowheads="1"/>
          </p:cNvSpPr>
          <p:nvPr/>
        </p:nvSpPr>
        <p:spPr bwMode="auto">
          <a:xfrm>
            <a:off x="155575" y="-731838"/>
            <a:ext cx="10572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54" y="6596074"/>
            <a:ext cx="819567" cy="7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ir\Desktop\modèles\fonds\fonds\46366a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24002" y="1524001"/>
            <a:ext cx="9906001" cy="685799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7166" y="23809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DK The Cats Whiskers" pitchFamily="50" charset="0"/>
              </a:rPr>
              <a:t>Education à l’environnement et développement durable </a:t>
            </a:r>
            <a:endParaRPr lang="fr-FR" sz="3200" dirty="0">
              <a:latin typeface="DK The Cats Whiskers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80" y="1381101"/>
            <a:ext cx="5857917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La classe est composée de: </a:t>
            </a:r>
          </a:p>
          <a:p>
            <a:pPr lvl="2"/>
            <a:r>
              <a:rPr lang="fr-FR" sz="900" dirty="0" smtClean="0"/>
              <a:t>21 élèves : 13 PS et 8 GS </a:t>
            </a:r>
          </a:p>
          <a:p>
            <a:pPr lvl="2"/>
            <a:r>
              <a:rPr lang="fr-FR" sz="900" dirty="0" smtClean="0"/>
              <a:t>3 élèves de PS n’ont pas été scolarisés en TPS</a:t>
            </a:r>
          </a:p>
          <a:p>
            <a:pPr lvl="2"/>
            <a:r>
              <a:rPr lang="fr-FR" sz="900" dirty="0" smtClean="0"/>
              <a:t>10 Filles et 6 garçons</a:t>
            </a:r>
          </a:p>
          <a:p>
            <a:pPr lvl="2"/>
            <a:r>
              <a:rPr lang="fr-FR" sz="900" dirty="0" smtClean="0"/>
              <a:t>Les élèves viennent de communes autour de l’école, secteur rurale</a:t>
            </a:r>
          </a:p>
          <a:p>
            <a:pPr lvl="2"/>
            <a:r>
              <a:rPr lang="fr-FR" sz="900" dirty="0" smtClean="0"/>
              <a:t>La population scolaire, est assez largement issue de milieux modestes</a:t>
            </a:r>
          </a:p>
          <a:p>
            <a:pPr lvl="2">
              <a:buNone/>
            </a:pPr>
            <a:endParaRPr lang="fr-FR" sz="900" dirty="0" smtClean="0"/>
          </a:p>
          <a:p>
            <a:r>
              <a:rPr lang="fr-FR" sz="1100" dirty="0" smtClean="0"/>
              <a:t>Les difficultés constatées: </a:t>
            </a:r>
          </a:p>
          <a:p>
            <a:pPr lvl="2"/>
            <a:r>
              <a:rPr lang="fr-FR" sz="900" dirty="0" smtClean="0"/>
              <a:t>Manque de vocabulaire, difficultés de langage</a:t>
            </a:r>
          </a:p>
          <a:p>
            <a:pPr lvl="2"/>
            <a:r>
              <a:rPr lang="fr-FR" sz="900" dirty="0" smtClean="0"/>
              <a:t>Manque d’ouverture sur l’autre, sur le monde qui les entoure</a:t>
            </a:r>
          </a:p>
          <a:p>
            <a:pPr lvl="2"/>
            <a:r>
              <a:rPr lang="fr-FR" sz="900" dirty="0" smtClean="0"/>
              <a:t>Difficultés de structuration du temps et le l’espace</a:t>
            </a:r>
          </a:p>
          <a:p>
            <a:pPr lvl="2"/>
            <a:endParaRPr lang="fr-FR" sz="900" dirty="0" smtClean="0"/>
          </a:p>
          <a:p>
            <a:r>
              <a:rPr lang="fr-FR" sz="1100" dirty="0" smtClean="0"/>
              <a:t>Objectifs du projet:</a:t>
            </a:r>
          </a:p>
          <a:p>
            <a:pPr lvl="2"/>
            <a:r>
              <a:rPr lang="fr-FR" sz="900" dirty="0" smtClean="0"/>
              <a:t>Découvrir la nature qui nous entoure</a:t>
            </a:r>
          </a:p>
          <a:p>
            <a:pPr lvl="2"/>
            <a:r>
              <a:rPr lang="fr-FR" sz="900" dirty="0" smtClean="0"/>
              <a:t>Développer la connaissance de la nature qui nous entoure</a:t>
            </a:r>
          </a:p>
          <a:p>
            <a:pPr lvl="2"/>
            <a:r>
              <a:rPr lang="fr-FR" sz="900" dirty="0" smtClean="0"/>
              <a:t>Développer la connaissance de son corps et la maîtrise de celui-ci (motricité, équilibre…)</a:t>
            </a:r>
          </a:p>
          <a:p>
            <a:pPr lvl="2"/>
            <a:r>
              <a:rPr lang="fr-FR" sz="900" dirty="0" smtClean="0"/>
              <a:t>Développer les comportements protecteurs de la nature qui s’inscrivent dans une gestion durable de l’environnement</a:t>
            </a:r>
          </a:p>
          <a:p>
            <a:pPr lvl="2"/>
            <a:r>
              <a:rPr lang="fr-FR" sz="900" dirty="0" smtClean="0"/>
              <a:t>Faciliter la socialisation, créer une ambiance de classe et relationnel avec les enseignants favorables à l’apprentissage scolaire. </a:t>
            </a:r>
          </a:p>
          <a:p>
            <a:pPr lvl="2"/>
            <a:r>
              <a:rPr lang="fr-FR" sz="900" dirty="0" smtClean="0"/>
              <a:t>Renforcer la confiance en soi, l’entre-aide, la coopération, la persévérance et la reconnaissance face au travail. </a:t>
            </a:r>
          </a:p>
          <a:p>
            <a:pPr lvl="2"/>
            <a:r>
              <a:rPr lang="fr-FR" sz="900" dirty="0" smtClean="0"/>
              <a:t>Donner du sens aux apprentissages (organisation d’une simulation globale) .</a:t>
            </a:r>
          </a:p>
          <a:p>
            <a:pPr lvl="2"/>
            <a:r>
              <a:rPr lang="fr-FR" sz="900" dirty="0" smtClean="0"/>
              <a:t>Valoriser le travail des élèves grâce à la création d’un blog, d’un jardin, d’un spectacle de fin d’année…</a:t>
            </a:r>
          </a:p>
          <a:p>
            <a:pPr lvl="2"/>
            <a:r>
              <a:rPr lang="fr-FR" sz="900" dirty="0" smtClean="0"/>
              <a:t>Amener les enfants à ressentir, comprendre, exprimer et verbaliser leurs émotions et sentiments sans honte et pouvoir ainsi mieux vivre ensemble.</a:t>
            </a:r>
          </a:p>
          <a:p>
            <a:pPr lvl="2"/>
            <a:r>
              <a:rPr lang="fr-FR" sz="900" dirty="0" smtClean="0"/>
              <a:t>Amener les enfants à personnaliser les parcours scolaires pour favoriser la réussite des élèves </a:t>
            </a:r>
          </a:p>
          <a:p>
            <a:pPr lvl="2"/>
            <a:r>
              <a:rPr lang="fr-FR" sz="900" dirty="0" smtClean="0"/>
              <a:t>Recourir à la pédagogie de projet pour consolider les bases: Privilégier la maîtrise des compétences et des connaissances afin d’améliorer les résultats</a:t>
            </a:r>
          </a:p>
          <a:p>
            <a:pPr lvl="2"/>
            <a:r>
              <a:rPr lang="fr-FR" sz="900" dirty="0" smtClean="0"/>
              <a:t>Entrer dans l’école numérique, innover, expérimenter, communiquer, partager, transmettre (utiliser l’outil numérique au service de pratiques pédagogiques diversifiées)</a:t>
            </a:r>
          </a:p>
          <a:p>
            <a:pPr lvl="2"/>
            <a:endParaRPr lang="fr-FR" sz="900" dirty="0" smtClean="0"/>
          </a:p>
          <a:p>
            <a:r>
              <a:rPr lang="fr-FR" sz="1100" dirty="0" smtClean="0"/>
              <a:t>Les domaines du socle commun</a:t>
            </a:r>
          </a:p>
          <a:p>
            <a:pPr lvl="2"/>
            <a:endParaRPr lang="fr-FR" sz="400" dirty="0" smtClean="0"/>
          </a:p>
          <a:p>
            <a:pPr lvl="2"/>
            <a:r>
              <a:rPr lang="fr-FR" sz="900" dirty="0" smtClean="0"/>
              <a:t>1/ Mobiliser le langage dans toutes ses dimensions</a:t>
            </a:r>
          </a:p>
          <a:p>
            <a:pPr lvl="2"/>
            <a:r>
              <a:rPr lang="fr-FR" sz="900" dirty="0" smtClean="0"/>
              <a:t>2/ Agir, s’exprimer , comprendre à travers l’activité physique</a:t>
            </a:r>
          </a:p>
          <a:p>
            <a:pPr lvl="2"/>
            <a:r>
              <a:rPr lang="fr-FR" sz="900" dirty="0" smtClean="0"/>
              <a:t>3/ Agir, s’exprimer , comprendre à travers les activités artistiques</a:t>
            </a:r>
          </a:p>
          <a:p>
            <a:pPr lvl="2"/>
            <a:r>
              <a:rPr lang="fr-FR" sz="900" dirty="0" smtClean="0"/>
              <a:t>4/ Construire les premiers outils pour structurer sa pensée</a:t>
            </a:r>
          </a:p>
          <a:p>
            <a:pPr lvl="2"/>
            <a:r>
              <a:rPr lang="fr-FR" sz="900" dirty="0" smtClean="0"/>
              <a:t>5/ Explorer le monde</a:t>
            </a:r>
          </a:p>
          <a:p>
            <a:pPr lvl="2"/>
            <a:endParaRPr lang="fr-FR" sz="900" dirty="0" smtClean="0"/>
          </a:p>
          <a:p>
            <a:r>
              <a:rPr lang="fr-FR" sz="1100" dirty="0" smtClean="0"/>
              <a:t> Le projet est en lien avec le projet d’école 2018- 2021 et les fiches actions suivantes: </a:t>
            </a:r>
          </a:p>
          <a:p>
            <a:pPr lvl="2"/>
            <a:r>
              <a:rPr lang="fr-FR" sz="900" dirty="0" smtClean="0"/>
              <a:t>Fiche n°1    projet commun </a:t>
            </a:r>
          </a:p>
          <a:p>
            <a:pPr lvl="2"/>
            <a:r>
              <a:rPr lang="fr-FR" sz="900" dirty="0" smtClean="0"/>
              <a:t>Fiche n°9    de l’enfant à l’élève</a:t>
            </a:r>
          </a:p>
          <a:p>
            <a:pPr lvl="2"/>
            <a:r>
              <a:rPr lang="fr-FR" sz="900" dirty="0" smtClean="0"/>
              <a:t>Fiche n°12  école ouverte</a:t>
            </a:r>
          </a:p>
          <a:p>
            <a:pPr lvl="2"/>
            <a:endParaRPr lang="fr-FR" sz="900" dirty="0" smtClean="0"/>
          </a:p>
          <a:p>
            <a:r>
              <a:rPr lang="fr-FR" sz="1100" dirty="0" smtClean="0"/>
              <a:t>L’évaluation se fera toute au long de l’année en observant: </a:t>
            </a:r>
          </a:p>
          <a:p>
            <a:pPr lvl="2"/>
            <a:r>
              <a:rPr lang="fr-FR" sz="900" dirty="0" smtClean="0"/>
              <a:t>Les connaissances sur la nature, le corps, le développement durable</a:t>
            </a:r>
          </a:p>
          <a:p>
            <a:pPr lvl="2"/>
            <a:r>
              <a:rPr lang="fr-FR" sz="900" dirty="0" smtClean="0"/>
              <a:t>Les réactions et remarques lors des débats interprétatifs</a:t>
            </a:r>
          </a:p>
          <a:p>
            <a:pPr lvl="2"/>
            <a:r>
              <a:rPr lang="fr-FR" sz="900" dirty="0" smtClean="0"/>
              <a:t>Le comportement et la participation aux différents projets/sorties</a:t>
            </a:r>
          </a:p>
          <a:p>
            <a:pPr lvl="2"/>
            <a:r>
              <a:rPr lang="fr-FR" sz="900" dirty="0" smtClean="0"/>
              <a:t>La participation orale</a:t>
            </a:r>
          </a:p>
          <a:p>
            <a:pPr lvl="2"/>
            <a:endParaRPr lang="fr-FR" sz="900" dirty="0" smtClean="0"/>
          </a:p>
          <a:p>
            <a:r>
              <a:rPr lang="fr-FR" sz="1100" dirty="0" smtClean="0"/>
              <a:t>La concrétisation du projet </a:t>
            </a:r>
          </a:p>
          <a:p>
            <a:pPr lvl="2"/>
            <a:r>
              <a:rPr lang="fr-FR" sz="900" dirty="0" smtClean="0"/>
              <a:t>Réalisation d’un jardin et d’un spectacle</a:t>
            </a:r>
          </a:p>
          <a:p>
            <a:pPr lvl="2">
              <a:buNone/>
            </a:pPr>
            <a:endParaRPr lang="fr-FR" sz="900" dirty="0" smtClean="0"/>
          </a:p>
          <a:p>
            <a:r>
              <a:rPr lang="fr-FR" sz="1100" dirty="0" smtClean="0"/>
              <a:t>Les intervenants extérieurs</a:t>
            </a:r>
          </a:p>
          <a:p>
            <a:pPr lvl="2"/>
            <a:r>
              <a:rPr lang="fr-FR" sz="900" dirty="0" smtClean="0"/>
              <a:t>Chapiteau vert</a:t>
            </a:r>
          </a:p>
          <a:p>
            <a:pPr lvl="2"/>
            <a:r>
              <a:rPr lang="fr-FR" sz="900" dirty="0" smtClean="0"/>
              <a:t>Communauté de communes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90" y="666720"/>
            <a:ext cx="6172200" cy="1651000"/>
          </a:xfrm>
        </p:spPr>
        <p:txBody>
          <a:bodyPr/>
          <a:lstStyle/>
          <a:p>
            <a:r>
              <a:rPr lang="fr-FR" dirty="0" smtClean="0">
                <a:latin typeface="Albertus Extra Bold" pitchFamily="34" charset="0"/>
              </a:rPr>
              <a:t>Les compétences travaillées</a:t>
            </a:r>
            <a:endParaRPr lang="fr-FR" dirty="0">
              <a:latin typeface="Albertus Extra Bold" pitchFamily="34" charset="0"/>
            </a:endParaRPr>
          </a:p>
        </p:txBody>
      </p:sp>
      <p:pic>
        <p:nvPicPr>
          <p:cNvPr id="2050" name="Picture 2" descr="C:\Users\clair\Desktop\modèles\fonds\personnages\ap,550x550,12x16,1,transparent,t.u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l="7576" t="9118" r="10606" b="14514"/>
          <a:stretch>
            <a:fillRect/>
          </a:stretch>
        </p:blipFill>
        <p:spPr bwMode="auto">
          <a:xfrm>
            <a:off x="1500174" y="2952736"/>
            <a:ext cx="3857652" cy="4786346"/>
          </a:xfrm>
          <a:prstGeom prst="rect">
            <a:avLst/>
          </a:prstGeom>
          <a:noFill/>
        </p:spPr>
      </p:pic>
      <p:pic>
        <p:nvPicPr>
          <p:cNvPr id="2052" name="Picture 4" descr="C:\Users\clair\Desktop\modèles\fonds\personnages\sticker-21fleurs-1_300x364.jpg"/>
          <p:cNvPicPr>
            <a:picLocks noChangeAspect="1" noChangeArrowheads="1"/>
          </p:cNvPicPr>
          <p:nvPr/>
        </p:nvPicPr>
        <p:blipFill>
          <a:blip r:embed="rId3" cstate="print"/>
          <a:srcRect t="38156" b="41494"/>
          <a:stretch>
            <a:fillRect/>
          </a:stretch>
        </p:blipFill>
        <p:spPr bwMode="auto">
          <a:xfrm>
            <a:off x="0" y="8953528"/>
            <a:ext cx="3857628" cy="952472"/>
          </a:xfrm>
          <a:prstGeom prst="rect">
            <a:avLst/>
          </a:prstGeom>
          <a:noFill/>
        </p:spPr>
      </p:pic>
      <p:pic>
        <p:nvPicPr>
          <p:cNvPr id="7" name="Picture 4" descr="C:\Users\clair\Desktop\modèles\fonds\personnages\sticker-21fleurs-1_300x3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156" b="41494"/>
          <a:stretch>
            <a:fillRect/>
          </a:stretch>
        </p:blipFill>
        <p:spPr bwMode="auto">
          <a:xfrm>
            <a:off x="3429000" y="8953528"/>
            <a:ext cx="3857628" cy="952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val 2"/>
          <p:cNvSpPr>
            <a:spLocks noChangeArrowheads="1"/>
          </p:cNvSpPr>
          <p:nvPr/>
        </p:nvSpPr>
        <p:spPr bwMode="auto">
          <a:xfrm>
            <a:off x="357166" y="3881430"/>
            <a:ext cx="2179638" cy="107157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développement durable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428604" y="77357"/>
            <a:ext cx="6072230" cy="29468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400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Le langage dans toutes les dimensions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</a:p>
          <a:p>
            <a:pPr fontAlgn="t"/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L’oral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</a:p>
          <a:p>
            <a:pPr fontAlgn="t"/>
            <a:r>
              <a:rPr lang="fr-FR" sz="1100" dirty="0" smtClean="0"/>
              <a:t>Communiquer avec les adultes et avec les autres enfants par le langage, en se faisant comprendre.</a:t>
            </a:r>
          </a:p>
          <a:p>
            <a:r>
              <a:rPr lang="fr-FR" sz="1100" dirty="0" smtClean="0"/>
              <a:t>Reformuler pour se faire mieux comprendre. </a:t>
            </a:r>
          </a:p>
          <a:p>
            <a:r>
              <a:rPr lang="fr-FR" sz="1100" dirty="0" smtClean="0"/>
              <a:t>S’exprimer dans un langage syntaxiquement correct et précis.</a:t>
            </a:r>
          </a:p>
          <a:p>
            <a:pPr fontAlgn="t"/>
            <a:r>
              <a:rPr lang="fr-FR" sz="1100" dirty="0" smtClean="0"/>
              <a:t>Dire de mémoire et de manière expressive plusieurs comptines et poésies</a:t>
            </a:r>
          </a:p>
          <a:p>
            <a:pPr fontAlgn="t"/>
            <a:r>
              <a:rPr lang="fr-FR" sz="1100" dirty="0" smtClean="0"/>
              <a:t>Pratiquer divers usages du langage oral : raconter, décrire, évoquer, expliquer, questionner, proposer des solutions, discuter un point de vue.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L’écrit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F Jack Story" pitchFamily="2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lang="fr-FR" sz="1100" dirty="0" smtClean="0"/>
              <a:t>Comprendre des textes écrits sans autre aide que le langage entendu. </a:t>
            </a:r>
          </a:p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lang="fr-FR" sz="1100" dirty="0" smtClean="0"/>
              <a:t>Manifester de la curiosité par rapport à l’écrit. Pouvoir redire les mots d’une phrase écrite après sa lecture par l’adulte, les mots du titre connu d’un livre ou d’un texte. </a:t>
            </a:r>
          </a:p>
          <a:p>
            <a:r>
              <a:rPr lang="fr-FR" sz="1100" dirty="0" smtClean="0"/>
              <a:t>Participer verbalement à la production d’un écrit. Savoir qu’on n’écrit pas comme on parle.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F Jack Story" pitchFamily="2" charset="0"/>
              <a:cs typeface="Arial" pitchFamily="34" charset="0"/>
            </a:endParaRP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28604" y="5667380"/>
            <a:ext cx="2357454" cy="30003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Construire les premiers outils pour</a:t>
            </a:r>
            <a:r>
              <a:rPr kumimoji="0" lang="fr-FR" sz="1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 structurer sa pensée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</a:p>
          <a:p>
            <a:pPr fontAlgn="t"/>
            <a:r>
              <a:rPr lang="fr-FR" sz="1100" dirty="0" smtClean="0"/>
              <a:t>- Classer des objets en fonction de caractéristiques liées à leur forme. Savoir nommer quelques formes planes (carré, triangle, cercle ou disque, rectangle) et reconnaître quelques solides (cube, pyramide, boule, cylindre). </a:t>
            </a:r>
          </a:p>
          <a:p>
            <a:pPr>
              <a:buFontTx/>
              <a:buChar char="-"/>
            </a:pPr>
            <a:r>
              <a:rPr lang="fr-FR" sz="1100" dirty="0" smtClean="0"/>
              <a:t>Classer ou ranger des objets selon un critère de longueur ou de masse ou de contenance. </a:t>
            </a:r>
          </a:p>
          <a:p>
            <a:pPr>
              <a:buFontTx/>
              <a:buChar char="-"/>
            </a:pPr>
            <a:r>
              <a:rPr lang="fr-FR" sz="1100" dirty="0" smtClean="0"/>
              <a:t> Découvrir les nombres et leur utilisation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3429000" y="5381628"/>
            <a:ext cx="3143272" cy="3643338"/>
          </a:xfrm>
          <a:prstGeom prst="roundRect">
            <a:avLst>
              <a:gd name="adj" fmla="val 7776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1400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Agir, s’exprimer, comprendre à travers les activités artistiques: </a:t>
            </a:r>
          </a:p>
          <a:p>
            <a:r>
              <a:rPr lang="fr-FR" sz="1100" dirty="0" smtClean="0"/>
              <a:t>- Pratiquer le dessin pour représenter ou illustrer, en étant fidèle au réel ou à un modèle, ou en inventant. </a:t>
            </a:r>
          </a:p>
          <a:p>
            <a:r>
              <a:rPr lang="fr-FR" sz="1100" dirty="0" smtClean="0"/>
              <a:t>- Réaliser une composition personnelle en reproduisant des graphismes. Créer des graphismes nouveaux. </a:t>
            </a:r>
          </a:p>
          <a:p>
            <a:r>
              <a:rPr lang="fr-FR" sz="1100" dirty="0" smtClean="0"/>
              <a:t>- Réaliser des compositions plastiques, seul ou en petit groupe, en choisissant et combinant des matériaux, en réinvestissant des techniques et des procédés. </a:t>
            </a:r>
          </a:p>
          <a:p>
            <a:r>
              <a:rPr lang="fr-FR" sz="1100" dirty="0" smtClean="0"/>
              <a:t>- Avoir mémorisé un répertoire varié de comptines et de chansons et les interpréter de manière expressive.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1100" dirty="0" smtClean="0"/>
              <a:t>- Décrire une image, parler d’un extrait musical et exprimer son ressenti ou sa compréhension en utilisant un vocabulaire adapté.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kumimoji="0" lang="fr-FR" sz="1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F Jack Story" pitchFamily="2" charset="0"/>
              <a:cs typeface="Arial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357562" y="3524240"/>
            <a:ext cx="3286124" cy="10001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400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Agir, s’exprimer, comprendre à travers l’activité physique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</a:p>
          <a:p>
            <a:pPr lvl="0" fontAlgn="base">
              <a:spcBef>
                <a:spcPct val="0"/>
              </a:spcBef>
            </a:pPr>
            <a:r>
              <a:rPr lang="fr-FR" sz="1100" dirty="0" smtClean="0"/>
              <a:t>Se déplacer avec aisance dans des environnements variés, naturels ou aménagés. </a:t>
            </a:r>
            <a:endParaRPr kumimoji="0" lang="fr-FR" sz="11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1571612" y="3381364"/>
            <a:ext cx="500066" cy="71438"/>
          </a:xfrm>
          <a:prstGeom prst="straightConnector1">
            <a:avLst/>
          </a:prstGeom>
          <a:ln w="19050"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500306" y="3952868"/>
            <a:ext cx="500066" cy="160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1285861" y="5310188"/>
            <a:ext cx="428627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2428868" y="4881562"/>
            <a:ext cx="428630" cy="4286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clair\Desktop\modèles\fonds\personnages\stickers-fleu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28" y="3024174"/>
            <a:ext cx="228601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val 2"/>
          <p:cNvSpPr>
            <a:spLocks noChangeArrowheads="1"/>
          </p:cNvSpPr>
          <p:nvPr/>
        </p:nvSpPr>
        <p:spPr bwMode="auto">
          <a:xfrm>
            <a:off x="4071942" y="4167182"/>
            <a:ext cx="2608266" cy="916786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CF Jack Story" pitchFamily="2" charset="0"/>
                <a:cs typeface="Arial" pitchFamily="34" charset="0"/>
              </a:rPr>
              <a:t>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3399"/>
                </a:solidFill>
                <a:effectLst/>
                <a:latin typeface="CF Jack Story" pitchFamily="2" charset="0"/>
                <a:cs typeface="Arial" pitchFamily="34" charset="0"/>
              </a:rPr>
              <a:t> développement durable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214290" y="309530"/>
            <a:ext cx="6429420" cy="1779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Parcours culturel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 </a:t>
            </a:r>
            <a:r>
              <a:rPr lang="fr-FR" sz="1400" dirty="0" smtClean="0">
                <a:latin typeface="CF Jack Story" pitchFamily="2" charset="0"/>
                <a:cs typeface="Arial" pitchFamily="34" charset="0"/>
              </a:rPr>
              <a:t>découverte de l’environnement proche: les jardins et l’écologie, botanique, les animaux des jardins…</a:t>
            </a:r>
            <a:endParaRPr kumimoji="0" lang="fr-FR" sz="1400" b="0" i="0" strike="noStrike" cap="none" normalizeH="0" baseline="0" dirty="0" smtClean="0">
              <a:ln>
                <a:noFill/>
              </a:ln>
              <a:effectLst/>
              <a:latin typeface="CF Jack Story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Parcours</a:t>
            </a:r>
            <a:r>
              <a:rPr kumimoji="0" lang="fr-FR" sz="1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 citoyen: </a:t>
            </a:r>
            <a:r>
              <a:rPr lang="fr-FR" sz="1400" dirty="0" smtClean="0">
                <a:latin typeface="CF Jack Story" pitchFamily="2" charset="0"/>
                <a:cs typeface="Arial" pitchFamily="34" charset="0"/>
              </a:rPr>
              <a:t> Le tri sélectif, la préservation de l’eau, de la nature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Parcours</a:t>
            </a:r>
            <a:r>
              <a:rPr kumimoji="0" lang="fr-FR" sz="1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 d’éducation artistique: </a:t>
            </a:r>
            <a:r>
              <a:rPr kumimoji="0" lang="fr-FR" sz="1400" b="0" i="0" strike="noStrike" cap="none" normalizeH="0" dirty="0" smtClean="0">
                <a:ln>
                  <a:noFill/>
                </a:ln>
                <a:effectLst/>
                <a:latin typeface="CF Jack Story" pitchFamily="2" charset="0"/>
                <a:cs typeface="Arial" pitchFamily="34" charset="0"/>
              </a:rPr>
              <a:t>Littérature de jeunesse, enseignement artistique</a:t>
            </a:r>
            <a:r>
              <a:rPr lang="fr-FR" sz="1400" dirty="0" smtClean="0">
                <a:latin typeface="CF Jack Story" pitchFamily="2" charset="0"/>
                <a:cs typeface="Arial" pitchFamily="34" charset="0"/>
              </a:rPr>
              <a:t> </a:t>
            </a:r>
            <a:endParaRPr kumimoji="0" lang="fr-FR" sz="1400" b="0" i="0" strike="noStrike" cap="none" normalizeH="0" baseline="0" dirty="0" smtClean="0">
              <a:ln>
                <a:noFill/>
              </a:ln>
              <a:effectLst/>
              <a:latin typeface="CF Jack Story" pitchFamily="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Parcours</a:t>
            </a:r>
            <a:r>
              <a:rPr kumimoji="0" lang="fr-FR" sz="14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 éducatif de santé: </a:t>
            </a:r>
            <a:r>
              <a:rPr lang="fr-FR" sz="1400" dirty="0" smtClean="0">
                <a:latin typeface="CF Jack Story" pitchFamily="2" charset="0"/>
                <a:cs typeface="Arial" pitchFamily="34" charset="0"/>
              </a:rPr>
              <a:t>nutrition, besoins, </a:t>
            </a:r>
            <a:r>
              <a:rPr lang="fr-FR" sz="1400" dirty="0" err="1" smtClean="0">
                <a:latin typeface="CF Jack Story" pitchFamily="2" charset="0"/>
                <a:cs typeface="Arial" pitchFamily="34" charset="0"/>
              </a:rPr>
              <a:t>Eps</a:t>
            </a:r>
            <a:endParaRPr kumimoji="0" lang="fr-FR" sz="1400" b="0" i="0" strike="noStrike" cap="none" normalizeH="0" baseline="0" dirty="0" smtClean="0">
              <a:ln>
                <a:noFill/>
              </a:ln>
              <a:effectLst/>
              <a:latin typeface="CF Jack Story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strike="noStrike" cap="none" normalizeH="0" baseline="0" dirty="0" smtClean="0">
              <a:ln>
                <a:noFill/>
              </a:ln>
              <a:effectLst/>
              <a:latin typeface="CF Jack Story" pitchFamily="2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2852" y="3595678"/>
            <a:ext cx="3286148" cy="1285884"/>
          </a:xfrm>
          <a:prstGeom prst="roundRect">
            <a:avLst>
              <a:gd name="adj" fmla="val 2172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400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Vivre ensemble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1100" dirty="0" smtClean="0">
                <a:latin typeface="CF Jack Story" pitchFamily="2" charset="0"/>
                <a:cs typeface="Arial" pitchFamily="34" charset="0"/>
              </a:rPr>
              <a:t>- Se construire comme une personne singulière au sein d’un groupe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fr-FR" sz="1100" b="0" i="0" strike="noStrike" cap="none" normalizeH="0" baseline="0" dirty="0" smtClean="0">
                <a:ln>
                  <a:noFill/>
                </a:ln>
                <a:effectLst/>
                <a:latin typeface="CF Jack Story" pitchFamily="2" charset="0"/>
                <a:cs typeface="Arial" pitchFamily="34" charset="0"/>
              </a:rPr>
              <a:t>Comprendre la</a:t>
            </a:r>
            <a:r>
              <a:rPr kumimoji="0" lang="fr-FR" sz="1100" b="0" i="0" strike="noStrike" cap="none" normalizeH="0" dirty="0" smtClean="0">
                <a:ln>
                  <a:noFill/>
                </a:ln>
                <a:effectLst/>
                <a:latin typeface="CF Jack Story" pitchFamily="2" charset="0"/>
                <a:cs typeface="Arial" pitchFamily="34" charset="0"/>
              </a:rPr>
              <a:t> fonction de l’école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lang="fr-FR" sz="1100" baseline="0" dirty="0" smtClean="0">
                <a:latin typeface="CF Jack Story" pitchFamily="2" charset="0"/>
                <a:cs typeface="Arial" pitchFamily="34" charset="0"/>
              </a:rPr>
              <a:t>Apprendre en réfléchissant et en résolvant des problèmes, en s’exerçant et en jouant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fr-FR" sz="1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4036223" y="5631661"/>
            <a:ext cx="1428760" cy="7858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4080872" y="2741400"/>
            <a:ext cx="1625216" cy="7858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Résultat de recherche d'images pour &quot;education morale et civique dessi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8" y="2666984"/>
            <a:ext cx="1464314" cy="1143008"/>
          </a:xfrm>
          <a:prstGeom prst="rect">
            <a:avLst/>
          </a:prstGeom>
          <a:noFill/>
        </p:spPr>
      </p:pic>
      <p:pic>
        <p:nvPicPr>
          <p:cNvPr id="6150" name="Picture 6" descr="Résultat de recherche d'images pour &quot;education morale et civique dessin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6" y="1452538"/>
            <a:ext cx="3273425" cy="2377922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71810" y="6810388"/>
            <a:ext cx="3571900" cy="2786082"/>
          </a:xfrm>
          <a:prstGeom prst="roundRect">
            <a:avLst>
              <a:gd name="adj" fmla="val 1333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Explorer</a:t>
            </a:r>
            <a:r>
              <a:rPr kumimoji="0" lang="fr-FR" sz="11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 la monde</a:t>
            </a: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F Jack Story" pitchFamily="2" charset="0"/>
                <a:cs typeface="Arial" pitchFamily="34" charset="0"/>
              </a:rPr>
              <a:t>:</a:t>
            </a:r>
          </a:p>
          <a:p>
            <a:r>
              <a:rPr lang="fr-FR" sz="1100" b="1" dirty="0" smtClean="0">
                <a:latin typeface="CF Jack Story" pitchFamily="2" charset="0"/>
              </a:rPr>
              <a:t>T1:se repérer dans le temps et </a:t>
            </a:r>
            <a:r>
              <a:rPr lang="fr-FR" sz="1100" b="1" dirty="0" smtClean="0">
                <a:latin typeface="CF Jack Story" pitchFamily="2" charset="0"/>
              </a:rPr>
              <a:t>l’espace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Construire  et stabiliser des repères temporels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Consolider la notion de chronologie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Sensibiliser à la notion de durée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Découvrir différents milieux</a:t>
            </a:r>
            <a:endParaRPr lang="fr-FR" sz="1100" dirty="0" smtClean="0">
              <a:latin typeface="CF Jack Story" pitchFamily="2" charset="0"/>
            </a:endParaRPr>
          </a:p>
          <a:p>
            <a:endParaRPr lang="fr-FR" sz="1100" dirty="0" smtClean="0">
              <a:latin typeface="CF Jack Story" pitchFamily="2" charset="0"/>
            </a:endParaRPr>
          </a:p>
          <a:p>
            <a:r>
              <a:rPr lang="fr-FR" sz="1100" b="1" dirty="0" smtClean="0">
                <a:latin typeface="CF Jack Story" pitchFamily="2" charset="0"/>
              </a:rPr>
              <a:t>T2: </a:t>
            </a:r>
            <a:r>
              <a:rPr lang="fr-FR" sz="1100" b="1" dirty="0" smtClean="0">
                <a:latin typeface="CF Jack Story" pitchFamily="2" charset="0"/>
              </a:rPr>
              <a:t>Explorer le monde du vivant, des objets et de la matière</a:t>
            </a:r>
            <a:endParaRPr lang="fr-FR" sz="1100" b="1" dirty="0" smtClean="0">
              <a:latin typeface="CF Jack Story" pitchFamily="2" charset="0"/>
            </a:endParaRPr>
          </a:p>
          <a:p>
            <a:r>
              <a:rPr lang="fr-FR" sz="1100" dirty="0" smtClean="0">
                <a:latin typeface="CF Jack Story" pitchFamily="2" charset="0"/>
              </a:rPr>
              <a:t>-Découvrir le monde du vivant: animal et végétal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Explorer la matière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Utiliser, manipuler, fabriquer des objets</a:t>
            </a:r>
          </a:p>
          <a:p>
            <a:pPr>
              <a:buFontTx/>
              <a:buChar char="-"/>
            </a:pPr>
            <a:r>
              <a:rPr lang="fr-FR" sz="1100" dirty="0" smtClean="0">
                <a:latin typeface="CF Jack Story" pitchFamily="2" charset="0"/>
              </a:rPr>
              <a:t>Utiliser des outils numériques</a:t>
            </a:r>
          </a:p>
          <a:p>
            <a:endParaRPr lang="fr-FR" sz="1100" dirty="0" smtClean="0">
              <a:latin typeface="CF Jack Story" pitchFamily="2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10800000">
            <a:off x="3500438" y="4310058"/>
            <a:ext cx="500066" cy="1428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clair\Desktop\modèles\fonds\personnages\9c0a2f8b0063972bbfee1e5bcfbd6f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66" y="5521859"/>
            <a:ext cx="2500330" cy="4384141"/>
          </a:xfrm>
          <a:prstGeom prst="rect">
            <a:avLst/>
          </a:prstGeom>
          <a:noFill/>
        </p:spPr>
      </p:pic>
      <p:pic>
        <p:nvPicPr>
          <p:cNvPr id="6146" name="Picture 2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6" y="5667380"/>
            <a:ext cx="1406927" cy="122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8" y="952473"/>
          <a:ext cx="6172200" cy="423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4029060"/>
              </a:tblGrid>
              <a:tr h="869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Communiquer avec les adultes et avec les autres enfants par le langage, en se faisant comprendre.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Raconter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un événement personnel vécu à l’adulte, à la classe.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Raconter une activité de classe à l’aide d’images.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Expliquer une activité, une utilisation, à un autre groupe.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Questionner.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Reformuler pour se faire mieux comprendre.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Répéter. </a:t>
                      </a: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Reformuler. </a:t>
                      </a: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Utiliser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des synonymes.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4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S’exprimer dans un langage syntaxiquement correct et précis</a:t>
                      </a:r>
                      <a:endParaRPr lang="fr-F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Faire des phrases </a:t>
                      </a:r>
                      <a:r>
                        <a:rPr lang="fr-FR" sz="1200" dirty="0" smtClean="0"/>
                        <a:t>syntaxiquement correct de plus en plus longues.</a:t>
                      </a: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Enrichir le vocabulaire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à l’aide d’imagiers construit avec les enfants. 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Dire de mémoire et de manière expressive plusieurs comptines et poésies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Répéter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une comptine en groupe avec des gestes, en groupe, seul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Se souvenir des différentes comptines &amp; poésies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Pratiquer divers usages du langage oral : raconter, décrire, évoquer, expliquer, questionner, proposer des solutions, discuter un point de vue.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Raconter un album, une activité;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décrire une image, une observation; évoquer un évènement passé à l’aide d’une image ou par un souvenir; expliquer une activité, une conclusion, un classement; proposer des hypothèses, des solutions, des conseils, des idées; discuter en argumentant, en prenant en compte l’avis des autres, justifier ses choix. 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28" y="30953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fr-FR" u="sng" dirty="0" smtClean="0">
                <a:latin typeface="CF Jack Story" pitchFamily="2" charset="0"/>
                <a:cs typeface="Arial" pitchFamily="34" charset="0"/>
              </a:rPr>
              <a:t>L’oral</a:t>
            </a:r>
            <a:r>
              <a:rPr lang="fr-FR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dirty="0" smtClean="0">
                <a:latin typeface="CF Jack Story" pitchFamily="2" charset="0"/>
                <a:cs typeface="Arial" pitchFamily="34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8" y="545306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fr-FR" u="sng" dirty="0" smtClean="0">
                <a:latin typeface="CF Jack Story" pitchFamily="2" charset="0"/>
                <a:cs typeface="Arial" pitchFamily="34" charset="0"/>
              </a:rPr>
              <a:t>L’écrit</a:t>
            </a:r>
            <a:r>
              <a:rPr lang="fr-FR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dirty="0" smtClean="0">
                <a:latin typeface="CF Jack Story" pitchFamily="2" charset="0"/>
                <a:cs typeface="Arial" pitchFamily="34" charset="0"/>
              </a:rPr>
              <a:t>:</a:t>
            </a:r>
            <a:endParaRPr lang="fr-FR" dirty="0" smtClean="0">
              <a:latin typeface="CF Jack Story" pitchFamily="2" charset="0"/>
              <a:cs typeface="Arial" pitchFamily="34" charset="0"/>
            </a:endParaRP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285728" y="6024570"/>
          <a:ext cx="617220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4029060"/>
              </a:tblGrid>
              <a:tr h="716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Comprendre des textes écrits sans autre aide que le langage entendu.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Écouter une histoire et pouvoir la raconter, identifier les personnages, la chronologie, les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actions, les liens. Faire des liens entre les histoires, les personnages, leurs actions…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4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Manifester de la curiosité par rapport à l’écrit. Pouvoir redire les mots d’une phrase écrite après sa lecture par l’adulte, les mots du titre connu d’un livre ou d’un texte.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Répéter une formule,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une phrase d’un texte de mémoire. Repérer le titre et le redire. Repérer le nom d’un personnage.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Faire semblant de relire une histoire écoutée à partir des images.  Repérer un mot écrit, le reconnaitre, le réécrire, le restituer… retrouver des sonorités, des syllabes.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Participer verbalement à la production d’un écrit. Savoir qu’on n’écrit pas comme on parle.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Faire des phrases pour une dictée à l’adulte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dans diverses activités ( papier, numérique, individuelle, pour le groupe, avec ou sans support visuel…)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166" y="166655"/>
            <a:ext cx="6172200" cy="571504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Idées d’albums de l’année</a:t>
            </a:r>
            <a:endParaRPr lang="fr-FR" sz="24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738158"/>
            <a:ext cx="4643470" cy="3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1881166"/>
            <a:ext cx="928694" cy="95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Je trie les déchets pour les recycler de Jean-René Gombert et Joëlle Dreide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702" y="2309794"/>
            <a:ext cx="1148891" cy="119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'est quoi l'écologie ? de Fabrice Gachet et Fabrice Mos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70" y="3452802"/>
            <a:ext cx="1508245" cy="109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1" descr="La poubelle et le recyclage, à petits pas de Gerard Bertolini et Claire Delalan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2150" y="4381496"/>
            <a:ext cx="1085850" cy="161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5" name="Picture 13" descr="Les déchets et le recyclage de Stéphanie Turnbu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60" y="5640880"/>
            <a:ext cx="992000" cy="1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7" name="Picture 15" descr="Le manchot a rudement chaud de Vincent Gaudin et Barrou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84551">
            <a:off x="4629144" y="1903140"/>
            <a:ext cx="879594" cy="11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9" name="Picture 17" descr="Le camion-poubelle de Max Est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51250">
            <a:off x="2886878" y="3760096"/>
            <a:ext cx="1099176" cy="11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1" name="Picture 19" descr="Voyage au pays du recyclage d'Elisabeth de Lambill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96808">
            <a:off x="1169745" y="3759828"/>
            <a:ext cx="1170239" cy="122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5" name="Picture 23" descr="La grenouille qui voulait voir la Terre d'en haut de Nadia Gypteau et Soise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40" y="4738687"/>
            <a:ext cx="106736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9" name="Picture 27" descr="La rivière empoisonnée de Bertrand Fichou et Eric Gas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34" y="5810256"/>
            <a:ext cx="1143008" cy="134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1" name="Picture 29" descr="Combien d'arbres de Barroux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35291">
            <a:off x="5648393" y="6791872"/>
            <a:ext cx="114973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3" name="Picture 31" descr="Où est l'élephant de Barroux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785288">
            <a:off x="3929066" y="7024702"/>
            <a:ext cx="128588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5" name="Picture 33" descr="Dégoûtant d'Antoine Guillopé et Glen Chapr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91" y="4810124"/>
            <a:ext cx="1214446" cy="146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7" name="Picture 35" descr="Où vont les déchets de ma poubelle ? d'Anne-Sophie Bauman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866515">
            <a:off x="3925984" y="4567213"/>
            <a:ext cx="1217953" cy="129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09" name="Picture 37" descr="Kididoc : Protégeons la planète ! de Jean-Michel Billioud et Didier Balicevi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021862">
            <a:off x="1102447" y="5914023"/>
            <a:ext cx="1352548" cy="133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3" name="Picture 21" descr="Canette au fond des océans de Nelly Cougar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1259819">
            <a:off x="264600" y="6789261"/>
            <a:ext cx="1071570" cy="107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57826" y="809596"/>
            <a:ext cx="1066799" cy="125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7" name="Picture 25" descr="On commence demain d'Eric Battu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14554" y="6953264"/>
            <a:ext cx="100853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931323">
            <a:off x="1142984" y="7524768"/>
            <a:ext cx="966787" cy="12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4" name="AutoShape 42" descr="data:image/jpeg;base64,/9j/4AAQSkZJRgABAQAAAQABAAD/2wCEABYWGBQYFBwaFhwYHBocIiceGBwgLjg0JzAlNiwsIjYsJTAlIzIsMDouNjA+TkBJPjpnUERYLkRHelJ8ZoZaUnYBDhoYGiAiGh4eIiIeICciRTAgHlIyNDgiSRQ4Hic2Jyk4HCcuMhwpPClJFj4eFFQ6RzIjRScgHiM2JxowNFY2Ov/AABEIAO0A3AMBIgACEQEDEQH/xACeAAEAAwEBAQAAAAAAAAAAAAAAAwQFAgEGEAACAgEBAwgIBQQCAgMAAAABAgADEQQSITEFEzNBUVNysRUiMmFxkqLiFFKBkdEjNELBYqEkc0OyswEAAgMBAQAAAAAAAAAAAAAAAAQBAwUCBhEAAQMBBgIJAwQDAQAAAAAAAQACEQMEEiExUXFBoRMUIjNSYYGRwTJi0UKx4fAjgrJy/9oADAMBAAIRAxEAPwD2224XWAWWAB2AAY9s452/vbfmMXdPb428zI4kvOOc6XYnP5UnO397b8xjnb+9t+YyOJC4vO1PupOdv7235jHO397b8xkcQRedqfdSc7f3tvzGOdv7235jI4gi87U+6k52/vbfmMc7f3tvzGRxBF52p91Jzt/e2/MY52/vbfmMjiCLztT7qTnb+9t+Yxzt/e2/MZHEEXnan3UnO397b8xjnb+9t+YyOIIvO1PupOdv7235jHO397b8xkcQRedqfdSc7f3tvzGOdv7235jI4gi87U+6k52/vbfmMc7f3tvzGRxBF52p91Jzt/e2/MY52/vbfmMjiCLztT7qTnb+9t+Yxzt/e2/MZHEEXnan3UnO397b8xmpoGZ6WLksdsjLfATHmvyd0DeM+SyxmadsxJqCSTgsy7p7fG3mZHJLunt8beZkcrSTs3b/ACkREFykREEJETg2Vg4LoD8RBC62l9bePU9v3dcAqeBBnKiptrYKnPt4P675w9enXe+EB4ZON4kxuu4b93t8KUsgOGIBPCe5GcZGeycsisMMN2MD4TkrTXhzsrjIDE4kI7PnPzw/ldB0JIDDIOD7jOsjtEjApt3gq+N5wczhhpq3G0wRjhgCezgTJjdTDT4p0hTBkJIDDIODG0nUy7uMhP4UnO2gOc5DCd8zVgDZ3ee7Z39u6Ebohn3D0Xe0ucZGZ7ImrpC5fcF4MTJQAAAuNnG7Ehcm7wlIiILlIiIISIiCEiIghJr8ndA3jPksyJr8ndA3jPkssZmnrN3g2WZd09vjbzMi3l9gGtd2dpzgfAdpkt3T2+NvMyPAO4gESs8UuC0PJc2+JMtmOaOlla7TPpyCMrvIJH/HdONvCc4VIrJZQevaALEEfoZ6BhdKe3TLj6f5nWV/CkNUtx58hUY4GSC3l5yoEw39UujTCT6cFruo0DUqMu3A2nN6TnhjHlK5BcvzYQ87x2cjGzgNtE8IDHbC+ocgnKHOPju651ztX4xLQy809SBj1DaDYVpGuUcoeYG2cqlLZC4HWOIzJBJIkR2Z/wBsZHpCirZ6bWVCwXiHa5Nw/K7wrW0q+9GtRbB2jsMuau+nSX8ymj0xUKGyRjPhxWZSPt1f+1POX9drdTRqjSmK1wDUxQsXitRpNSmIvC4ezeIGYxw3RZjFJxxHbziTw4Km9hvdLOaopRAcCs5LA9pCgS1pDRp9O+t1WALSEryMnm+AA8czT/ToNWxdWwXCC1SpbqyMibGsbRVVUUaquy0hQUSv3DZJO8QrRFOm0OuuOMYu6MYmCd8VNG8XVaj8CBA4YKldSNNcETfRbl9MezrKfxJ+TVRtVeXVWZUrNZI8YOJNmjX6N66AyNRjmkcYZGA9WQcltt6q3qJpTI7CHYESkvc6jVDpD24O1i8IPr+pWCmG1mvbF14O19TVCrlKp2t0zaZ06O3g0paLVtQGLVixb3UM44g7qv1Ets/pXREVOabk6Wk+Tdey0zScog2dgrbWrJ2EWKCJ1SaHCqx+AnupOH+2ZnMcF1VeWuokDN0F/wBpOXyFr6m+jT3CkaVbSV2yQFEpaDT03W3LeiMqIClfUm2znCfACS8pf3ye+k//AGnfJm/UanwU+dkqHZs5e2Q4tEmTnfRfJrhhi6BI1m7/ACs/k90t1WmFhWw7L5U9TAcTO3UJqL613Klp2VHAAgPgfvNDSaxL9SUGnSrO2UsBGTsnZOcKJSv/AL3U+Nf/AM0jLXuNVwc0s/xfTM/rzww4wl6zGijDTMP5yZHwot7MRtLWqobHdhndnG4AiOBALI6upeq1eDAbj8Cs6TpXBXb26XATtxvxIrQ1lFbc2ad7ada8ELhl29pAwB4iMyb0cPTQ/wC2Y2hDaNN1nDoh8E3tney7HOFOcFTmvjt+7tC+0RGclQgLlhlQu8kds6NlZ1C3m0JjBNRyLBgYKIvBgZHX6gsV2FJuQBHPBSGZijHqyGhLoJj0x1xGpjMwpNmo3qYDiJJ4iSA2QQchOSM+yrZBDqN6NuM9cXVbXOLlUKjnBuByB7IJySCZHac0BVcWtXtMXXJUJxCBj7Us3vVZcEtDBa1V6b695UsOtesGEu7OGGM6wCIIGeM4eRycu22ajFUEyRESciQeyXDBcROULMgLcf2z78HeMzqWrBIgkHh+6TX5O6BvGfJZkTX5O6BvGfJZYzNO2bvBssy7p7fG3mZHJLunt8beZkcrSbs3b/K8VUUkqAC3GNlNvb2V2+G11z2IKJOp/hNwBAAAOSRAAAwoA+ERBQvGUMuN46wR1EbwZZ/G8od5QPeE/myV4lbmMdF5odGSvZVqMkNMApYbbiGusZ3XoyQAF3g7goE9Z7bLWuuKmxgF9XcoUdQySZ5OLLaauldVP5eLfsN86DRhAGAgYcOOW2KOkqOlsl05hSI9tVwupK7eNhlb2WX3437orN9VjW1OBbYGFrFcje23lRkYwZmvyio6Kv8AV/4E4V+VL+iSzZPAquB8xnRpjEuDcRBJ8OicYy0ANEhgGS01QqVatnR0GBYp9bHv6jmDWChU7W/ftZ9baznaz253zP8AwHKlnSHHif8AiPRev7yr5j/EJZ42yp6F0AGrkZA+7VaTG535y9zY+NkHAAC+4CFa6ti9FjVOw2XIAII6shgRkTN/AcqV70OfC/8AMjOq1tBC6hD8HXBgGtIgXHDw4RH/AJyQaVW9fa8F2uR/C1a9ql0enG3XnG1vBB47Xxglnd7Hxt2HafHDgFAHwAlWrWaezcx5tuxuH7y2QRILYMkdqInjdnKUm41QLjpAmY891yVDYznI3qwJBB9xG+Au/aJd2xgM5LED3ZO6exJVV50Fsm7xbOHsvYnkQVa9nKqiDCKFHHAGJ7EFKREQQk1+TugbxnyWZE1+TugbxnyWWMzT1m7wbLMu6e3xt5mRyS7p7fG3mZHK0m7N2/ykREFykREEJOLba6V2rT8FHEyPUahNOnU1jewv+zMupH1V555yDjbPaV90tYwuITdOjeF52DFI+p1WoYrQGVexOP6tO69D13P8VWaCqqLs1gKvYImwyg1ueKavwIYA0c1WoZdBcWatbKH4WYBdJv7W0AQcg7wZh6r+1smppf7Oj/1rMW2U2tLXDirmmRJzmFPERMhdJBwylXAZTxVhkfsYiCFnX8maW0E0/wBF/omUTrOT7Aloyh4Dip8Jn004trrvqNVwyjcD1g9ojTKxGDu03mpzEOEhZ6OliB0OVM6mUOd5P1Rqt31n9ivUwmr8N46jGyNMQcj5LJq07h1acikREhLpERBCREQQk1+TugbxnyWZE1+TugbxnyWWMzT1m7wbLMu6e3xt5mRyS7p7fG3mZHK0m7N2/wApERBcpObLFqrax+A4DtPUJ1MvUl9Vq001XUdkeLrJ+EkCduOyvpMvujhmdl3odO2tva+/olOW956lEua/C8oaawDAdeb81molddNa1VbkQYH8n3mZ/KyZ0i2Dc9TggyllaarHcJgDyWxnhkIgDyhcxPAdoBvzAGez1qzlDqBnTWeGaGiO1oaPDiVcBgVPAjBjkp8JZpXOHrYlFPErMW2tlrXaJqnk4ec+i1IiJ51WpERBCREQQqPKVHP6UlRmyn1l8PWJn6CzboKHjWfpM314z5moHTcpPSeBZq/9rHqJlrm6YhcPbeY4cRiFqRES5YqREQQkREEJNfk7oG8Z8lmRNfk7oG8Z8lljM09Zu8GyzLunt8beZkcku6e3xt5mRytJuzdv8pERBcrx22K3f8qkynyPWWttvb/EbK+Jp3rm2dK3axAlzktAuhXtdixnLzDHeZj0WpQEMcdTyV/yG8kzH1mpGqH4XS+spIN1vVOtdY9+o/B1sVrQBryIRUrXYrGysvs1lvQ92XAK9zru69ACgKOCgARPYno0kvJDdSLcOrFLk3o4k8YMggEEHEKQSDIXlfKLp6murYN3qS3VrdHcwSuzDHgGGJVlPWVoaC6qodCDtDj2TGfYmYlpITQeCQCI/Oy+gico4tqrt7xFb9SJ1POqxIiIIVPX3tRpSa91jnYQz57UVHTvWQSSQHLH8+Zr8pnav0tPvLmU+URmtG7GK/uM/wCpu2emOic7jKkGHMGufwtHIYBhwYAjziQ6Y7WmqP8Axx+26TRZYZEEjQwkREFykREEJNfk7oG8Z8lmRNfk7oG8Z8lljM09Zu8GyzLunt8beZkcku6e3xt5mRytJuzdv8pERBcqhyl0CeObGh3aOjwCZPKIzp19zz2nW6g6WujSIQ6rsve3V4YOY57WtaJN5bFHuxuUTdr9WOPrHzlmRU1LShUHaY73ftMlnoqbS1jWnMBUvIJJCRES5Vqvc9vOJRRgWPvLHqEHSagDKalzZ2H2ZyTzevrdvZddgGaEwrRVqB8AwF6eyUKL6cuElZiam5/VWgvau62SLejk03q1TMCuDLyqqlioALHLkdZlbXBDpHLgZXGwevOYNtT5AOIQ+wMDHEGHBeabVPo1Gn1Sk1Anm7Vkluvaw83oF2ut7XE5rJahNveSg2szoAAYUADsEZ6nTLr/AA0WD0mox5ey60mq1Bv/AA+r2SzDNTiaY4zB1JatqdQv/wATDam/tKENufU2dsN7sZmPaqQY/sjAq0GQD77rDY87yne/EVjYWR67+2+Dg+c80WTU9jcbHJMa8404Ha48jN9jbtGPtVedQeRUuh36RfiZalfRjGkT35MmL1BwjOgc8FJmKcys1+L3xj2iuoiJCpSIiCEmvyd0DeM+SzImvyd0DeM+Syxmaes3eDZZl3T2+NvMyJiFUsQSFGSBxkt3T2+NvMyvYX9Suo4sucVI3Zni36CV/wB9EtdLn3Rxd8qvz9j2FaEaxQy4KDOVK5PwIM6S24PVTcpSw55w2DGR1bPvM+jAq0lASlHKJu2axlz755bSNXXZTqEUIehcb28fuImZ1weCGaz2t49ZK9AbGy7HGPhYOqTb01i9YG0JV0D5pZPyHI+BlylnZWS3pK2am74jdMzT/wBDWtU3BiU/iegoOh39yWXTBirTObTK1IiJtrhIiIIVfVIXoOPaT11lqmwW0pYOsb/jORKdTrpL3rsOKLPXRuwzLtVOQHDMLbsNYMcWHI/utB3StC7nCrM9Q+rcXXDFK9FXA29YwezKadT6idbS5ObPZ47b/QLu12u9LGZcSkRE1lgrxgrKVYZVhgiVeb1oqOnS/wD8c9R44luJU6mx0XhMKxri3JcqqoiovsqMCUOUTuqXxMZoiZT41OvCf45CDwjeZXVMM/uSsp/UXHgJJV8vZRXp0rQOzAAqfhmcmmsaR1uKC98uxJG1tcRJdUCyrski3bUUEfmJxNVNLotKuLag5VNu7U2DIzPNVKoYG5kk5DP+47yn7EWXXvuy4yHHhdWMmpNlac0jW2lRtgcAfeZ3XZfz3NXoqkqXUqZrXaClwX0mKL+KFdyN7nWYu25dNTsMRsGm9F9pGDZhTqsqTd9RxvftsodY6Yp1LrS6rmNpVuJFXfRacVvlvykEGSy5ecIIwIIKTX5O6BvGfJZkTX5O6BvGfJZYzNO2bvBssy3p7fG3mZSWwJyjS1zkbNoVEPs7DLjbl27p7fG3mZE4rNbc6AUCkt8OO6VnG8NRC4ZUuVC6L2Pyty93pQutbWYI21XiF6yB14lQ6g6krVohbkuptuKlQiA5OCw3kzL0us5SShMGl1/wF2SwX4rF1+suRjqrxXSPbSncP1O9jEGWCqDi1vk+cI82L05qb7KNtRpxqtWwOQ1x2FTeTjdkSC3SvqdLbrVbFlTYenrVBJEZ8AabTMB1M42R/Jk1Ka6s2kXVIbwFsUJlfqmo9oY0XHguEbXBmJWVeoMe57nC87+5BV01VRoFljAN7LKOJM8GqyMii4r24lDTumm1YNyK4Rirqf2yJ9eHDKGQhkYZUjgRL6trey7A9VBpsHCZWCuq0zf57Pik4atvZdD8DNGyjTW9JVWx7cb5Ubk3QtwV0+DSG28fqauOjbqQo9w3kgDtJlO2+iz+mtTajG/1ZdHJWj63vb3E/wALNGtK6UCUqqKOyQ+3CIY1AYBxJ5LFr1FbMK2U0sNyo0sS7qdPXq6yj4Djo7OsGZVDudum7ddScN7xHLPaRVwODlw9gzHqFYiImkl0iJyzIiF3OFEFKj1FvM0lv823JINFXoTorrLhzmoZhTRVnB2jwYSuBZrr/wAta/Sv8majUUOADWBjcrDcw/UTErvDyBJAB4ZxOvmmhVZSgOEk/UuB+Ir1GmGpACrYAb17SCoJmuNTbQor1dV7Wru5ytdpX9+6ZD88lTLdnU6b/LqtUeTYl2rU6+pFCc3rKsDYJOxbs++Zlej0kFgD9WzBnyd69pa1LoyJoSW8W8Q7b9lrUM9ihmreok7kbjjtOJ81VqaFt1BZtnbvsdT1FSZbu1usubmNgaQOpLttbblexCAAJwFRVCBRsqMKDFqNAsvl4ul2TZybuqqls6F7YbecMwdFXrxdqHvGdgAJUT19plmIj685Vquqvc85lJr8ndA3jPksyJr8ndA3jPkssZmr7N3g2WZd09vjbzMp6skacqONjKkuXdPb428zKWq3mhe20H9pDRLgPNVME1QPvU2ANw3AbgJUtOlsOxZaVxuZQcD9d0tyG9A1FgwM7JOfhvm4RgvQKAnTdequ+czljpwjFNVdtAEqNo8ZoIVetH2V9ZQeE92U/Kv7TL6UeBqyusty6NV9ZVQeTtAlKoLbQCSBvJxvLNK2n1N+gsNNyl6vy/7SXkpprcuiAMev+OydOldq7Fqhh/2PgYm0AAtPaEknXEzymApdagSOz2Ix1lX6rKb026HDr19o+Ikk+abTanTPzuldiB1r7Q+I65co5WU7tUhB7yv/AGsXdRObO0OaZEOEtN4LZiQ16jS29FdW3u4H9mwZPsmKkEZghQvJjajB5X9TqrHPTbUHMwNOTZfqrfzWECaNjbNSdB/f2UEw12ysxPGKoMuyqO0mU7NdUu6oFz2ncv8AJnpy5ozKUDXHISrbslabdhwvn8Jj33WahtwOyoJVB1DrJki1arVttvuX87blHhE1aaaqFxWMk7nY8TMyrXnAZKwuZS+5+irpp+a0Wmvrseprn2L94ZfcZI1VI6TXN+hA8p6NNSOO2yZLLUT6gJ6wJ2KaBwrQfpEWuiZ7RmQftnAeiv63QGPRB51VY+jR7V99n6mWtM2mDFNPVbXtDJZgcHHvYyG8qttC82zqCbGSsZO6TnXVf516lPEkabiJiFr2atTcA49HS0bxjdeavdfpm/5Ms7lPV6mi2pTULGatw4OycD4y5kHeOvfKKmYKx7fBqhwIILeaREShYiTX5O6BvGfJZkTX5O6BvGfJZYzNPWbvBssy7p7fG3mZT1C7bULkqzWgBhxA65cu6e3xt5mVzv1mlHvc/TBv1DdVM7ydCTyK7fR0IC9uovCDrLRTpdBdnYtutA3P65nXKO+qpetrlAjR4/G6kqAFxWD8Y7OICZvuj6nTE+USB8qvpSfwyg8ULIf0Jk8g03sWY75/OTxA5ndJP+t+6RETlVJI7KaLekQE/mG4ySIKQSMQSCs5+TkPR2Ee5pGNPr6eidsdiNNWJ3eO6aFoqDiHLN57lld21bIEp14BVQ6AnJ34m1kxJD4yACs6y7wtWSuguY5tdR/2Zdq0unq3hdtu15YiclxKodWqOwJgaL0kmeRE4S6T0TyIIUWmBttt1HV0VXwEuetM1tLQ+r09Shl55zzmyeqc16eom/17iEtdE9bqE1adqY0BgacBPP8AhMvohzRVvQ3ICMY91qYLAqwyrDDCUdMTzRrb2qWNZkAoQ16Ni1p59HNnrHiDLddVdQIrB3nLEnJJlNau2oBAIIJ/cg/8odSFK8wmSYIwwXcRERSyTX5O6BvGfJZkTX5O6BvGfJZYzNPWbvBssy7p7fG3mZWchdVpXOAA7L+64lm7p7fG3mZS1KM/NkJzqISbEBwZAMOlVMjpYJDQSQTwggqzqcPrqFBDBEd9xnOhuoQXvZYisbGbZJ34Ep7Kkr+G091NoYHbYYUDryc74QLXtrdpGtJZmDqAdxjTCC4kkNwT1RjWGA4VOyMiPESc1PpFK6ZM8Xy5/UyeQadHRGDDZUsTVWTkqvYTJ4mczxxzWY/6nccVIKyQCXqQHeu24HmZ4yAKrK9disSMocgEdRnV9FV3JVzmtWur3K+PWwCGl3VV1ppqDWiouRkKMbysRFWXtZrULYjy1mf1LQNBnRGoJm6CswtWLObLrzh4LOjhcliFA6zKrVOVermyXa3nVv6guc5zxyJ1rNnYQtvQXIX8M261JrYgES7ljqqKNJj3tYSSCDpwbMzwB98CrHHGMHPAid7Cc+dOLa+eG7ZOQM8dkHGMyvodlrn5vdSbF5r/AHiTlL7BfpOZuF1+rNpuK4REBUh1aZL3EGJjDHLUYmfD+pajrHSDiO0RdBGPGXcQON2Wo6NW5R/aXj5yJ3rrANjY2vZHEyzqjnVW+LEpXI7W0Gssudut3AyQpEdoNvxeEm4DHnIn/pYl1t8tmGgn2AP4U+4gFSCGGVIj9RPQqVoFUEKg3CUKedGpD2Lj8QGx+mCAR1YEmqy694GAAy84WrZLLSrMLn3+8gEeD2PiWo1SJVW7s5a4kVVouWJE5dECVvU5dLQSpIwR1YMneizU0aTm7DVsGzbtU4ZcggTywFaNKjIlborK6IQRux5zNpuLn02XpJqEOb9suj/kKqpSpCkXtGN0EH2/KqbtrZ2l2vy5GYlGlT+IU2KFDWWWVvj1mPDZMvzWq02tAIkSeUD8rNe26QJnDnJ/Cq1ve9yX0tVWELJQX3ljwMjqt5rTBQM3F2rwfz5ySZM2l07EnZKsTnaUnceOR1CdCikV7BXaGdsluJbtlHZ/ucY8fVaDq1AspsDHC6ZPsqiM6DTE2JZSjNWgAxgtNEyFaNOr7a1qG/6HwHASWDi0nsi75eaVrVA8ggEYQUiInCVSa/J3QN4z5LMia/J3QN4z5LLGZp6zd4NlmXdPb428zI5Jd09vjbzMjlaTdm7f5XsTyILlIiIIUiW2oMI7KOOBOSzt7TM3xJM5icwM4E6rqTlJjTh7JHxwRESUAkGWkg68fdezoWWgYFjj9TOIhA0UlziZLnE6yZTicnieJiIguEnuTPIguw97fpc5uxITAiIkrhe5M8iJJJOZJQkREhCREQQkREEJNfk7oG8Z8lmRNfk7oG8Z8lljM09Zu8GyzLunt8beZkc1H0O27PzuNolsbP3Tn0ee9+n7pFx2ig2etJN3jqFmxNL0ee9+n7o9Hnvfp+6Fx2i56vW8PMLNiaXo8979P3R6PPe/T90LjtEdXreHmFmxNL0ee9+n7o9Hnvfp+6Fx2iOr1vDzCzYml6PPe/T90ejz3v0/dC47RHV63h5hZsTS9Hnvfp+6PR5736fuhcdojq9bw8ws2Jpejz3v0/dHo8979P3QuO0R1et4eYWbE0vR5736fuj0ee9+n7oXHaI6vW8PMLNiaXo8979P3R6PPe/T90LjtEdXreHmFmxNL0ee9+n7o9Hnvfp+6Fx2iOr1vDzCzYml6PPe/T90ejz3v0/dC47RHV63h5hZsTS9Hnvfp+6PR5736fuhcdojq9bw8ws2Jpejz3v0/dHo8979P3QuO0R1et4eYWbNfk7oG8Z8lkXo8979P3S3RV+HQpnbydrPDsE7a0g4hNUKNRj5cI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8" y="952473"/>
          <a:ext cx="6172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4029060"/>
              </a:tblGrid>
              <a:tr h="428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Se déplacer avec aisance dans des environnements variés, naturels ou aménagés. </a:t>
                      </a:r>
                      <a:endParaRPr lang="fr-FR" sz="1200" u="sng" dirty="0" smtClean="0">
                        <a:solidFill>
                          <a:schemeClr val="tx1"/>
                        </a:solidFill>
                        <a:latin typeface="CF Jack Story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Observer et mimer des animaux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S’initier à la relaxation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285728" y="2166918"/>
          <a:ext cx="6172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3314680"/>
              </a:tblGrid>
              <a:tr h="956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Classer des objets en fonction de caractéristiques liées à leur forme. Savoir nommer quelques formes planes (carré, triangle, cercle ou disque, rectangle) et reconnaître quelques solides (cube, pyramide, boule, cylindre).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Connaitre les couleurs, les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formes.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Ranger, classer, trier, nommer, comparer, dessiner.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des algorithmes.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des puzzles.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Classer ou ranger des objets selon un critère de longueur ou de masse ou de contenance.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Connaitre 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la taille, la masse et la contenance : observer, ranger, classer, trier, nommer, comparer.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Découvrir les nombres et leur utilisation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Dénombrer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des collections.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Composer et décomposer.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Exprimer une position.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5728" y="30953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Agir, s’exprimer, comprendre à travers l’activité physique: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8" y="1738290"/>
            <a:ext cx="607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Construire les premiers outils pour structurer sa pensée</a:t>
            </a:r>
            <a:r>
              <a:rPr lang="fr-FR" sz="1600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8" y="502443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Vivre ensemble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 </a:t>
            </a: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:</a:t>
            </a:r>
            <a:endParaRPr lang="fr-FR" u="sng" dirty="0" smtClean="0">
              <a:solidFill>
                <a:srgbClr val="FF0000"/>
              </a:solidFill>
              <a:latin typeface="CF Jack Story" pitchFamily="2" charset="0"/>
              <a:cs typeface="Arial" pitchFamily="34" charset="0"/>
            </a:endParaRPr>
          </a:p>
        </p:txBody>
      </p:sp>
      <p:graphicFrame>
        <p:nvGraphicFramePr>
          <p:cNvPr id="13" name="Espace réservé du contenu 3"/>
          <p:cNvGraphicFramePr>
            <a:graphicFrameLocks/>
          </p:cNvGraphicFramePr>
          <p:nvPr/>
        </p:nvGraphicFramePr>
        <p:xfrm>
          <a:off x="285728" y="5524504"/>
          <a:ext cx="6172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3314680"/>
              </a:tblGrid>
              <a:tr h="428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  <a:cs typeface="Arial" pitchFamily="34" charset="0"/>
                        </a:rPr>
                        <a:t>- Se construire comme une personne singulière au sein d’un groupe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S’inscrire dans le projet, participer.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Apporter les choses du vécu personnel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Utiliser le ‘’je’’ pour raconter, parler de soi.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Coopérer lors des activités, montrer, expliquer, partager un matériel…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Partager des tâches et des responsabilités.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Prendre des initiatives pour aider les autres.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Utiliser les règles de communication au sein du groupe.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757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buFontTx/>
                        <a:buChar char="-"/>
                      </a:pPr>
                      <a:r>
                        <a:rPr lang="fr-FR" sz="1200" b="0" dirty="0" smtClean="0">
                          <a:latin typeface="CF Jack Story" pitchFamily="2" charset="0"/>
                          <a:cs typeface="Arial" pitchFamily="34" charset="0"/>
                        </a:rPr>
                        <a:t>Comprendre la fonction de l’école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Participer, réaliser une activité en respectant les contraintes données.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Accepter l’erreur.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Persévérer pour réussir ou pour s’améliorer, se perfectionner.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latin typeface="CF Jack Story" pitchFamily="2" charset="0"/>
                          <a:cs typeface="Arial" pitchFamily="34" charset="0"/>
                        </a:rPr>
                        <a:t>Apprendre en réfléchissant et en résolvant des problèmes, en s’exerçant et en jouant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un jeu de tri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Faire des hypothèses, des jeu (jardinière, dans mon potager il y a..)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85728" y="380968"/>
          <a:ext cx="657227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32"/>
                <a:gridCol w="4257040"/>
              </a:tblGrid>
              <a:tr h="605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Pratiquer le dessin pour représenter ou illustrer, en étant fidèle au réel ou à un modèle, ou en inventant.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un dessin de scène de vie (enfant qui trie les déchets)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un dessin d’observation (animal, plante)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l’illustration d’un album écrit par les élèves.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Réaliser un dessin pour une affiche.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Réaliser une composition personnelle en reproduisant des graphismes. Créer des graphismes nouveaux.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Observer les graphismes naturels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et les reproduire.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En combiner pour en créer. 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4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Réaliser des compositions plastiques, seul ou en petit groupe, en choisissant et combinant des matériaux, en réinvestissant des techniques et des procédés.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Utiliser des déchets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pour produire: soit comme outils de création soit comme support 3D.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Intégrer un déchet à une création.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Produire une fresque collective sur un thème pour sensibiliser à sa protection (la banquise, la mer ou le jardin).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Transformer un objet dans sa fonction.  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Avoir mémorisé un répertoire varié de comptines et de chansons et les interpréter de manière expressive.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Comptines: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Les poubelles de couleurs; </a:t>
                      </a:r>
                      <a:r>
                        <a:rPr lang="fr-FR" sz="1100" b="0" dirty="0" smtClean="0"/>
                        <a:t>Pierre Chêne - C'était une petite planète - chanson pour enfants; </a:t>
                      </a:r>
                      <a:endParaRPr lang="fr-FR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- Décrire une image, parler d’un extrait musical et exprimer son ressenti ou sa compréhension en utilisant un vocabulaire adapté.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Décrire des photos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de sorties, d’activités, de représentation du tri, de développement d’un végétal, de différents animaux…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Exprimer ses émotions sur une écoute, une séance de relaxation ou sur une œuvre.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285728" y="5453066"/>
          <a:ext cx="65722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055"/>
                <a:gridCol w="4290217"/>
              </a:tblGrid>
              <a:tr h="716421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CF Jack Story" pitchFamily="2" charset="0"/>
                        </a:rPr>
                        <a:t>T1 : se repérer dans le temps et l’espace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</a:rPr>
                        <a:t>Construire  et stabiliser des repères temporels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</a:rPr>
                        <a:t>Consolider la notion de chronologie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</a:rPr>
                        <a:t>Sensibiliser à la notion de durée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F Jack Story" pitchFamily="2" charset="0"/>
                        </a:rPr>
                        <a:t>Découvrir différents milieux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Se repérer dans la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journée, la semaine, le mois, es saisons, l’année, par rapport aux activités et rituels liés au projet.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Construire une chronologie à partir de la vie d’un déchet, du développement d’une plante, de la croissance d’un animal, de la vie d’une personne par observation et sensibiliser à la durée.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Découvrir différents lieux et milieux par des sorties régulières autour de l’école des vidéos ( le jardin, le village, la déchèterie, le centre de tri)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4035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F Jack Story" pitchFamily="2" charset="0"/>
                        </a:rPr>
                        <a:t>T2: Explorer le monde du vivant, des objets et de la matière</a:t>
                      </a:r>
                    </a:p>
                    <a:p>
                      <a:r>
                        <a:rPr lang="fr-FR" sz="1200" dirty="0" smtClean="0">
                          <a:latin typeface="CF Jack Story" pitchFamily="2" charset="0"/>
                        </a:rPr>
                        <a:t>-Découvrir le monde du vivant: animal et végétal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dirty="0" smtClean="0">
                          <a:latin typeface="CF Jack Story" pitchFamily="2" charset="0"/>
                        </a:rPr>
                        <a:t>Explorer la matière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dirty="0" smtClean="0">
                          <a:latin typeface="CF Jack Story" pitchFamily="2" charset="0"/>
                        </a:rPr>
                        <a:t>Utiliser, manipuler, fabriquer des objets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200" dirty="0" smtClean="0">
                          <a:latin typeface="CF Jack Story" pitchFamily="2" charset="0"/>
                        </a:rPr>
                        <a:t>Utiliser des outils numériques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Découvrir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le cycle de vie des animaux et végétaux, leurs besoins, pourquoi ils peuvent être en danger et comment les préserver.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Découvrir et reconnaitre les différentes matières à trier.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Apprivoiser l’eau, matière à protéger et à économiser. </a:t>
                      </a: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Allumer l’ordinateur.</a:t>
                      </a: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Utiliser la souris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pour naviguer sur l’écran.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Ouvrir un logiciel ou un document. 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Utiliser un logiciel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Utiliser une application (raccourci ordi, tablette).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200" b="0" dirty="0" smtClean="0">
                          <a:solidFill>
                            <a:schemeClr val="tx1"/>
                          </a:solidFill>
                        </a:rPr>
                        <a:t>Participer</a:t>
                      </a:r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 aux activités de dictée à l’adulte pour alimenter le blog de l’école. </a:t>
                      </a:r>
                    </a:p>
                    <a:p>
                      <a:r>
                        <a:rPr lang="fr-FR" sz="1200" b="0" baseline="0" dirty="0" smtClean="0">
                          <a:solidFill>
                            <a:schemeClr val="tx1"/>
                          </a:solidFill>
                        </a:rPr>
                        <a:t>L’utiliser à la maison. </a:t>
                      </a:r>
                      <a:endParaRPr lang="fr-F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4290" y="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Agir, s’exprimer, comprendre à travers les activités artistiques: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8" y="4953000"/>
            <a:ext cx="342900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u="sng" dirty="0" smtClean="0">
                <a:solidFill>
                  <a:srgbClr val="FF0000"/>
                </a:solidFill>
                <a:latin typeface="CF Jack Story" pitchFamily="2" charset="0"/>
                <a:cs typeface="Arial" pitchFamily="34" charset="0"/>
              </a:rPr>
              <a:t>Explorer la monde:</a:t>
            </a:r>
          </a:p>
          <a:p>
            <a:endParaRPr lang="fr-FR" dirty="0" smtClean="0">
              <a:latin typeface="CF Jack Story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é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</Template>
  <TotalTime>5747</TotalTime>
  <Words>2330</Words>
  <Application>Microsoft Office PowerPoint</Application>
  <PresentationFormat>Format A4 (210 x 297 mm)</PresentationFormat>
  <Paragraphs>318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Présentation1</vt:lpstr>
      <vt:lpstr>Projet annuel</vt:lpstr>
      <vt:lpstr>Diapositive 2</vt:lpstr>
      <vt:lpstr>Les compétences travaillées</vt:lpstr>
      <vt:lpstr>Diapositive 4</vt:lpstr>
      <vt:lpstr>Diapositive 5</vt:lpstr>
      <vt:lpstr>Diapositive 6</vt:lpstr>
      <vt:lpstr>Idées d’albums de l’année</vt:lpstr>
      <vt:lpstr>Diapositive 8</vt:lpstr>
      <vt:lpstr>Diapositive 9</vt:lpstr>
      <vt:lpstr>Diapositive 10</vt:lpstr>
      <vt:lpstr>Diapositive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Herbrecht</dc:creator>
  <cp:lastModifiedBy>claire Herbrecht</cp:lastModifiedBy>
  <cp:revision>9</cp:revision>
  <dcterms:created xsi:type="dcterms:W3CDTF">2020-07-17T15:37:35Z</dcterms:created>
  <dcterms:modified xsi:type="dcterms:W3CDTF">2020-07-31T14:29:10Z</dcterms:modified>
</cp:coreProperties>
</file>