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6" y="-84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E9476-2371-49A3-B4C0-F53EE1F3E707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B0A5-2A47-4110-8302-0863F1AB7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e 16"/>
          <p:cNvGrpSpPr/>
          <p:nvPr/>
        </p:nvGrpSpPr>
        <p:grpSpPr>
          <a:xfrm>
            <a:off x="7146900" y="2484487"/>
            <a:ext cx="2736000" cy="864000"/>
            <a:chOff x="179512" y="2852936"/>
            <a:chExt cx="8640960" cy="2416805"/>
          </a:xfrm>
        </p:grpSpPr>
        <p:pic>
          <p:nvPicPr>
            <p:cNvPr id="57" name="Picture 3" descr="C:\Users\mélanie\Documents\Organisation cycle 3\Comportement\chouettes\plume orange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>
              <a:off x="3183577" y="-151129"/>
              <a:ext cx="2416805" cy="8424936"/>
            </a:xfrm>
            <a:prstGeom prst="rect">
              <a:avLst/>
            </a:prstGeom>
            <a:noFill/>
          </p:spPr>
        </p:pic>
        <p:sp>
          <p:nvSpPr>
            <p:cNvPr id="58" name="ZoneTexte 57"/>
            <p:cNvSpPr txBox="1"/>
            <p:nvPr/>
          </p:nvSpPr>
          <p:spPr>
            <a:xfrm>
              <a:off x="2123728" y="3212976"/>
              <a:ext cx="6696744" cy="1807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 smtClean="0">
                  <a:solidFill>
                    <a:schemeClr val="accent6">
                      <a:lumMod val="75000"/>
                    </a:schemeClr>
                  </a:solidFill>
                  <a:latin typeface="Cambria" pitchFamily="18" charset="0"/>
                </a:rPr>
                <a:t>En classe : </a:t>
              </a:r>
              <a:r>
                <a:rPr lang="fr-FR" sz="900" b="1" dirty="0" smtClean="0">
                  <a:latin typeface="Cambria" pitchFamily="18" charset="0"/>
                </a:rPr>
                <a:t>faire de son mieux,</a:t>
              </a:r>
            </a:p>
            <a:p>
              <a:r>
                <a:rPr lang="fr-FR" sz="900" b="1" dirty="0" smtClean="0">
                  <a:latin typeface="Cambria" pitchFamily="18" charset="0"/>
                </a:rPr>
                <a:t>demander de l’aide,</a:t>
              </a:r>
            </a:p>
            <a:p>
              <a:endParaRPr lang="fr-FR" sz="900" b="1" dirty="0" smtClean="0">
                <a:latin typeface="Cambria" pitchFamily="18" charset="0"/>
              </a:endParaRPr>
            </a:p>
            <a:p>
              <a:r>
                <a:rPr lang="fr-FR" sz="900" b="1" dirty="0" smtClean="0">
                  <a:latin typeface="Cambria" pitchFamily="18" charset="0"/>
                </a:rPr>
                <a:t>progresser à son rythme…</a:t>
              </a:r>
              <a:endParaRPr lang="fr-FR" sz="900" b="1" dirty="0">
                <a:latin typeface="Cambria" pitchFamily="18" charset="0"/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1602284" y="2556495"/>
            <a:ext cx="2736000" cy="864000"/>
            <a:chOff x="179512" y="2852936"/>
            <a:chExt cx="8640960" cy="2416805"/>
          </a:xfrm>
        </p:grpSpPr>
        <p:pic>
          <p:nvPicPr>
            <p:cNvPr id="18" name="Picture 3" descr="C:\Users\mélanie\Documents\Organisation cycle 3\Comportement\chouettes\plume orange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>
              <a:off x="3183577" y="-151129"/>
              <a:ext cx="2416805" cy="8424936"/>
            </a:xfrm>
            <a:prstGeom prst="rect">
              <a:avLst/>
            </a:prstGeom>
            <a:noFill/>
          </p:spPr>
        </p:pic>
        <p:sp>
          <p:nvSpPr>
            <p:cNvPr id="19" name="ZoneTexte 18"/>
            <p:cNvSpPr txBox="1"/>
            <p:nvPr/>
          </p:nvSpPr>
          <p:spPr>
            <a:xfrm>
              <a:off x="2123728" y="3212976"/>
              <a:ext cx="6696744" cy="1807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 smtClean="0">
                  <a:solidFill>
                    <a:schemeClr val="accent6">
                      <a:lumMod val="75000"/>
                    </a:schemeClr>
                  </a:solidFill>
                  <a:latin typeface="Cambria" pitchFamily="18" charset="0"/>
                </a:rPr>
                <a:t>En classe : </a:t>
              </a:r>
              <a:r>
                <a:rPr lang="fr-FR" sz="900" b="1" dirty="0" smtClean="0">
                  <a:latin typeface="Cambria" pitchFamily="18" charset="0"/>
                </a:rPr>
                <a:t>faire de son mieux,</a:t>
              </a:r>
            </a:p>
            <a:p>
              <a:r>
                <a:rPr lang="fr-FR" sz="900" b="1" dirty="0" smtClean="0">
                  <a:latin typeface="Cambria" pitchFamily="18" charset="0"/>
                </a:rPr>
                <a:t>demander de l’aide,</a:t>
              </a:r>
            </a:p>
            <a:p>
              <a:endParaRPr lang="fr-FR" sz="900" b="1" dirty="0" smtClean="0">
                <a:latin typeface="Cambria" pitchFamily="18" charset="0"/>
              </a:endParaRPr>
            </a:p>
            <a:p>
              <a:r>
                <a:rPr lang="fr-FR" sz="900" b="1" dirty="0" smtClean="0">
                  <a:latin typeface="Cambria" pitchFamily="18" charset="0"/>
                </a:rPr>
                <a:t>progresser à son rythme…</a:t>
              </a:r>
              <a:endParaRPr lang="fr-FR" sz="900" b="1" dirty="0">
                <a:latin typeface="Cambria" pitchFamily="18" charset="0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0" y="180231"/>
            <a:ext cx="4925653" cy="751655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 algn="ctr"/>
            <a:r>
              <a:rPr lang="fr-FR" b="1" dirty="0" smtClean="0">
                <a:latin typeface="Candara" pitchFamily="34" charset="0"/>
              </a:rPr>
              <a:t>Les 4 mots clés pour une classe très chouette !!!</a:t>
            </a:r>
            <a:endParaRPr lang="fr-FR" b="1" dirty="0">
              <a:latin typeface="Candara" pitchFamily="34" charset="0"/>
            </a:endParaRPr>
          </a:p>
        </p:txBody>
      </p:sp>
      <p:grpSp>
        <p:nvGrpSpPr>
          <p:cNvPr id="59" name="Groupe 58"/>
          <p:cNvGrpSpPr/>
          <p:nvPr/>
        </p:nvGrpSpPr>
        <p:grpSpPr>
          <a:xfrm>
            <a:off x="378148" y="4284687"/>
            <a:ext cx="4104456" cy="3050604"/>
            <a:chOff x="378148" y="4284687"/>
            <a:chExt cx="4104456" cy="3050604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30276" y="5724847"/>
              <a:ext cx="2952328" cy="1610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30276" y="4284687"/>
              <a:ext cx="2904172" cy="158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Groupe 3"/>
            <p:cNvGrpSpPr/>
            <p:nvPr/>
          </p:nvGrpSpPr>
          <p:grpSpPr>
            <a:xfrm>
              <a:off x="378148" y="5148783"/>
              <a:ext cx="1094400" cy="1032098"/>
              <a:chOff x="1691680" y="836712"/>
              <a:chExt cx="5429250" cy="5429250"/>
            </a:xfrm>
          </p:grpSpPr>
          <p:pic>
            <p:nvPicPr>
              <p:cNvPr id="1026" name="Picture 2" descr="C:\Users\mélanie\Desktop\il_570xN.603453789_eroi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691680" y="836712"/>
                <a:ext cx="5429250" cy="5429250"/>
              </a:xfrm>
              <a:prstGeom prst="rect">
                <a:avLst/>
              </a:prstGeom>
              <a:ln w="57150" cap="rnd">
                <a:solidFill>
                  <a:schemeClr val="bg1">
                    <a:lumMod val="50000"/>
                  </a:schemeClr>
                </a:solidFill>
              </a:ln>
              <a:effectLst>
                <a:outerShdw blurRad="76200" dist="95250" dir="10500000" sx="97000" sy="23000" kx="900000" algn="b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woPt" dir="t">
                  <a:rot lat="0" lon="0" rev="7800000"/>
                </a:lightRig>
              </a:scene3d>
              <a:sp3d contourW="6350">
                <a:bevelT w="50800" h="16510"/>
                <a:contourClr>
                  <a:srgbClr val="C0C0C0"/>
                </a:contourClr>
              </a:sp3d>
            </p:spPr>
          </p:pic>
          <p:sp>
            <p:nvSpPr>
              <p:cNvPr id="3" name="ZoneTexte 2"/>
              <p:cNvSpPr txBox="1"/>
              <p:nvPr/>
            </p:nvSpPr>
            <p:spPr>
              <a:xfrm rot="357861">
                <a:off x="3170922" y="1292894"/>
                <a:ext cx="3284549" cy="923330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prstTxWarp prst="textArchUp">
                  <a:avLst/>
                </a:prstTxWarp>
                <a:spAutoFit/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r>
                  <a:rPr lang="fr-FR" sz="1000" b="1" spc="171" dirty="0" smtClean="0">
                    <a:ln w="11430"/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  <a:latin typeface="Candara" pitchFamily="34" charset="0"/>
                  </a:rPr>
                  <a:t>Respect</a:t>
                </a:r>
                <a:endParaRPr lang="fr-FR" sz="1000" b="1" spc="171" dirty="0">
                  <a:ln w="11430"/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</p:grpSp>
      </p:grpSp>
      <p:grpSp>
        <p:nvGrpSpPr>
          <p:cNvPr id="32" name="Groupe 31"/>
          <p:cNvGrpSpPr/>
          <p:nvPr/>
        </p:nvGrpSpPr>
        <p:grpSpPr>
          <a:xfrm>
            <a:off x="62270" y="828303"/>
            <a:ext cx="5124640" cy="1924286"/>
            <a:chOff x="62270" y="828303"/>
            <a:chExt cx="5124640" cy="1924286"/>
          </a:xfrm>
        </p:grpSpPr>
        <p:grpSp>
          <p:nvGrpSpPr>
            <p:cNvPr id="30" name="Groupe 29"/>
            <p:cNvGrpSpPr/>
            <p:nvPr/>
          </p:nvGrpSpPr>
          <p:grpSpPr>
            <a:xfrm>
              <a:off x="62270" y="900312"/>
              <a:ext cx="4320391" cy="1852277"/>
              <a:chOff x="62270" y="900312"/>
              <a:chExt cx="4320391" cy="1852277"/>
            </a:xfrm>
          </p:grpSpPr>
          <p:grpSp>
            <p:nvGrpSpPr>
              <p:cNvPr id="14" name="Groupe 13"/>
              <p:cNvGrpSpPr/>
              <p:nvPr/>
            </p:nvGrpSpPr>
            <p:grpSpPr>
              <a:xfrm rot="20281400">
                <a:off x="62270" y="1740959"/>
                <a:ext cx="2736304" cy="864096"/>
                <a:chOff x="179512" y="188640"/>
                <a:chExt cx="8534630" cy="2448272"/>
              </a:xfrm>
            </p:grpSpPr>
            <p:pic>
              <p:nvPicPr>
                <p:cNvPr id="15" name="Picture 2" descr="C:\Users\mélanie\Documents\Organisation cycle 3\Comportement\chouettes\plume rose.pn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 rot="5400000">
                  <a:off x="3222691" y="-2854539"/>
                  <a:ext cx="2448272" cy="8534630"/>
                </a:xfrm>
                <a:prstGeom prst="rect">
                  <a:avLst/>
                </a:prstGeom>
                <a:noFill/>
              </p:spPr>
            </p:pic>
            <p:sp>
              <p:nvSpPr>
                <p:cNvPr id="16" name="ZoneTexte 15"/>
                <p:cNvSpPr txBox="1"/>
                <p:nvPr/>
              </p:nvSpPr>
              <p:spPr>
                <a:xfrm>
                  <a:off x="1600215" y="577087"/>
                  <a:ext cx="6690765" cy="18312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900" b="1" dirty="0" smtClean="0">
                      <a:latin typeface="Cambria" pitchFamily="18" charset="0"/>
                    </a:rPr>
                    <a:t>Ecouter </a:t>
                  </a:r>
                  <a:r>
                    <a:rPr lang="fr-FR" sz="900" b="1" dirty="0" smtClean="0">
                      <a:solidFill>
                        <a:srgbClr val="FF99CC"/>
                      </a:solidFill>
                      <a:latin typeface="Cambria" pitchFamily="18" charset="0"/>
                    </a:rPr>
                    <a:t>les autres</a:t>
                  </a:r>
                  <a:r>
                    <a:rPr lang="fr-FR" sz="900" b="1" dirty="0" smtClean="0">
                      <a:latin typeface="Cambria" pitchFamily="18" charset="0"/>
                    </a:rPr>
                    <a:t>, ne pas couper </a:t>
                  </a:r>
                </a:p>
                <a:p>
                  <a:r>
                    <a:rPr lang="fr-FR" sz="900" b="1" dirty="0" smtClean="0">
                      <a:latin typeface="Cambria" pitchFamily="18" charset="0"/>
                    </a:rPr>
                    <a:t>la parole, </a:t>
                  </a:r>
                </a:p>
                <a:p>
                  <a:endParaRPr lang="fr-FR" sz="900" b="1" dirty="0" smtClean="0">
                    <a:latin typeface="Cambria" pitchFamily="18" charset="0"/>
                  </a:endParaRPr>
                </a:p>
                <a:p>
                  <a:r>
                    <a:rPr lang="fr-FR" sz="900" b="1" dirty="0" smtClean="0">
                      <a:solidFill>
                        <a:srgbClr val="FF99CC"/>
                      </a:solidFill>
                      <a:latin typeface="Cambria" pitchFamily="18" charset="0"/>
                    </a:rPr>
                    <a:t>lever</a:t>
                  </a:r>
                  <a:r>
                    <a:rPr lang="fr-FR" sz="900" b="1" dirty="0" smtClean="0">
                      <a:latin typeface="Cambria" pitchFamily="18" charset="0"/>
                    </a:rPr>
                    <a:t> la main, écouter </a:t>
                  </a:r>
                  <a:r>
                    <a:rPr lang="fr-FR" sz="900" b="1" dirty="0" smtClean="0">
                      <a:solidFill>
                        <a:srgbClr val="FF99CC"/>
                      </a:solidFill>
                      <a:latin typeface="Cambria" pitchFamily="18" charset="0"/>
                    </a:rPr>
                    <a:t>les consignes</a:t>
                  </a:r>
                  <a:r>
                    <a:rPr lang="fr-FR" sz="900" b="1" dirty="0" smtClean="0">
                      <a:latin typeface="Cambria" pitchFamily="18" charset="0"/>
                    </a:rPr>
                    <a:t>…</a:t>
                  </a:r>
                  <a:endParaRPr lang="fr-FR" sz="900" b="1" dirty="0">
                    <a:latin typeface="Cambria" pitchFamily="18" charset="0"/>
                  </a:endParaRPr>
                </a:p>
              </p:txBody>
            </p:sp>
          </p:grpSp>
          <p:grpSp>
            <p:nvGrpSpPr>
              <p:cNvPr id="13" name="Groupe 12"/>
              <p:cNvGrpSpPr/>
              <p:nvPr/>
            </p:nvGrpSpPr>
            <p:grpSpPr>
              <a:xfrm>
                <a:off x="277579" y="900312"/>
                <a:ext cx="4105082" cy="1852277"/>
                <a:chOff x="204241" y="3789040"/>
                <a:chExt cx="3510284" cy="1679999"/>
              </a:xfrm>
            </p:grpSpPr>
            <p:pic>
              <p:nvPicPr>
                <p:cNvPr id="11" name="Picture 2" descr="C:\Users\mélanie\Desktop\images (1).jpg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251520" y="3789040"/>
                  <a:ext cx="936001" cy="936000"/>
                </a:xfrm>
                <a:prstGeom prst="rect">
                  <a:avLst/>
                </a:prstGeom>
                <a:ln w="57150" cap="rnd"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76200" dist="95250" dir="10500000" sx="97000" sy="23000" kx="900000" algn="br" rotWithShape="0">
                    <a:srgbClr val="000000">
                      <a:alpha val="20000"/>
                    </a:srgbClr>
                  </a:outerShdw>
                </a:effectLst>
                <a:scene3d>
                  <a:camera prst="orthographicFront"/>
                  <a:lightRig rig="twoPt" dir="t">
                    <a:rot lat="0" lon="0" rev="7800000"/>
                  </a:lightRig>
                </a:scene3d>
                <a:sp3d contourW="6350">
                  <a:bevelT w="50800" h="16510"/>
                  <a:contourClr>
                    <a:srgbClr val="C0C0C0"/>
                  </a:contourClr>
                </a:sp3d>
              </p:spPr>
            </p:pic>
            <p:sp>
              <p:nvSpPr>
                <p:cNvPr id="12" name="ZoneTexte 11"/>
                <p:cNvSpPr txBox="1"/>
                <p:nvPr/>
              </p:nvSpPr>
              <p:spPr>
                <a:xfrm rot="2193154">
                  <a:off x="204241" y="4545709"/>
                  <a:ext cx="3510284" cy="923330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none" rtlCol="0">
                  <a:prstTxWarp prst="textArchUp">
                    <a:avLst/>
                  </a:prstTxWarp>
                  <a:spAutoFit/>
                  <a:scene3d>
                    <a:camera prst="orthographicFront"/>
                    <a:lightRig rig="soft" dir="t">
                      <a:rot lat="0" lon="0" rev="10800000"/>
                    </a:lightRig>
                  </a:scene3d>
                  <a:sp3d>
                    <a:bevelT w="27940" h="12700"/>
                    <a:contourClr>
                      <a:srgbClr val="DDDDDD"/>
                    </a:contourClr>
                  </a:sp3d>
                </a:bodyPr>
                <a:lstStyle/>
                <a:p>
                  <a:r>
                    <a:rPr lang="fr-FR" sz="1000" b="1" spc="171" dirty="0" smtClean="0">
                      <a:ln w="11430"/>
                      <a:effectLst>
                        <a:outerShdw blurRad="25400" algn="tl" rotWithShape="0">
                          <a:srgbClr val="000000">
                            <a:alpha val="43000"/>
                          </a:srgbClr>
                        </a:outerShdw>
                      </a:effectLst>
                      <a:latin typeface="Candara" pitchFamily="34" charset="0"/>
                    </a:rPr>
                    <a:t>Écoute </a:t>
                  </a:r>
                  <a:endParaRPr lang="fr-FR" sz="1000" b="1" spc="171" dirty="0">
                    <a:ln w="11430"/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  <a:latin typeface="Candara" pitchFamily="34" charset="0"/>
                  </a:endParaRPr>
                </a:p>
              </p:txBody>
            </p:sp>
          </p:grpSp>
        </p:grpSp>
        <p:grpSp>
          <p:nvGrpSpPr>
            <p:cNvPr id="31" name="Groupe 30"/>
            <p:cNvGrpSpPr/>
            <p:nvPr/>
          </p:nvGrpSpPr>
          <p:grpSpPr>
            <a:xfrm>
              <a:off x="2454510" y="828303"/>
              <a:ext cx="2732400" cy="1860270"/>
              <a:chOff x="2454510" y="828303"/>
              <a:chExt cx="2732400" cy="1860270"/>
            </a:xfrm>
          </p:grpSpPr>
          <p:grpSp>
            <p:nvGrpSpPr>
              <p:cNvPr id="20" name="Groupe 19"/>
              <p:cNvGrpSpPr/>
              <p:nvPr/>
            </p:nvGrpSpPr>
            <p:grpSpPr>
              <a:xfrm rot="724363">
                <a:off x="2454510" y="1824573"/>
                <a:ext cx="2732400" cy="864000"/>
                <a:chOff x="323528" y="0"/>
                <a:chExt cx="8534630" cy="2448272"/>
              </a:xfrm>
            </p:grpSpPr>
            <p:pic>
              <p:nvPicPr>
                <p:cNvPr id="21" name="Picture 3" descr="C:\Users\mélanie\Documents\Organisation cycle 3\Comportement\chouettes\plume noire.png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 rot="5400000">
                  <a:off x="3366707" y="-3043179"/>
                  <a:ext cx="2448272" cy="8534630"/>
                </a:xfrm>
                <a:prstGeom prst="rect">
                  <a:avLst/>
                </a:prstGeom>
                <a:noFill/>
              </p:spPr>
            </p:pic>
            <p:sp>
              <p:nvSpPr>
                <p:cNvPr id="22" name="ZoneTexte 21"/>
                <p:cNvSpPr txBox="1"/>
                <p:nvPr/>
              </p:nvSpPr>
              <p:spPr>
                <a:xfrm>
                  <a:off x="1721260" y="317449"/>
                  <a:ext cx="6329810" cy="18314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>
                          <a:lumMod val="50000"/>
                        </a:schemeClr>
                      </a:solidFill>
                      <a:latin typeface="Cambria" pitchFamily="18" charset="0"/>
                    </a:rPr>
                    <a:t>Dans son travail : </a:t>
                  </a:r>
                  <a:r>
                    <a:rPr lang="fr-FR" sz="900" b="1" dirty="0" smtClean="0">
                      <a:latin typeface="Cambria" pitchFamily="18" charset="0"/>
                    </a:rPr>
                    <a:t>soin des cahiers, </a:t>
                  </a:r>
                </a:p>
                <a:p>
                  <a:r>
                    <a:rPr lang="fr-FR" sz="900" b="1" dirty="0" smtClean="0">
                      <a:latin typeface="Cambria" pitchFamily="18" charset="0"/>
                    </a:rPr>
                    <a:t>écriture appliquée, </a:t>
                  </a:r>
                </a:p>
                <a:p>
                  <a:endParaRPr lang="fr-FR" sz="900" b="1" dirty="0" smtClean="0">
                    <a:latin typeface="Cambria" pitchFamily="18" charset="0"/>
                  </a:endParaRPr>
                </a:p>
                <a:p>
                  <a:r>
                    <a:rPr lang="fr-FR" sz="900" b="1" dirty="0" smtClean="0">
                      <a:latin typeface="Cambria" pitchFamily="18" charset="0"/>
                    </a:rPr>
                    <a:t>feuilles collées, case rangée….</a:t>
                  </a:r>
                  <a:endParaRPr lang="fr-FR" sz="900" b="1" dirty="0">
                    <a:latin typeface="Cambria" pitchFamily="18" charset="0"/>
                  </a:endParaRPr>
                </a:p>
              </p:txBody>
            </p:sp>
          </p:grpSp>
          <p:grpSp>
            <p:nvGrpSpPr>
              <p:cNvPr id="8" name="Groupe 7"/>
              <p:cNvGrpSpPr/>
              <p:nvPr/>
            </p:nvGrpSpPr>
            <p:grpSpPr>
              <a:xfrm>
                <a:off x="3330476" y="828303"/>
                <a:ext cx="1201447" cy="1056037"/>
                <a:chOff x="1979712" y="494146"/>
                <a:chExt cx="5786491" cy="5555792"/>
              </a:xfrm>
            </p:grpSpPr>
            <p:pic>
              <p:nvPicPr>
                <p:cNvPr id="9" name="Picture 2" descr="C:\Users\mélanie\Desktop\il_570xN.594067701_jxt7.jpg"/>
                <p:cNvPicPr>
                  <a:picLocks noChangeAspect="1" noChangeArrowheads="1"/>
                </p:cNvPicPr>
                <p:nvPr/>
              </p:nvPicPr>
              <p:blipFill>
                <a:blip r:embed="rId9" cstate="print"/>
                <a:srcRect/>
                <a:stretch>
                  <a:fillRect/>
                </a:stretch>
              </p:blipFill>
              <p:spPr bwMode="auto">
                <a:xfrm>
                  <a:off x="1979712" y="620688"/>
                  <a:ext cx="5429250" cy="5429250"/>
                </a:xfrm>
                <a:prstGeom prst="rect">
                  <a:avLst/>
                </a:prstGeom>
                <a:ln w="57150" cap="rnd"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76200" dist="95250" dir="10500000" sx="97000" sy="23000" kx="900000" algn="br" rotWithShape="0">
                    <a:srgbClr val="000000">
                      <a:alpha val="20000"/>
                    </a:srgbClr>
                  </a:outerShdw>
                </a:effectLst>
                <a:scene3d>
                  <a:camera prst="orthographicFront"/>
                  <a:lightRig rig="twoPt" dir="t">
                    <a:rot lat="0" lon="0" rev="7800000"/>
                  </a:lightRig>
                </a:scene3d>
                <a:sp3d contourW="6350">
                  <a:bevelT w="50800" h="16510"/>
                  <a:contourClr>
                    <a:srgbClr val="C0C0C0"/>
                  </a:contourClr>
                </a:sp3d>
              </p:spPr>
            </p:pic>
            <p:sp>
              <p:nvSpPr>
                <p:cNvPr id="10" name="ZoneTexte 9"/>
                <p:cNvSpPr txBox="1"/>
                <p:nvPr/>
              </p:nvSpPr>
              <p:spPr>
                <a:xfrm rot="435565">
                  <a:off x="3234928" y="494146"/>
                  <a:ext cx="4531275" cy="923334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none" rtlCol="0">
                  <a:prstTxWarp prst="textArchUp">
                    <a:avLst/>
                  </a:prstTxWarp>
                  <a:spAutoFit/>
                  <a:scene3d>
                    <a:camera prst="orthographicFront"/>
                    <a:lightRig rig="soft" dir="t">
                      <a:rot lat="0" lon="0" rev="10800000"/>
                    </a:lightRig>
                  </a:scene3d>
                  <a:sp3d>
                    <a:bevelT w="27940" h="12700"/>
                    <a:contourClr>
                      <a:srgbClr val="DDDDDD"/>
                    </a:contourClr>
                  </a:sp3d>
                </a:bodyPr>
                <a:lstStyle/>
                <a:p>
                  <a:r>
                    <a:rPr lang="fr-FR" sz="1000" b="1" spc="171" dirty="0" smtClean="0">
                      <a:ln w="11430"/>
                      <a:effectLst>
                        <a:outerShdw blurRad="25400" algn="tl" rotWithShape="0">
                          <a:srgbClr val="000000">
                            <a:alpha val="43000"/>
                          </a:srgbClr>
                        </a:outerShdw>
                      </a:effectLst>
                      <a:latin typeface="Candara" pitchFamily="34" charset="0"/>
                    </a:rPr>
                    <a:t>Rigueur</a:t>
                  </a:r>
                  <a:r>
                    <a:rPr lang="fr-FR" sz="6800" b="1" spc="171" dirty="0" smtClean="0">
                      <a:ln w="11430"/>
                      <a:effectLst>
                        <a:outerShdw blurRad="25400" algn="tl" rotWithShape="0">
                          <a:srgbClr val="000000">
                            <a:alpha val="43000"/>
                          </a:srgbClr>
                        </a:outerShdw>
                      </a:effectLst>
                      <a:latin typeface="Candara" pitchFamily="34" charset="0"/>
                    </a:rPr>
                    <a:t> </a:t>
                  </a:r>
                  <a:endParaRPr lang="fr-FR" sz="6800" b="1" spc="171" dirty="0">
                    <a:ln w="11430"/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  <a:latin typeface="Candara" pitchFamily="34" charset="0"/>
                  </a:endParaRPr>
                </a:p>
              </p:txBody>
            </p:sp>
          </p:grpSp>
        </p:grpSp>
      </p:grpSp>
      <p:sp>
        <p:nvSpPr>
          <p:cNvPr id="29" name="Rectangle 28"/>
          <p:cNvSpPr/>
          <p:nvPr/>
        </p:nvSpPr>
        <p:spPr>
          <a:xfrm>
            <a:off x="5418708" y="108223"/>
            <a:ext cx="4925653" cy="751655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 algn="ctr"/>
            <a:r>
              <a:rPr lang="fr-FR" b="1" dirty="0" smtClean="0">
                <a:latin typeface="Candara" pitchFamily="34" charset="0"/>
              </a:rPr>
              <a:t>Les 4 mots clés pour une classe très chouette !!!</a:t>
            </a:r>
            <a:endParaRPr lang="fr-FR" b="1" dirty="0">
              <a:latin typeface="Candara" pitchFamily="34" charset="0"/>
            </a:endParaRPr>
          </a:p>
        </p:txBody>
      </p:sp>
      <p:grpSp>
        <p:nvGrpSpPr>
          <p:cNvPr id="33" name="Groupe 32"/>
          <p:cNvGrpSpPr/>
          <p:nvPr/>
        </p:nvGrpSpPr>
        <p:grpSpPr>
          <a:xfrm>
            <a:off x="5568760" y="756295"/>
            <a:ext cx="5124640" cy="1924286"/>
            <a:chOff x="62270" y="828303"/>
            <a:chExt cx="5124640" cy="1924286"/>
          </a:xfrm>
        </p:grpSpPr>
        <p:grpSp>
          <p:nvGrpSpPr>
            <p:cNvPr id="34" name="Groupe 29"/>
            <p:cNvGrpSpPr/>
            <p:nvPr/>
          </p:nvGrpSpPr>
          <p:grpSpPr>
            <a:xfrm>
              <a:off x="62270" y="900312"/>
              <a:ext cx="4320391" cy="1852277"/>
              <a:chOff x="62270" y="900312"/>
              <a:chExt cx="4320391" cy="1852277"/>
            </a:xfrm>
          </p:grpSpPr>
          <p:grpSp>
            <p:nvGrpSpPr>
              <p:cNvPr id="42" name="Groupe 13"/>
              <p:cNvGrpSpPr/>
              <p:nvPr/>
            </p:nvGrpSpPr>
            <p:grpSpPr>
              <a:xfrm rot="20281400">
                <a:off x="62270" y="1740959"/>
                <a:ext cx="2736304" cy="864096"/>
                <a:chOff x="179512" y="188640"/>
                <a:chExt cx="8534630" cy="2448272"/>
              </a:xfrm>
            </p:grpSpPr>
            <p:pic>
              <p:nvPicPr>
                <p:cNvPr id="46" name="Picture 2" descr="C:\Users\mélanie\Documents\Organisation cycle 3\Comportement\chouettes\plume rose.png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 rot="5400000">
                  <a:off x="3222691" y="-2854539"/>
                  <a:ext cx="2448272" cy="8534630"/>
                </a:xfrm>
                <a:prstGeom prst="rect">
                  <a:avLst/>
                </a:prstGeom>
                <a:noFill/>
              </p:spPr>
            </p:pic>
            <p:sp>
              <p:nvSpPr>
                <p:cNvPr id="47" name="ZoneTexte 46"/>
                <p:cNvSpPr txBox="1"/>
                <p:nvPr/>
              </p:nvSpPr>
              <p:spPr>
                <a:xfrm>
                  <a:off x="1600215" y="577087"/>
                  <a:ext cx="6690765" cy="18312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900" b="1" dirty="0" smtClean="0">
                      <a:latin typeface="Cambria" pitchFamily="18" charset="0"/>
                    </a:rPr>
                    <a:t>Ecouter </a:t>
                  </a:r>
                  <a:r>
                    <a:rPr lang="fr-FR" sz="900" b="1" dirty="0" smtClean="0">
                      <a:solidFill>
                        <a:srgbClr val="FF99CC"/>
                      </a:solidFill>
                      <a:latin typeface="Cambria" pitchFamily="18" charset="0"/>
                    </a:rPr>
                    <a:t>les autres</a:t>
                  </a:r>
                  <a:r>
                    <a:rPr lang="fr-FR" sz="900" b="1" dirty="0" smtClean="0">
                      <a:latin typeface="Cambria" pitchFamily="18" charset="0"/>
                    </a:rPr>
                    <a:t>, ne pas couper </a:t>
                  </a:r>
                </a:p>
                <a:p>
                  <a:r>
                    <a:rPr lang="fr-FR" sz="900" b="1" dirty="0" smtClean="0">
                      <a:latin typeface="Cambria" pitchFamily="18" charset="0"/>
                    </a:rPr>
                    <a:t>la parole, </a:t>
                  </a:r>
                </a:p>
                <a:p>
                  <a:endParaRPr lang="fr-FR" sz="900" b="1" dirty="0" smtClean="0">
                    <a:latin typeface="Cambria" pitchFamily="18" charset="0"/>
                  </a:endParaRPr>
                </a:p>
                <a:p>
                  <a:r>
                    <a:rPr lang="fr-FR" sz="900" b="1" dirty="0" smtClean="0">
                      <a:solidFill>
                        <a:srgbClr val="FF99CC"/>
                      </a:solidFill>
                      <a:latin typeface="Cambria" pitchFamily="18" charset="0"/>
                    </a:rPr>
                    <a:t>lever</a:t>
                  </a:r>
                  <a:r>
                    <a:rPr lang="fr-FR" sz="900" b="1" dirty="0" smtClean="0">
                      <a:latin typeface="Cambria" pitchFamily="18" charset="0"/>
                    </a:rPr>
                    <a:t> la main, écouter </a:t>
                  </a:r>
                  <a:r>
                    <a:rPr lang="fr-FR" sz="900" b="1" dirty="0" smtClean="0">
                      <a:solidFill>
                        <a:srgbClr val="FF99CC"/>
                      </a:solidFill>
                      <a:latin typeface="Cambria" pitchFamily="18" charset="0"/>
                    </a:rPr>
                    <a:t>les consignes</a:t>
                  </a:r>
                  <a:r>
                    <a:rPr lang="fr-FR" sz="900" b="1" dirty="0" smtClean="0">
                      <a:latin typeface="Cambria" pitchFamily="18" charset="0"/>
                    </a:rPr>
                    <a:t>…</a:t>
                  </a:r>
                  <a:endParaRPr lang="fr-FR" sz="900" b="1" dirty="0">
                    <a:latin typeface="Cambria" pitchFamily="18" charset="0"/>
                  </a:endParaRPr>
                </a:p>
              </p:txBody>
            </p:sp>
          </p:grpSp>
          <p:grpSp>
            <p:nvGrpSpPr>
              <p:cNvPr id="43" name="Groupe 12"/>
              <p:cNvGrpSpPr/>
              <p:nvPr/>
            </p:nvGrpSpPr>
            <p:grpSpPr>
              <a:xfrm>
                <a:off x="277579" y="900312"/>
                <a:ext cx="4105082" cy="1852277"/>
                <a:chOff x="204241" y="3789040"/>
                <a:chExt cx="3510284" cy="1679999"/>
              </a:xfrm>
            </p:grpSpPr>
            <p:pic>
              <p:nvPicPr>
                <p:cNvPr id="44" name="Picture 2" descr="C:\Users\mélanie\Desktop\images (1).jpg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251520" y="3789040"/>
                  <a:ext cx="936001" cy="936000"/>
                </a:xfrm>
                <a:prstGeom prst="rect">
                  <a:avLst/>
                </a:prstGeom>
                <a:ln w="57150" cap="rnd"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76200" dist="95250" dir="10500000" sx="97000" sy="23000" kx="900000" algn="br" rotWithShape="0">
                    <a:srgbClr val="000000">
                      <a:alpha val="20000"/>
                    </a:srgbClr>
                  </a:outerShdw>
                </a:effectLst>
                <a:scene3d>
                  <a:camera prst="orthographicFront"/>
                  <a:lightRig rig="twoPt" dir="t">
                    <a:rot lat="0" lon="0" rev="7800000"/>
                  </a:lightRig>
                </a:scene3d>
                <a:sp3d contourW="6350">
                  <a:bevelT w="50800" h="16510"/>
                  <a:contourClr>
                    <a:srgbClr val="C0C0C0"/>
                  </a:contourClr>
                </a:sp3d>
              </p:spPr>
            </p:pic>
            <p:sp>
              <p:nvSpPr>
                <p:cNvPr id="45" name="ZoneTexte 11"/>
                <p:cNvSpPr txBox="1"/>
                <p:nvPr/>
              </p:nvSpPr>
              <p:spPr>
                <a:xfrm rot="2193154">
                  <a:off x="204241" y="4545709"/>
                  <a:ext cx="3510284" cy="923330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none" rtlCol="0">
                  <a:prstTxWarp prst="textArchUp">
                    <a:avLst/>
                  </a:prstTxWarp>
                  <a:spAutoFit/>
                  <a:scene3d>
                    <a:camera prst="orthographicFront"/>
                    <a:lightRig rig="soft" dir="t">
                      <a:rot lat="0" lon="0" rev="10800000"/>
                    </a:lightRig>
                  </a:scene3d>
                  <a:sp3d>
                    <a:bevelT w="27940" h="12700"/>
                    <a:contourClr>
                      <a:srgbClr val="DDDDDD"/>
                    </a:contourClr>
                  </a:sp3d>
                </a:bodyPr>
                <a:lstStyle/>
                <a:p>
                  <a:r>
                    <a:rPr lang="fr-FR" sz="1000" b="1" spc="171" dirty="0" smtClean="0">
                      <a:ln w="11430"/>
                      <a:effectLst>
                        <a:outerShdw blurRad="25400" algn="tl" rotWithShape="0">
                          <a:srgbClr val="000000">
                            <a:alpha val="43000"/>
                          </a:srgbClr>
                        </a:outerShdw>
                      </a:effectLst>
                      <a:latin typeface="Candara" pitchFamily="34" charset="0"/>
                    </a:rPr>
                    <a:t>Écoute </a:t>
                  </a:r>
                  <a:endParaRPr lang="fr-FR" sz="1000" b="1" spc="171" dirty="0">
                    <a:ln w="11430"/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  <a:latin typeface="Candara" pitchFamily="34" charset="0"/>
                  </a:endParaRPr>
                </a:p>
              </p:txBody>
            </p:sp>
          </p:grpSp>
        </p:grpSp>
        <p:grpSp>
          <p:nvGrpSpPr>
            <p:cNvPr id="35" name="Groupe 30"/>
            <p:cNvGrpSpPr/>
            <p:nvPr/>
          </p:nvGrpSpPr>
          <p:grpSpPr>
            <a:xfrm>
              <a:off x="2454510" y="828303"/>
              <a:ext cx="2732400" cy="1860270"/>
              <a:chOff x="2454510" y="828303"/>
              <a:chExt cx="2732400" cy="1860270"/>
            </a:xfrm>
          </p:grpSpPr>
          <p:grpSp>
            <p:nvGrpSpPr>
              <p:cNvPr id="36" name="Groupe 19"/>
              <p:cNvGrpSpPr/>
              <p:nvPr/>
            </p:nvGrpSpPr>
            <p:grpSpPr>
              <a:xfrm rot="724363">
                <a:off x="2454510" y="1824573"/>
                <a:ext cx="2732400" cy="864000"/>
                <a:chOff x="323528" y="0"/>
                <a:chExt cx="8534630" cy="2448272"/>
              </a:xfrm>
            </p:grpSpPr>
            <p:pic>
              <p:nvPicPr>
                <p:cNvPr id="40" name="Picture 3" descr="C:\Users\mélanie\Documents\Organisation cycle 3\Comportement\chouettes\plume noire.png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 rot="5400000">
                  <a:off x="3366707" y="-3043179"/>
                  <a:ext cx="2448272" cy="8534630"/>
                </a:xfrm>
                <a:prstGeom prst="rect">
                  <a:avLst/>
                </a:prstGeom>
                <a:noFill/>
              </p:spPr>
            </p:pic>
            <p:sp>
              <p:nvSpPr>
                <p:cNvPr id="41" name="ZoneTexte 40"/>
                <p:cNvSpPr txBox="1"/>
                <p:nvPr/>
              </p:nvSpPr>
              <p:spPr>
                <a:xfrm>
                  <a:off x="1721260" y="317449"/>
                  <a:ext cx="6329810" cy="18314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900" b="1" dirty="0" smtClean="0">
                      <a:solidFill>
                        <a:schemeClr val="bg1">
                          <a:lumMod val="50000"/>
                        </a:schemeClr>
                      </a:solidFill>
                      <a:latin typeface="Cambria" pitchFamily="18" charset="0"/>
                    </a:rPr>
                    <a:t>Dans son travail : </a:t>
                  </a:r>
                  <a:r>
                    <a:rPr lang="fr-FR" sz="900" b="1" dirty="0" smtClean="0">
                      <a:latin typeface="Cambria" pitchFamily="18" charset="0"/>
                    </a:rPr>
                    <a:t>soin des cahiers, </a:t>
                  </a:r>
                </a:p>
                <a:p>
                  <a:r>
                    <a:rPr lang="fr-FR" sz="900" b="1" dirty="0" smtClean="0">
                      <a:latin typeface="Cambria" pitchFamily="18" charset="0"/>
                    </a:rPr>
                    <a:t>écriture appliquée, </a:t>
                  </a:r>
                </a:p>
                <a:p>
                  <a:endParaRPr lang="fr-FR" sz="900" b="1" dirty="0" smtClean="0">
                    <a:latin typeface="Cambria" pitchFamily="18" charset="0"/>
                  </a:endParaRPr>
                </a:p>
                <a:p>
                  <a:r>
                    <a:rPr lang="fr-FR" sz="900" b="1" dirty="0" smtClean="0">
                      <a:latin typeface="Cambria" pitchFamily="18" charset="0"/>
                    </a:rPr>
                    <a:t>feuilles collées, case rangée….</a:t>
                  </a:r>
                  <a:endParaRPr lang="fr-FR" sz="900" b="1" dirty="0">
                    <a:latin typeface="Cambria" pitchFamily="18" charset="0"/>
                  </a:endParaRPr>
                </a:p>
              </p:txBody>
            </p:sp>
          </p:grpSp>
          <p:grpSp>
            <p:nvGrpSpPr>
              <p:cNvPr id="37" name="Groupe 7"/>
              <p:cNvGrpSpPr/>
              <p:nvPr/>
            </p:nvGrpSpPr>
            <p:grpSpPr>
              <a:xfrm>
                <a:off x="3330476" y="828303"/>
                <a:ext cx="1201447" cy="1056037"/>
                <a:chOff x="1979712" y="494146"/>
                <a:chExt cx="5786491" cy="5555792"/>
              </a:xfrm>
            </p:grpSpPr>
            <p:pic>
              <p:nvPicPr>
                <p:cNvPr id="38" name="Picture 2" descr="C:\Users\mélanie\Desktop\il_570xN.594067701_jxt7.jpg"/>
                <p:cNvPicPr>
                  <a:picLocks noChangeAspect="1" noChangeArrowheads="1"/>
                </p:cNvPicPr>
                <p:nvPr/>
              </p:nvPicPr>
              <p:blipFill>
                <a:blip r:embed="rId9" cstate="print"/>
                <a:srcRect/>
                <a:stretch>
                  <a:fillRect/>
                </a:stretch>
              </p:blipFill>
              <p:spPr bwMode="auto">
                <a:xfrm>
                  <a:off x="1979712" y="620688"/>
                  <a:ext cx="5429250" cy="5429250"/>
                </a:xfrm>
                <a:prstGeom prst="rect">
                  <a:avLst/>
                </a:prstGeom>
                <a:ln w="57150" cap="rnd"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76200" dist="95250" dir="10500000" sx="97000" sy="23000" kx="900000" algn="br" rotWithShape="0">
                    <a:srgbClr val="000000">
                      <a:alpha val="20000"/>
                    </a:srgbClr>
                  </a:outerShdw>
                </a:effectLst>
                <a:scene3d>
                  <a:camera prst="orthographicFront"/>
                  <a:lightRig rig="twoPt" dir="t">
                    <a:rot lat="0" lon="0" rev="7800000"/>
                  </a:lightRig>
                </a:scene3d>
                <a:sp3d contourW="6350">
                  <a:bevelT w="50800" h="16510"/>
                  <a:contourClr>
                    <a:srgbClr val="C0C0C0"/>
                  </a:contourClr>
                </a:sp3d>
              </p:spPr>
            </p:pic>
            <p:sp>
              <p:nvSpPr>
                <p:cNvPr id="39" name="ZoneTexte 38"/>
                <p:cNvSpPr txBox="1"/>
                <p:nvPr/>
              </p:nvSpPr>
              <p:spPr>
                <a:xfrm rot="435565">
                  <a:off x="3234928" y="494146"/>
                  <a:ext cx="4531275" cy="923334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none" rtlCol="0">
                  <a:prstTxWarp prst="textArchUp">
                    <a:avLst/>
                  </a:prstTxWarp>
                  <a:spAutoFit/>
                  <a:scene3d>
                    <a:camera prst="orthographicFront"/>
                    <a:lightRig rig="soft" dir="t">
                      <a:rot lat="0" lon="0" rev="10800000"/>
                    </a:lightRig>
                  </a:scene3d>
                  <a:sp3d>
                    <a:bevelT w="27940" h="12700"/>
                    <a:contourClr>
                      <a:srgbClr val="DDDDDD"/>
                    </a:contourClr>
                  </a:sp3d>
                </a:bodyPr>
                <a:lstStyle/>
                <a:p>
                  <a:r>
                    <a:rPr lang="fr-FR" sz="1000" b="1" spc="171" dirty="0" smtClean="0">
                      <a:ln w="11430"/>
                      <a:effectLst>
                        <a:outerShdw blurRad="25400" algn="tl" rotWithShape="0">
                          <a:srgbClr val="000000">
                            <a:alpha val="43000"/>
                          </a:srgbClr>
                        </a:outerShdw>
                      </a:effectLst>
                      <a:latin typeface="Candara" pitchFamily="34" charset="0"/>
                    </a:rPr>
                    <a:t>Rigueur</a:t>
                  </a:r>
                  <a:r>
                    <a:rPr lang="fr-FR" sz="6800" b="1" spc="171" dirty="0" smtClean="0">
                      <a:ln w="11430"/>
                      <a:effectLst>
                        <a:outerShdw blurRad="25400" algn="tl" rotWithShape="0">
                          <a:srgbClr val="000000">
                            <a:alpha val="43000"/>
                          </a:srgbClr>
                        </a:outerShdw>
                      </a:effectLst>
                      <a:latin typeface="Candara" pitchFamily="34" charset="0"/>
                    </a:rPr>
                    <a:t> </a:t>
                  </a:r>
                  <a:endParaRPr lang="fr-FR" sz="6800" b="1" spc="171" dirty="0">
                    <a:ln w="11430"/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  <a:latin typeface="Candara" pitchFamily="34" charset="0"/>
                  </a:endParaRPr>
                </a:p>
              </p:txBody>
            </p:sp>
          </p:grpSp>
        </p:grpSp>
      </p:grpSp>
      <p:grpSp>
        <p:nvGrpSpPr>
          <p:cNvPr id="51" name="Groupe 22"/>
          <p:cNvGrpSpPr/>
          <p:nvPr/>
        </p:nvGrpSpPr>
        <p:grpSpPr>
          <a:xfrm>
            <a:off x="7146900" y="3276575"/>
            <a:ext cx="2736000" cy="864000"/>
            <a:chOff x="121962" y="3337267"/>
            <a:chExt cx="8496944" cy="2437461"/>
          </a:xfrm>
        </p:grpSpPr>
        <p:pic>
          <p:nvPicPr>
            <p:cNvPr id="55" name="Picture 2" descr="C:\Users\mélanie\Documents\Organisation cycle 3\Comportement\chouettes\plume jaune.pn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 rot="5400000">
              <a:off x="3151703" y="307526"/>
              <a:ext cx="2437461" cy="8496944"/>
            </a:xfrm>
            <a:prstGeom prst="rect">
              <a:avLst/>
            </a:prstGeom>
            <a:noFill/>
          </p:spPr>
        </p:pic>
        <p:sp>
          <p:nvSpPr>
            <p:cNvPr id="56" name="ZoneTexte 55"/>
            <p:cNvSpPr txBox="1"/>
            <p:nvPr/>
          </p:nvSpPr>
          <p:spPr>
            <a:xfrm>
              <a:off x="1835695" y="3717031"/>
              <a:ext cx="5520533" cy="14173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solidFill>
                    <a:srgbClr val="CC9900"/>
                  </a:solidFill>
                  <a:latin typeface="Cambria" pitchFamily="18" charset="0"/>
                </a:rPr>
                <a:t>A la maison </a:t>
              </a:r>
              <a:r>
                <a:rPr lang="fr-FR" sz="1000" b="1" dirty="0" smtClean="0">
                  <a:latin typeface="Cambria" pitchFamily="18" charset="0"/>
                </a:rPr>
                <a:t>: apprendre ses leçons,</a:t>
              </a:r>
            </a:p>
            <a:p>
              <a:endParaRPr lang="fr-FR" sz="1000" b="1" dirty="0" smtClean="0">
                <a:latin typeface="Cambria" pitchFamily="18" charset="0"/>
              </a:endParaRPr>
            </a:p>
            <a:p>
              <a:r>
                <a:rPr lang="fr-FR" sz="1000" b="1" dirty="0" smtClean="0">
                  <a:latin typeface="Cambria" pitchFamily="18" charset="0"/>
                </a:rPr>
                <a:t> faire ses devoirs…</a:t>
              </a:r>
              <a:endParaRPr lang="fr-FR" sz="1000" b="1" dirty="0">
                <a:latin typeface="Cambria" pitchFamily="18" charset="0"/>
              </a:endParaRPr>
            </a:p>
          </p:txBody>
        </p:sp>
      </p:grpSp>
      <p:grpSp>
        <p:nvGrpSpPr>
          <p:cNvPr id="52" name="Groupe 51"/>
          <p:cNvGrpSpPr/>
          <p:nvPr/>
        </p:nvGrpSpPr>
        <p:grpSpPr>
          <a:xfrm>
            <a:off x="5922764" y="2772519"/>
            <a:ext cx="1094722" cy="1031983"/>
            <a:chOff x="1907704" y="370515"/>
            <a:chExt cx="5429250" cy="5607415"/>
          </a:xfrm>
        </p:grpSpPr>
        <p:pic>
          <p:nvPicPr>
            <p:cNvPr id="53" name="Picture 2" descr="C:\Users\mélanie\Desktop\il_570xN.580301495_5mjl.jpg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907704" y="548680"/>
              <a:ext cx="5429250" cy="5429250"/>
            </a:xfrm>
            <a:prstGeom prst="rect">
              <a:avLst/>
            </a:prstGeom>
            <a:ln w="57150" cap="rnd">
              <a:solidFill>
                <a:schemeClr val="bg1">
                  <a:lumMod val="50000"/>
                </a:schemeClr>
              </a:solidFill>
            </a:ln>
            <a:effectLst>
              <a:outerShdw blurRad="76200" dist="95250" dir="10500000" sx="97000" sy="23000" kx="900000" algn="br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sp>
          <p:nvSpPr>
            <p:cNvPr id="54" name="ZoneTexte 53"/>
            <p:cNvSpPr txBox="1"/>
            <p:nvPr/>
          </p:nvSpPr>
          <p:spPr>
            <a:xfrm rot="422283">
              <a:off x="3207418" y="370515"/>
              <a:ext cx="3746300" cy="923328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prstTxWarp prst="textArchUp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r>
                <a:rPr lang="fr-FR" sz="1000" b="1" spc="171" dirty="0" smtClean="0">
                  <a:ln w="11430"/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Candara" pitchFamily="34" charset="0"/>
                </a:rPr>
                <a:t>Sérieux</a:t>
              </a:r>
              <a:r>
                <a:rPr lang="fr-FR" sz="6800" b="1" spc="171" dirty="0" smtClean="0">
                  <a:ln w="11430"/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Candara" pitchFamily="34" charset="0"/>
                </a:rPr>
                <a:t> </a:t>
              </a:r>
              <a:endParaRPr lang="fr-FR" sz="6800" b="1" spc="171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1602284" y="3348583"/>
            <a:ext cx="2736000" cy="864000"/>
            <a:chOff x="121962" y="3337267"/>
            <a:chExt cx="8496944" cy="2437461"/>
          </a:xfrm>
        </p:grpSpPr>
        <p:pic>
          <p:nvPicPr>
            <p:cNvPr id="24" name="Picture 2" descr="C:\Users\mélanie\Documents\Organisation cycle 3\Comportement\chouettes\plume jaune.pn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 rot="5400000">
              <a:off x="3151703" y="307526"/>
              <a:ext cx="2437461" cy="8496944"/>
            </a:xfrm>
            <a:prstGeom prst="rect">
              <a:avLst/>
            </a:prstGeom>
            <a:noFill/>
          </p:spPr>
        </p:pic>
        <p:sp>
          <p:nvSpPr>
            <p:cNvPr id="25" name="ZoneTexte 24"/>
            <p:cNvSpPr txBox="1"/>
            <p:nvPr/>
          </p:nvSpPr>
          <p:spPr>
            <a:xfrm>
              <a:off x="1835695" y="3717031"/>
              <a:ext cx="5520533" cy="14173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solidFill>
                    <a:srgbClr val="CC9900"/>
                  </a:solidFill>
                  <a:latin typeface="Cambria" pitchFamily="18" charset="0"/>
                </a:rPr>
                <a:t>A la maison </a:t>
              </a:r>
              <a:r>
                <a:rPr lang="fr-FR" sz="1000" b="1" dirty="0" smtClean="0">
                  <a:latin typeface="Cambria" pitchFamily="18" charset="0"/>
                </a:rPr>
                <a:t>: apprendre ses leçons,</a:t>
              </a:r>
            </a:p>
            <a:p>
              <a:endParaRPr lang="fr-FR" sz="1000" b="1" dirty="0" smtClean="0">
                <a:latin typeface="Cambria" pitchFamily="18" charset="0"/>
              </a:endParaRPr>
            </a:p>
            <a:p>
              <a:r>
                <a:rPr lang="fr-FR" sz="1000" b="1" dirty="0" smtClean="0">
                  <a:latin typeface="Cambria" pitchFamily="18" charset="0"/>
                </a:rPr>
                <a:t> faire ses devoirs…</a:t>
              </a:r>
              <a:endParaRPr lang="fr-FR" sz="1000" b="1" dirty="0">
                <a:latin typeface="Cambria" pitchFamily="18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378148" y="2844527"/>
            <a:ext cx="1094722" cy="1031983"/>
            <a:chOff x="1907704" y="370515"/>
            <a:chExt cx="5429250" cy="5607415"/>
          </a:xfrm>
        </p:grpSpPr>
        <p:pic>
          <p:nvPicPr>
            <p:cNvPr id="6" name="Picture 2" descr="C:\Users\mélanie\Desktop\il_570xN.580301495_5mjl.jpg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907704" y="548680"/>
              <a:ext cx="5429250" cy="5429250"/>
            </a:xfrm>
            <a:prstGeom prst="rect">
              <a:avLst/>
            </a:prstGeom>
            <a:ln w="57150" cap="rnd">
              <a:solidFill>
                <a:schemeClr val="bg1">
                  <a:lumMod val="50000"/>
                </a:schemeClr>
              </a:solidFill>
            </a:ln>
            <a:effectLst>
              <a:outerShdw blurRad="76200" dist="95250" dir="10500000" sx="97000" sy="23000" kx="900000" algn="br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sp>
          <p:nvSpPr>
            <p:cNvPr id="7" name="ZoneTexte 6"/>
            <p:cNvSpPr txBox="1"/>
            <p:nvPr/>
          </p:nvSpPr>
          <p:spPr>
            <a:xfrm rot="422283">
              <a:off x="3207418" y="370515"/>
              <a:ext cx="3746300" cy="923328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prstTxWarp prst="textArchUp">
                <a:avLst/>
              </a:prstTxWarp>
              <a:spAutoFit/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r>
                <a:rPr lang="fr-FR" sz="1000" b="1" spc="171" dirty="0" smtClean="0">
                  <a:ln w="11430"/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Candara" pitchFamily="34" charset="0"/>
                </a:rPr>
                <a:t>Sérieux</a:t>
              </a:r>
              <a:r>
                <a:rPr lang="fr-FR" sz="6800" b="1" spc="171" dirty="0" smtClean="0">
                  <a:ln w="11430"/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Candara" pitchFamily="34" charset="0"/>
                </a:rPr>
                <a:t> </a:t>
              </a:r>
              <a:endParaRPr lang="fr-FR" sz="6800" b="1" spc="171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ndara" pitchFamily="34" charset="0"/>
              </a:endParaRPr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5994772" y="4284687"/>
            <a:ext cx="4104456" cy="3050604"/>
            <a:chOff x="378148" y="4284687"/>
            <a:chExt cx="4104456" cy="3050604"/>
          </a:xfrm>
        </p:grpSpPr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30276" y="5724847"/>
              <a:ext cx="2952328" cy="1610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30276" y="4284687"/>
              <a:ext cx="2904172" cy="158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3" name="Groupe 3"/>
            <p:cNvGrpSpPr/>
            <p:nvPr/>
          </p:nvGrpSpPr>
          <p:grpSpPr>
            <a:xfrm>
              <a:off x="378148" y="5148783"/>
              <a:ext cx="1094400" cy="1032098"/>
              <a:chOff x="1691680" y="836712"/>
              <a:chExt cx="5429250" cy="5429250"/>
            </a:xfrm>
          </p:grpSpPr>
          <p:pic>
            <p:nvPicPr>
              <p:cNvPr id="64" name="Picture 2" descr="C:\Users\mélanie\Desktop\il_570xN.603453789_eroi.jp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691680" y="836712"/>
                <a:ext cx="5429250" cy="5429250"/>
              </a:xfrm>
              <a:prstGeom prst="rect">
                <a:avLst/>
              </a:prstGeom>
              <a:ln w="57150" cap="rnd">
                <a:solidFill>
                  <a:schemeClr val="bg1">
                    <a:lumMod val="50000"/>
                  </a:schemeClr>
                </a:solidFill>
              </a:ln>
              <a:effectLst>
                <a:outerShdw blurRad="76200" dist="95250" dir="10500000" sx="97000" sy="23000" kx="900000" algn="br" rotWithShape="0">
                  <a:srgbClr val="000000">
                    <a:alpha val="20000"/>
                  </a:srgbClr>
                </a:outerShdw>
              </a:effectLst>
              <a:scene3d>
                <a:camera prst="orthographicFront"/>
                <a:lightRig rig="twoPt" dir="t">
                  <a:rot lat="0" lon="0" rev="7800000"/>
                </a:lightRig>
              </a:scene3d>
              <a:sp3d contourW="6350">
                <a:bevelT w="50800" h="16510"/>
                <a:contourClr>
                  <a:srgbClr val="C0C0C0"/>
                </a:contourClr>
              </a:sp3d>
            </p:spPr>
          </p:pic>
          <p:sp>
            <p:nvSpPr>
              <p:cNvPr id="65" name="ZoneTexte 64"/>
              <p:cNvSpPr txBox="1"/>
              <p:nvPr/>
            </p:nvSpPr>
            <p:spPr>
              <a:xfrm rot="357861">
                <a:off x="3170922" y="1292894"/>
                <a:ext cx="3284549" cy="923330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prstTxWarp prst="textArchUp">
                  <a:avLst/>
                </a:prstTxWarp>
                <a:spAutoFit/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r>
                  <a:rPr lang="fr-FR" sz="1000" b="1" spc="171" dirty="0" smtClean="0">
                    <a:ln w="11430"/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  <a:latin typeface="Candara" pitchFamily="34" charset="0"/>
                  </a:rPr>
                  <a:t>Respect</a:t>
                </a:r>
                <a:endParaRPr lang="fr-FR" sz="1000" b="1" spc="171" dirty="0">
                  <a:ln w="11430"/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  <a:latin typeface="Candara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158</Words>
  <Application>Microsoft Office PowerPoint</Application>
  <PresentationFormat>Personnalisé</PresentationFormat>
  <Paragraphs>40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mélanie</dc:creator>
  <cp:lastModifiedBy>Microsoft</cp:lastModifiedBy>
  <cp:revision>20</cp:revision>
  <dcterms:created xsi:type="dcterms:W3CDTF">2016-08-19T16:00:43Z</dcterms:created>
  <dcterms:modified xsi:type="dcterms:W3CDTF">2017-08-22T11:52:55Z</dcterms:modified>
</cp:coreProperties>
</file>