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1" r:id="rId2"/>
    <p:sldId id="257" r:id="rId3"/>
    <p:sldId id="256" r:id="rId4"/>
    <p:sldId id="259" r:id="rId5"/>
    <p:sldId id="258" r:id="rId6"/>
    <p:sldId id="260" r:id="rId7"/>
    <p:sldId id="261" r:id="rId8"/>
    <p:sldId id="262" r:id="rId9"/>
    <p:sldId id="263" r:id="rId10"/>
    <p:sldId id="264" r:id="rId11"/>
    <p:sldId id="265" r:id="rId12"/>
    <p:sldId id="266" r:id="rId13"/>
    <p:sldId id="267" r:id="rId14"/>
    <p:sldId id="272" r:id="rId15"/>
    <p:sldId id="273" r:id="rId16"/>
    <p:sldId id="270" r:id="rId17"/>
    <p:sldId id="271" r:id="rId18"/>
    <p:sldId id="274" r:id="rId19"/>
    <p:sldId id="275" r:id="rId20"/>
    <p:sldId id="276" r:id="rId21"/>
    <p:sldId id="277" r:id="rId22"/>
    <p:sldId id="268" r:id="rId23"/>
    <p:sldId id="269" r:id="rId24"/>
    <p:sldId id="278" r:id="rId25"/>
    <p:sldId id="279" r:id="rId26"/>
    <p:sldId id="280" r:id="rId27"/>
    <p:sldId id="281" r:id="rId28"/>
    <p:sldId id="283" r:id="rId29"/>
    <p:sldId id="282" r:id="rId30"/>
    <p:sldId id="284" r:id="rId31"/>
    <p:sldId id="285" r:id="rId32"/>
    <p:sldId id="286" r:id="rId33"/>
    <p:sldId id="287" r:id="rId34"/>
    <p:sldId id="288" r:id="rId35"/>
    <p:sldId id="289" r:id="rId36"/>
    <p:sldId id="290" r:id="rId37"/>
    <p:sldId id="291" r:id="rId38"/>
    <p:sldId id="342" r:id="rId39"/>
    <p:sldId id="343"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modifyVerifier cryptProviderType="rsaFull" cryptAlgorithmClass="hash" cryptAlgorithmType="typeAny" cryptAlgorithmSid="4" spinCount="100000" saltData="8kBO76pPgRncFV7aBEfgcQ==" hashData="05EuvsbILCEmbTaJS1HStxvt2fA="/>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7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44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62E7B55A-A3A4-4425-B6B7-DEC86734475C}" type="datetimeFigureOut">
              <a:rPr lang="fr-FR"/>
              <a:pPr>
                <a:defRPr/>
              </a:pPr>
              <a:t>15/08/2017</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838C043-5E24-409A-AAAC-16055D01C091}" type="slidenum">
              <a:rPr lang="fr-FR"/>
              <a:pPr>
                <a:defRPr/>
              </a:pPr>
              <a:t>‹N°›</a:t>
            </a:fld>
            <a:endParaRPr lang="fr-FR" dirty="0"/>
          </a:p>
        </p:txBody>
      </p:sp>
    </p:spTree>
    <p:extLst>
      <p:ext uri="{BB962C8B-B14F-4D97-AF65-F5344CB8AC3E}">
        <p14:creationId xmlns:p14="http://schemas.microsoft.com/office/powerpoint/2010/main" val="742100220"/>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44F738F4-34BD-4F96-A86D-EFC94315AAF2}" type="datetimeFigureOut">
              <a:rPr lang="fr-FR"/>
              <a:pPr>
                <a:defRPr/>
              </a:pPr>
              <a:t>15/08/2017</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81E0AC8-6A82-4ED6-949B-5CB444C378CC}" type="slidenum">
              <a:rPr lang="fr-FR"/>
              <a:pPr>
                <a:defRPr/>
              </a:pPr>
              <a:t>‹N°›</a:t>
            </a:fld>
            <a:endParaRPr lang="fr-FR" dirty="0"/>
          </a:p>
        </p:txBody>
      </p:sp>
    </p:spTree>
    <p:extLst>
      <p:ext uri="{BB962C8B-B14F-4D97-AF65-F5344CB8AC3E}">
        <p14:creationId xmlns:p14="http://schemas.microsoft.com/office/powerpoint/2010/main" val="1405829906"/>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D3B50A76-6C07-4645-A4A0-E84934C816BB}" type="datetimeFigureOut">
              <a:rPr lang="fr-FR"/>
              <a:pPr>
                <a:defRPr/>
              </a:pPr>
              <a:t>15/08/2017</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F6B09D0-D5AB-4C08-B4A7-416D24F8FB0C}" type="slidenum">
              <a:rPr lang="fr-FR"/>
              <a:pPr>
                <a:defRPr/>
              </a:pPr>
              <a:t>‹N°›</a:t>
            </a:fld>
            <a:endParaRPr lang="fr-FR" dirty="0"/>
          </a:p>
        </p:txBody>
      </p:sp>
    </p:spTree>
    <p:extLst>
      <p:ext uri="{BB962C8B-B14F-4D97-AF65-F5344CB8AC3E}">
        <p14:creationId xmlns:p14="http://schemas.microsoft.com/office/powerpoint/2010/main" val="1457841530"/>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3B0475F2-BEC8-46DC-B0DB-F80559F3FCE7}" type="datetimeFigureOut">
              <a:rPr lang="fr-FR"/>
              <a:pPr>
                <a:defRPr/>
              </a:pPr>
              <a:t>15/08/2017</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F91C728-6F42-466C-9D47-006C457D309D}" type="slidenum">
              <a:rPr lang="fr-FR"/>
              <a:pPr>
                <a:defRPr/>
              </a:pPr>
              <a:t>‹N°›</a:t>
            </a:fld>
            <a:endParaRPr lang="fr-FR" dirty="0"/>
          </a:p>
        </p:txBody>
      </p:sp>
    </p:spTree>
    <p:extLst>
      <p:ext uri="{BB962C8B-B14F-4D97-AF65-F5344CB8AC3E}">
        <p14:creationId xmlns:p14="http://schemas.microsoft.com/office/powerpoint/2010/main" val="236482858"/>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F707246B-B869-4B5D-8427-4AF675141015}" type="datetimeFigureOut">
              <a:rPr lang="fr-FR"/>
              <a:pPr>
                <a:defRPr/>
              </a:pPr>
              <a:t>15/08/2017</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CA9BEED-45EF-4BEC-804F-61B492DCDE99}" type="slidenum">
              <a:rPr lang="fr-FR"/>
              <a:pPr>
                <a:defRPr/>
              </a:pPr>
              <a:t>‹N°›</a:t>
            </a:fld>
            <a:endParaRPr lang="fr-FR" dirty="0"/>
          </a:p>
        </p:txBody>
      </p:sp>
    </p:spTree>
    <p:extLst>
      <p:ext uri="{BB962C8B-B14F-4D97-AF65-F5344CB8AC3E}">
        <p14:creationId xmlns:p14="http://schemas.microsoft.com/office/powerpoint/2010/main" val="1278678340"/>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390441FE-27BE-4726-BFA9-02A883DB6D27}" type="datetimeFigureOut">
              <a:rPr lang="fr-FR"/>
              <a:pPr>
                <a:defRPr/>
              </a:pPr>
              <a:t>15/08/2017</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C91D430-6725-4D0E-9B58-2003C241EBB4}" type="slidenum">
              <a:rPr lang="fr-FR"/>
              <a:pPr>
                <a:defRPr/>
              </a:pPr>
              <a:t>‹N°›</a:t>
            </a:fld>
            <a:endParaRPr lang="fr-FR" dirty="0"/>
          </a:p>
        </p:txBody>
      </p:sp>
    </p:spTree>
    <p:extLst>
      <p:ext uri="{BB962C8B-B14F-4D97-AF65-F5344CB8AC3E}">
        <p14:creationId xmlns:p14="http://schemas.microsoft.com/office/powerpoint/2010/main" val="1092494922"/>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A2DD50FA-735F-4B99-9EBC-3F3451885FB3}" type="datetimeFigureOut">
              <a:rPr lang="fr-FR"/>
              <a:pPr>
                <a:defRPr/>
              </a:pPr>
              <a:t>15/08/2017</a:t>
            </a:fld>
            <a:endParaRPr lang="fr-FR" dirty="0"/>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B22E9880-072F-41CB-80A5-5BAF45CFFC30}" type="slidenum">
              <a:rPr lang="fr-FR"/>
              <a:pPr>
                <a:defRPr/>
              </a:pPr>
              <a:t>‹N°›</a:t>
            </a:fld>
            <a:endParaRPr lang="fr-FR" dirty="0"/>
          </a:p>
        </p:txBody>
      </p:sp>
    </p:spTree>
    <p:extLst>
      <p:ext uri="{BB962C8B-B14F-4D97-AF65-F5344CB8AC3E}">
        <p14:creationId xmlns:p14="http://schemas.microsoft.com/office/powerpoint/2010/main" val="1431180691"/>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FE57543F-10F7-471C-AFB7-B809A8E7A2D2}" type="datetimeFigureOut">
              <a:rPr lang="fr-FR"/>
              <a:pPr>
                <a:defRPr/>
              </a:pPr>
              <a:t>15/08/2017</a:t>
            </a:fld>
            <a:endParaRPr lang="fr-FR" dirty="0"/>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DD101DDE-3037-4513-9AEE-66DB1823862D}" type="slidenum">
              <a:rPr lang="fr-FR"/>
              <a:pPr>
                <a:defRPr/>
              </a:pPr>
              <a:t>‹N°›</a:t>
            </a:fld>
            <a:endParaRPr lang="fr-FR" dirty="0"/>
          </a:p>
        </p:txBody>
      </p:sp>
    </p:spTree>
    <p:extLst>
      <p:ext uri="{BB962C8B-B14F-4D97-AF65-F5344CB8AC3E}">
        <p14:creationId xmlns:p14="http://schemas.microsoft.com/office/powerpoint/2010/main" val="1870579679"/>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0E203194-20FD-453C-A87A-8C1D27599D2A}" type="datetimeFigureOut">
              <a:rPr lang="fr-FR"/>
              <a:pPr>
                <a:defRPr/>
              </a:pPr>
              <a:t>15/08/2017</a:t>
            </a:fld>
            <a:endParaRPr lang="fr-FR" dirty="0"/>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9C6EAADF-BCDD-47A1-A059-F54C4BE475F5}" type="slidenum">
              <a:rPr lang="fr-FR"/>
              <a:pPr>
                <a:defRPr/>
              </a:pPr>
              <a:t>‹N°›</a:t>
            </a:fld>
            <a:endParaRPr lang="fr-FR" dirty="0"/>
          </a:p>
        </p:txBody>
      </p:sp>
    </p:spTree>
    <p:extLst>
      <p:ext uri="{BB962C8B-B14F-4D97-AF65-F5344CB8AC3E}">
        <p14:creationId xmlns:p14="http://schemas.microsoft.com/office/powerpoint/2010/main" val="3229188027"/>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AA1BDA34-CE87-456C-A27F-07E74A5811CC}" type="datetimeFigureOut">
              <a:rPr lang="fr-FR"/>
              <a:pPr>
                <a:defRPr/>
              </a:pPr>
              <a:t>15/08/2017</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EAE29C17-ABC0-4E8C-8A26-102B62AFF2B6}" type="slidenum">
              <a:rPr lang="fr-FR"/>
              <a:pPr>
                <a:defRPr/>
              </a:pPr>
              <a:t>‹N°›</a:t>
            </a:fld>
            <a:endParaRPr lang="fr-FR" dirty="0"/>
          </a:p>
        </p:txBody>
      </p:sp>
    </p:spTree>
    <p:extLst>
      <p:ext uri="{BB962C8B-B14F-4D97-AF65-F5344CB8AC3E}">
        <p14:creationId xmlns:p14="http://schemas.microsoft.com/office/powerpoint/2010/main" val="3544417613"/>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4B0999A6-0346-4CC7-AA9B-9E9DE72823AD}" type="datetimeFigureOut">
              <a:rPr lang="fr-FR"/>
              <a:pPr>
                <a:defRPr/>
              </a:pPr>
              <a:t>15/08/2017</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1F67CDEC-AE60-4FA9-B3DF-61E64C6A73CB}" type="slidenum">
              <a:rPr lang="fr-FR"/>
              <a:pPr>
                <a:defRPr/>
              </a:pPr>
              <a:t>‹N°›</a:t>
            </a:fld>
            <a:endParaRPr lang="fr-FR" dirty="0"/>
          </a:p>
        </p:txBody>
      </p:sp>
    </p:spTree>
    <p:extLst>
      <p:ext uri="{BB962C8B-B14F-4D97-AF65-F5344CB8AC3E}">
        <p14:creationId xmlns:p14="http://schemas.microsoft.com/office/powerpoint/2010/main" val="500161323"/>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D59FEB1-56BD-4255-8412-0DA1FC0AD5ED}" type="datetimeFigureOut">
              <a:rPr lang="fr-FR"/>
              <a:pPr>
                <a:defRPr/>
              </a:pPr>
              <a:t>15/08/2017</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BFA9673-A5A7-41E2-A397-3A017F744CA1}"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audio" Target="../media/audio1.wav"/><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 1" descr="00 Bonbon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755576" y="2361654"/>
            <a:ext cx="7763664" cy="923330"/>
          </a:xfrm>
          <a:prstGeom prst="rect">
            <a:avLst/>
          </a:prstGeom>
          <a:solidFill>
            <a:srgbClr val="FF0000"/>
          </a:solidFill>
          <a:scene3d>
            <a:camera prst="orthographicFront"/>
            <a:lightRig rig="threePt" dir="t"/>
          </a:scene3d>
          <a:sp3d>
            <a:bevelT w="152400" h="50800" prst="softRound"/>
          </a:sp3d>
        </p:spPr>
        <p:txBody>
          <a:bodyPr wrap="none">
            <a:spAutoFit/>
          </a:bodyPr>
          <a:lstStyle/>
          <a:p>
            <a:pPr fontAlgn="auto">
              <a:spcBef>
                <a:spcPts val="0"/>
              </a:spcBef>
              <a:spcAft>
                <a:spcPts val="0"/>
              </a:spcAft>
              <a:defRPr/>
            </a:pPr>
            <a:r>
              <a:rPr lang="fr-FR" sz="5400" b="1" dirty="0">
                <a:solidFill>
                  <a:srgbClr val="FFFF00"/>
                </a:solidFill>
                <a:latin typeface="Times New Roman" pitchFamily="18" charset="0"/>
                <a:cs typeface="Times New Roman" pitchFamily="18" charset="0"/>
              </a:rPr>
              <a:t>BONBONS DE FRANCE</a:t>
            </a:r>
          </a:p>
        </p:txBody>
      </p:sp>
      <p:sp>
        <p:nvSpPr>
          <p:cNvPr id="4" name="ZoneTexte 3"/>
          <p:cNvSpPr txBox="1"/>
          <p:nvPr/>
        </p:nvSpPr>
        <p:spPr>
          <a:xfrm>
            <a:off x="323528" y="4221088"/>
            <a:ext cx="8477705" cy="400110"/>
          </a:xfrm>
          <a:prstGeom prst="rect">
            <a:avLst/>
          </a:prstGeom>
          <a:solidFill>
            <a:srgbClr val="FF0000"/>
          </a:solidFill>
          <a:scene3d>
            <a:camera prst="orthographicFront"/>
            <a:lightRig rig="threePt" dir="t"/>
          </a:scene3d>
          <a:sp3d>
            <a:bevelT w="165100" prst="coolSlant"/>
          </a:sp3d>
        </p:spPr>
        <p:txBody>
          <a:bodyPr wrap="none">
            <a:spAutoFit/>
          </a:bodyPr>
          <a:lstStyle/>
          <a:p>
            <a:pPr fontAlgn="auto">
              <a:spcBef>
                <a:spcPts val="0"/>
              </a:spcBef>
              <a:spcAft>
                <a:spcPts val="0"/>
              </a:spcAft>
              <a:defRPr/>
            </a:pPr>
            <a:r>
              <a:rPr lang="fr-FR" sz="2000" b="1" dirty="0">
                <a:solidFill>
                  <a:srgbClr val="FFFF00"/>
                </a:solidFill>
                <a:latin typeface="+mn-lt"/>
              </a:rPr>
              <a:t>Je vous présente une ville essayez de deviner la friandise originaire de celle-ci.</a:t>
            </a:r>
          </a:p>
        </p:txBody>
      </p:sp>
      <p:pic>
        <p:nvPicPr>
          <p:cNvPr id="5" name="Image 4" descr="Clic souris 01.gif"/>
          <p:cNvPicPr>
            <a:picLocks noChangeAspect="1"/>
          </p:cNvPicPr>
          <p:nvPr/>
        </p:nvPicPr>
        <p:blipFill>
          <a:blip r:embed="rId4" cstate="print"/>
          <a:stretch>
            <a:fillRect/>
          </a:stretch>
        </p:blipFill>
        <p:spPr>
          <a:xfrm>
            <a:off x="3131840" y="5373216"/>
            <a:ext cx="2827170" cy="1243955"/>
          </a:xfrm>
          <a:prstGeom prst="rect">
            <a:avLst/>
          </a:prstGeom>
          <a:solidFill>
            <a:srgbClr val="FF0000"/>
          </a:solidFill>
          <a:scene3d>
            <a:camera prst="orthographicFront"/>
            <a:lightRig rig="threePt" dir="t"/>
          </a:scene3d>
          <a:sp3d>
            <a:bevelT w="139700" h="139700" prst="divot"/>
          </a:sp3d>
        </p:spPr>
      </p:pic>
      <p:pic>
        <p:nvPicPr>
          <p:cNvPr id="6" name="Bonb3015.wav">
            <a:hlinkClick r:id="" action="ppaction://media"/>
          </p:cNvPr>
          <p:cNvPicPr>
            <a:picLocks noRot="1" noChangeAspect="1"/>
          </p:cNvPicPr>
          <p:nvPr>
            <a:wavAudioFile r:embed="rId1" name="Bonbons 1.wav"/>
          </p:nvPr>
        </p:nvPicPr>
        <p:blipFill>
          <a:blip r:embed="rId5">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Image 6" descr="Drapeau français 04.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32188" y="796925"/>
            <a:ext cx="20478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repeatCount="indefinite"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age 1" descr="bergamote de Nancy 000 Nancy Meuthe-et-Mosell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146050" y="0"/>
            <a:ext cx="4354513" cy="1077913"/>
          </a:xfrm>
          <a:prstGeom prst="rect">
            <a:avLst/>
          </a:prstGeom>
          <a:noFill/>
        </p:spPr>
        <p:txBody>
          <a:bodyPr wrap="none">
            <a:spAutoFit/>
          </a:bodyPr>
          <a:lstStyle/>
          <a:p>
            <a:pPr algn="ctr" fontAlgn="auto">
              <a:spcBef>
                <a:spcPts val="0"/>
              </a:spcBef>
              <a:spcAft>
                <a:spcPts val="0"/>
              </a:spcAft>
              <a:defRPr/>
            </a:pPr>
            <a:r>
              <a:rPr lang="fr-FR" sz="3200" dirty="0">
                <a:solidFill>
                  <a:schemeClr val="tx1">
                    <a:lumMod val="75000"/>
                    <a:lumOff val="25000"/>
                  </a:schemeClr>
                </a:solidFill>
                <a:latin typeface="AbottOldStyle" pitchFamily="2" charset="0"/>
              </a:rPr>
              <a:t>Nancy</a:t>
            </a:r>
          </a:p>
          <a:p>
            <a:pPr algn="ctr" fontAlgn="auto">
              <a:spcBef>
                <a:spcPts val="0"/>
              </a:spcBef>
              <a:spcAft>
                <a:spcPts val="0"/>
              </a:spcAft>
              <a:defRPr/>
            </a:pPr>
            <a:r>
              <a:rPr lang="fr-FR" sz="3200" dirty="0">
                <a:solidFill>
                  <a:schemeClr val="tx1">
                    <a:lumMod val="75000"/>
                    <a:lumOff val="25000"/>
                  </a:schemeClr>
                </a:solidFill>
                <a:latin typeface="AbottOldStyle" pitchFamily="2" charset="0"/>
              </a:rPr>
              <a:t>(Meurthe-et-Moselle)</a:t>
            </a: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age 1" descr="bergamote de Nancy 04 Nanc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age 2" descr="Berlingot de Carpentras 000 Carpentras Vauclus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ZoneTexte 5"/>
          <p:cNvSpPr txBox="1">
            <a:spLocks noChangeArrowheads="1"/>
          </p:cNvSpPr>
          <p:nvPr/>
        </p:nvSpPr>
        <p:spPr bwMode="auto">
          <a:xfrm>
            <a:off x="6156325" y="188913"/>
            <a:ext cx="231933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altLang="fr-FR" sz="3200">
                <a:solidFill>
                  <a:srgbClr val="C00000"/>
                </a:solidFill>
                <a:latin typeface="AbottOldStyle" pitchFamily="2" charset="0"/>
              </a:rPr>
              <a:t>Carpentras</a:t>
            </a:r>
          </a:p>
          <a:p>
            <a:pPr algn="ctr" eaLnBrk="1" hangingPunct="1"/>
            <a:r>
              <a:rPr lang="fr-FR" altLang="fr-FR" sz="3200">
                <a:solidFill>
                  <a:srgbClr val="C00000"/>
                </a:solidFill>
                <a:latin typeface="AbottOldStyle" pitchFamily="2" charset="0"/>
              </a:rPr>
              <a:t>(Vaucluse)</a:t>
            </a: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age 4" descr="Berlingot de Carpentras 01 Carpentra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ZoneTexte 5"/>
          <p:cNvSpPr txBox="1">
            <a:spLocks noChangeArrowheads="1"/>
          </p:cNvSpPr>
          <p:nvPr/>
        </p:nvSpPr>
        <p:spPr bwMode="auto">
          <a:xfrm>
            <a:off x="4572000" y="1281113"/>
            <a:ext cx="44180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altLang="fr-FR" sz="5400">
                <a:solidFill>
                  <a:srgbClr val="0070C0"/>
                </a:solidFill>
                <a:latin typeface="Agnes-Xbold" pitchFamily="2" charset="0"/>
              </a:rPr>
              <a:t>Les berlingots</a:t>
            </a: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 1" descr="Bêtise de Cambrai 00 Cambra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1619250" y="260350"/>
            <a:ext cx="2054225" cy="1077913"/>
          </a:xfrm>
          <a:prstGeom prst="rect">
            <a:avLst/>
          </a:prstGeom>
          <a:noFill/>
        </p:spPr>
        <p:txBody>
          <a:bodyPr wrap="none">
            <a:spAutoFit/>
          </a:bodyPr>
          <a:lstStyle/>
          <a:p>
            <a:pPr algn="ctr" fontAlgn="auto">
              <a:spcBef>
                <a:spcPts val="0"/>
              </a:spcBef>
              <a:spcAft>
                <a:spcPts val="0"/>
              </a:spcAft>
              <a:defRPr/>
            </a:pPr>
            <a:r>
              <a:rPr lang="fr-FR" sz="3200" dirty="0">
                <a:solidFill>
                  <a:schemeClr val="tx2">
                    <a:lumMod val="75000"/>
                  </a:schemeClr>
                </a:solidFill>
                <a:latin typeface="AbottOldStyle" pitchFamily="2" charset="0"/>
              </a:rPr>
              <a:t>Cambrais</a:t>
            </a:r>
          </a:p>
          <a:p>
            <a:pPr algn="ctr" fontAlgn="auto">
              <a:spcBef>
                <a:spcPts val="0"/>
              </a:spcBef>
              <a:spcAft>
                <a:spcPts val="0"/>
              </a:spcAft>
              <a:defRPr/>
            </a:pPr>
            <a:r>
              <a:rPr lang="fr-FR" sz="3200" dirty="0">
                <a:solidFill>
                  <a:schemeClr val="tx2">
                    <a:lumMod val="75000"/>
                  </a:schemeClr>
                </a:solidFill>
                <a:latin typeface="AbottOldStyle" pitchFamily="2" charset="0"/>
              </a:rPr>
              <a:t>(Nord)</a:t>
            </a: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age 1" descr="Bêtise de Cambrai 01 Cambra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ZoneTexte 2"/>
          <p:cNvSpPr txBox="1">
            <a:spLocks noChangeArrowheads="1"/>
          </p:cNvSpPr>
          <p:nvPr/>
        </p:nvSpPr>
        <p:spPr bwMode="auto">
          <a:xfrm>
            <a:off x="611188" y="115888"/>
            <a:ext cx="3333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altLang="fr-FR" sz="5400">
                <a:solidFill>
                  <a:srgbClr val="002060"/>
                </a:solidFill>
                <a:latin typeface="Agnes-Xbold" pitchFamily="2" charset="0"/>
              </a:rPr>
              <a:t>Les bêtises</a:t>
            </a: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age 1" descr="Berlingot nantais 00 Nant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ZoneTexte 2"/>
          <p:cNvSpPr txBox="1">
            <a:spLocks noChangeArrowheads="1"/>
          </p:cNvSpPr>
          <p:nvPr/>
        </p:nvSpPr>
        <p:spPr bwMode="auto">
          <a:xfrm>
            <a:off x="539750" y="334963"/>
            <a:ext cx="35956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altLang="fr-FR" sz="3200">
                <a:solidFill>
                  <a:srgbClr val="7030A0"/>
                </a:solidFill>
                <a:latin typeface="AbottOldStyle" pitchFamily="2" charset="0"/>
              </a:rPr>
              <a:t>Nantes</a:t>
            </a:r>
          </a:p>
          <a:p>
            <a:pPr algn="ctr" eaLnBrk="1" hangingPunct="1"/>
            <a:r>
              <a:rPr lang="fr-FR" altLang="fr-FR" sz="3200">
                <a:solidFill>
                  <a:srgbClr val="7030A0"/>
                </a:solidFill>
                <a:latin typeface="AbottOldStyle" pitchFamily="2" charset="0"/>
              </a:rPr>
              <a:t>(Loire-Atlantique)</a:t>
            </a: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age 1" descr="Berlingot nantais 02 Nant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Image 1" descr="Bois cassé de Saint Jean d'Angély 00 Saint Jean d'Angély Charente-Maritim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ZoneTexte 2"/>
          <p:cNvSpPr txBox="1">
            <a:spLocks noChangeArrowheads="1"/>
          </p:cNvSpPr>
          <p:nvPr/>
        </p:nvSpPr>
        <p:spPr bwMode="auto">
          <a:xfrm>
            <a:off x="4787900" y="260350"/>
            <a:ext cx="40449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altLang="fr-FR" sz="3200">
                <a:solidFill>
                  <a:srgbClr val="7030A0"/>
                </a:solidFill>
                <a:latin typeface="AbottOldStyle" pitchFamily="2" charset="0"/>
              </a:rPr>
              <a:t>Saint-Jean-d’Angély</a:t>
            </a:r>
          </a:p>
          <a:p>
            <a:pPr algn="ctr" eaLnBrk="1" hangingPunct="1"/>
            <a:r>
              <a:rPr lang="fr-FR" altLang="fr-FR" sz="3200">
                <a:solidFill>
                  <a:srgbClr val="7030A0"/>
                </a:solidFill>
                <a:latin typeface="AbottOldStyle" pitchFamily="2" charset="0"/>
              </a:rPr>
              <a:t>(Charente-Maritime</a:t>
            </a: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1" descr="Bois cassé de Saint Jean d'Angély 01 Saint Jean d'Angély Charente-Maritim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ZoneTexte 2"/>
          <p:cNvSpPr txBox="1">
            <a:spLocks noChangeArrowheads="1"/>
          </p:cNvSpPr>
          <p:nvPr/>
        </p:nvSpPr>
        <p:spPr bwMode="auto">
          <a:xfrm>
            <a:off x="228600" y="115888"/>
            <a:ext cx="4098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altLang="fr-FR" sz="5400">
                <a:solidFill>
                  <a:srgbClr val="C00000"/>
                </a:solidFill>
                <a:latin typeface="Agnes-Xbold" pitchFamily="2" charset="0"/>
              </a:rPr>
              <a:t>Le bois cassé</a:t>
            </a:r>
          </a:p>
        </p:txBody>
      </p:sp>
      <p:sp>
        <p:nvSpPr>
          <p:cNvPr id="4" name="ZoneTexte 3"/>
          <p:cNvSpPr txBox="1"/>
          <p:nvPr/>
        </p:nvSpPr>
        <p:spPr>
          <a:xfrm>
            <a:off x="504825" y="5735638"/>
            <a:ext cx="8099425" cy="922337"/>
          </a:xfrm>
          <a:prstGeom prst="rect">
            <a:avLst/>
          </a:prstGeom>
          <a:solidFill>
            <a:schemeClr val="accent4">
              <a:lumMod val="40000"/>
              <a:lumOff val="60000"/>
            </a:schemeClr>
          </a:solidFill>
        </p:spPr>
        <p:txBody>
          <a:bodyPr>
            <a:spAutoFit/>
          </a:bodyPr>
          <a:lstStyle/>
          <a:p>
            <a:pPr fontAlgn="auto">
              <a:spcBef>
                <a:spcPts val="0"/>
              </a:spcBef>
              <a:spcAft>
                <a:spcPts val="0"/>
              </a:spcAft>
              <a:defRPr/>
            </a:pPr>
            <a:r>
              <a:rPr lang="fr-FR" dirty="0">
                <a:latin typeface="Times New Roman" pitchFamily="18" charset="0"/>
                <a:cs typeface="Times New Roman" pitchFamily="18" charset="0"/>
              </a:rPr>
              <a:t>C'est un feuilletage de sucre aromatisé, que l'on obtient en étirant le sucre cuit de manière à emprisonner de l'air dedans ce qui laisse une impression de légèreté de par son côté aéré et feuilleté.</a:t>
            </a: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 3" descr="Papillotes de Lyon 00 Lyon Rhôn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ZoneTexte 4"/>
          <p:cNvSpPr txBox="1">
            <a:spLocks noChangeArrowheads="1"/>
          </p:cNvSpPr>
          <p:nvPr/>
        </p:nvSpPr>
        <p:spPr bwMode="auto">
          <a:xfrm>
            <a:off x="323850" y="188913"/>
            <a:ext cx="17970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altLang="fr-FR" sz="3200">
                <a:solidFill>
                  <a:srgbClr val="FFC000"/>
                </a:solidFill>
                <a:latin typeface="AbottOldStyle" pitchFamily="2" charset="0"/>
                <a:ea typeface="Curacao" pitchFamily="2" charset="0"/>
                <a:cs typeface="Curacao" pitchFamily="2" charset="0"/>
              </a:rPr>
              <a:t>Lyon</a:t>
            </a:r>
          </a:p>
          <a:p>
            <a:pPr algn="ctr" eaLnBrk="1" hangingPunct="1"/>
            <a:r>
              <a:rPr lang="fr-FR" altLang="fr-FR" sz="3200">
                <a:solidFill>
                  <a:srgbClr val="FFC000"/>
                </a:solidFill>
                <a:latin typeface="AbottOldStyle" pitchFamily="2" charset="0"/>
                <a:ea typeface="Curacao" pitchFamily="2" charset="0"/>
                <a:cs typeface="Curacao" pitchFamily="2" charset="0"/>
              </a:rPr>
              <a:t>(Rhône)</a:t>
            </a: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age 1" descr="Boulet de Montauban 00 Montauban Tarn-et-Garonn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ZoneTexte 2"/>
          <p:cNvSpPr txBox="1">
            <a:spLocks noChangeArrowheads="1"/>
          </p:cNvSpPr>
          <p:nvPr/>
        </p:nvSpPr>
        <p:spPr bwMode="auto">
          <a:xfrm>
            <a:off x="250825" y="260350"/>
            <a:ext cx="378936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altLang="fr-FR" sz="3200">
                <a:solidFill>
                  <a:srgbClr val="7030A0"/>
                </a:solidFill>
                <a:latin typeface="AbottOldStyle" pitchFamily="2" charset="0"/>
              </a:rPr>
              <a:t>Montauban</a:t>
            </a:r>
          </a:p>
          <a:p>
            <a:pPr algn="ctr" eaLnBrk="1" hangingPunct="1"/>
            <a:r>
              <a:rPr lang="fr-FR" altLang="fr-FR" sz="3200">
                <a:solidFill>
                  <a:srgbClr val="7030A0"/>
                </a:solidFill>
                <a:latin typeface="AbottOldStyle" pitchFamily="2" charset="0"/>
              </a:rPr>
              <a:t>(Tarn-et-Garonne)</a:t>
            </a:r>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age 1" descr="Boulet de Montauban 03 Montauban Tarn-et-Garonn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ZoneTexte 2"/>
          <p:cNvSpPr txBox="1">
            <a:spLocks noChangeArrowheads="1"/>
          </p:cNvSpPr>
          <p:nvPr/>
        </p:nvSpPr>
        <p:spPr bwMode="auto">
          <a:xfrm>
            <a:off x="250825" y="260350"/>
            <a:ext cx="41052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altLang="fr-FR">
                <a:latin typeface="Times New Roman" pitchFamily="18" charset="0"/>
                <a:cs typeface="Times New Roman" pitchFamily="18" charset="0"/>
              </a:rPr>
              <a:t>Pendant le siège de Montauban mené par Louis XIII, les canons du roi ont lancé des boulets par centaines sur la ville. Cette spécialité est un bonbon constitué d’une noisette enrobée de chocolat... et baptisé «boulet» en rapport avec le passé protestant de la ville.</a:t>
            </a:r>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mage 1" descr="Berlingot de Pézenas 000 Pézenas Héraul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ZoneTexte 2"/>
          <p:cNvSpPr txBox="1">
            <a:spLocks noChangeArrowheads="1"/>
          </p:cNvSpPr>
          <p:nvPr/>
        </p:nvSpPr>
        <p:spPr bwMode="auto">
          <a:xfrm>
            <a:off x="2457450" y="334963"/>
            <a:ext cx="192246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altLang="fr-FR" sz="3200">
                <a:solidFill>
                  <a:srgbClr val="0070C0"/>
                </a:solidFill>
                <a:latin typeface="AbottOldStyle" pitchFamily="2" charset="0"/>
              </a:rPr>
              <a:t>Pézenas</a:t>
            </a:r>
          </a:p>
          <a:p>
            <a:pPr algn="ctr" eaLnBrk="1" hangingPunct="1"/>
            <a:r>
              <a:rPr lang="fr-FR" altLang="fr-FR" sz="3200">
                <a:solidFill>
                  <a:srgbClr val="0070C0"/>
                </a:solidFill>
                <a:latin typeface="AbottOldStyle" pitchFamily="2" charset="0"/>
              </a:rPr>
              <a:t>(Hérault)</a:t>
            </a: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mage 1" descr="Berlingot de Pézenas 05 Pézena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ZoneTexte 2"/>
          <p:cNvSpPr txBox="1">
            <a:spLocks noChangeArrowheads="1"/>
          </p:cNvSpPr>
          <p:nvPr/>
        </p:nvSpPr>
        <p:spPr bwMode="auto">
          <a:xfrm>
            <a:off x="1042988" y="2781300"/>
            <a:ext cx="44196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altLang="fr-FR" sz="5400">
                <a:solidFill>
                  <a:srgbClr val="FFC000"/>
                </a:solidFill>
                <a:latin typeface="Agnes-Xbold" pitchFamily="2" charset="0"/>
              </a:rPr>
              <a:t>Les berlingots</a:t>
            </a:r>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age 1" descr="Cachou Lajaunie 00 Toulouse Haute-Garonn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ZoneTexte 2"/>
          <p:cNvSpPr txBox="1">
            <a:spLocks noChangeArrowheads="1"/>
          </p:cNvSpPr>
          <p:nvPr/>
        </p:nvSpPr>
        <p:spPr bwMode="auto">
          <a:xfrm>
            <a:off x="5651500" y="260350"/>
            <a:ext cx="319246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altLang="fr-FR" sz="3200">
                <a:solidFill>
                  <a:srgbClr val="FFC000"/>
                </a:solidFill>
                <a:latin typeface="AbottOldStyle" pitchFamily="2" charset="0"/>
              </a:rPr>
              <a:t>Toulouse</a:t>
            </a:r>
          </a:p>
          <a:p>
            <a:pPr algn="ctr" eaLnBrk="1" hangingPunct="1"/>
            <a:r>
              <a:rPr lang="fr-FR" altLang="fr-FR" sz="3200">
                <a:solidFill>
                  <a:srgbClr val="FFC000"/>
                </a:solidFill>
                <a:latin typeface="AbottOldStyle" pitchFamily="2" charset="0"/>
              </a:rPr>
              <a:t>Haute-Garonne</a:t>
            </a:r>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mage 1" descr="Cachou Lajaunie 02 Toulouse Haute-Garonn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Image 1" descr="Calisson 00 Aix-en-Provence Bouches-du-Rhôn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ZoneTexte 2"/>
          <p:cNvSpPr txBox="1">
            <a:spLocks noChangeArrowheads="1"/>
          </p:cNvSpPr>
          <p:nvPr/>
        </p:nvSpPr>
        <p:spPr bwMode="auto">
          <a:xfrm>
            <a:off x="250825" y="260350"/>
            <a:ext cx="43624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altLang="fr-FR" sz="3200">
                <a:solidFill>
                  <a:srgbClr val="FFC000"/>
                </a:solidFill>
                <a:latin typeface="AbottOldStyle" pitchFamily="2" charset="0"/>
              </a:rPr>
              <a:t>Aix-en-Provence</a:t>
            </a:r>
          </a:p>
          <a:p>
            <a:pPr algn="ctr" eaLnBrk="1" hangingPunct="1"/>
            <a:r>
              <a:rPr lang="fr-FR" altLang="fr-FR" sz="3200">
                <a:solidFill>
                  <a:srgbClr val="FFC000"/>
                </a:solidFill>
                <a:latin typeface="AbottOldStyle" pitchFamily="2" charset="0"/>
              </a:rPr>
              <a:t>(Bouches-du-Rhône)</a:t>
            </a:r>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Image 1" descr="Calisson 01 Aix-en-Provence Bouches-du-Rhôn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ZoneTexte 2"/>
          <p:cNvSpPr txBox="1">
            <a:spLocks noChangeArrowheads="1"/>
          </p:cNvSpPr>
          <p:nvPr/>
        </p:nvSpPr>
        <p:spPr bwMode="auto">
          <a:xfrm>
            <a:off x="2195513" y="188913"/>
            <a:ext cx="40973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altLang="fr-FR" sz="5400">
                <a:solidFill>
                  <a:srgbClr val="FFC000"/>
                </a:solidFill>
                <a:latin typeface="Agnes-Xbold" pitchFamily="2" charset="0"/>
              </a:rPr>
              <a:t>Les calissons</a:t>
            </a:r>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age 1" descr="Carambar 00 Marcq-en-Baroeul Nor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ZoneTexte 2"/>
          <p:cNvSpPr txBox="1">
            <a:spLocks noChangeArrowheads="1"/>
          </p:cNvSpPr>
          <p:nvPr/>
        </p:nvSpPr>
        <p:spPr bwMode="auto">
          <a:xfrm>
            <a:off x="5000625" y="5589588"/>
            <a:ext cx="37052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altLang="fr-FR" sz="3200">
                <a:solidFill>
                  <a:schemeClr val="bg1"/>
                </a:solidFill>
                <a:latin typeface="AbottOldStyle" pitchFamily="2" charset="0"/>
              </a:rPr>
              <a:t>Marcq-en-Barœul</a:t>
            </a:r>
          </a:p>
          <a:p>
            <a:pPr algn="ctr" eaLnBrk="1" hangingPunct="1"/>
            <a:r>
              <a:rPr lang="fr-FR" altLang="fr-FR" sz="3200">
                <a:solidFill>
                  <a:schemeClr val="bg1"/>
                </a:solidFill>
                <a:latin typeface="AbottOldStyle" pitchFamily="2" charset="0"/>
              </a:rPr>
              <a:t>(Nord)</a:t>
            </a:r>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Image 2" descr="Carambar 06 Marc-en-Baroeul Nor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 6" descr="Papillotes de Lyon 06 Lyon Rhôn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ZoneTexte 7"/>
          <p:cNvSpPr txBox="1">
            <a:spLocks noChangeArrowheads="1"/>
          </p:cNvSpPr>
          <p:nvPr/>
        </p:nvSpPr>
        <p:spPr bwMode="auto">
          <a:xfrm>
            <a:off x="0" y="5500688"/>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altLang="fr-FR" sz="1400">
                <a:solidFill>
                  <a:srgbClr val="C00000"/>
                </a:solidFill>
                <a:latin typeface="Times New Roman" pitchFamily="18" charset="0"/>
                <a:cs typeface="Times New Roman" pitchFamily="18" charset="0"/>
              </a:rPr>
              <a:t>En l'An 1790, Le pâtissier Sieur Papillot tenait une boutique à Lyon.</a:t>
            </a:r>
          </a:p>
          <a:p>
            <a:pPr eaLnBrk="1" hangingPunct="1"/>
            <a:r>
              <a:rPr lang="fr-FR" altLang="fr-FR" sz="1400">
                <a:solidFill>
                  <a:srgbClr val="C00000"/>
                </a:solidFill>
                <a:latin typeface="Times New Roman" pitchFamily="18" charset="0"/>
                <a:cs typeface="Times New Roman" pitchFamily="18" charset="0"/>
              </a:rPr>
              <a:t>Son apprenti était amoureux d'une jeune Lyonnaise et pour correspondre avec sa dulcinée, l'apprenti lui glissait, par le soupirail de la boutique, des chocolats en les enveloppant dans les billets doux qu’il lui écrivait. Constatant la disparition de ses friandises, Sieur Papillot soupçonna son commis, et s'aperçut qu'il était effectivement l'auteur du forfait. Le commis amoureux fut mis à la porte. Le pâtissier trouva l'idée bonne: il remplaça les mots doux par des histoires drôles et des rébus:  la papillote était née."</a:t>
            </a:r>
          </a:p>
        </p:txBody>
      </p:sp>
      <p:sp>
        <p:nvSpPr>
          <p:cNvPr id="4100" name="ZoneTexte 4"/>
          <p:cNvSpPr txBox="1">
            <a:spLocks noChangeArrowheads="1"/>
          </p:cNvSpPr>
          <p:nvPr/>
        </p:nvSpPr>
        <p:spPr bwMode="auto">
          <a:xfrm>
            <a:off x="4500563" y="4508500"/>
            <a:ext cx="4460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altLang="fr-FR" sz="5400">
                <a:solidFill>
                  <a:srgbClr val="0070C0"/>
                </a:solidFill>
                <a:latin typeface="Agnes-Xbold" pitchFamily="2" charset="0"/>
              </a:rPr>
              <a:t>Les papillotes</a:t>
            </a:r>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mage 1" descr="Caramels d'Isigny 000 Isigny-sur-M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ZoneTexte 2"/>
          <p:cNvSpPr txBox="1">
            <a:spLocks noChangeArrowheads="1"/>
          </p:cNvSpPr>
          <p:nvPr/>
        </p:nvSpPr>
        <p:spPr bwMode="auto">
          <a:xfrm>
            <a:off x="4795838" y="260350"/>
            <a:ext cx="311308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altLang="fr-FR" sz="3200">
                <a:solidFill>
                  <a:srgbClr val="FF0000"/>
                </a:solidFill>
                <a:latin typeface="AbottOldStyle" pitchFamily="2" charset="0"/>
              </a:rPr>
              <a:t>Isigny-sur-Mer</a:t>
            </a:r>
          </a:p>
          <a:p>
            <a:pPr algn="ctr" eaLnBrk="1" hangingPunct="1"/>
            <a:r>
              <a:rPr lang="fr-FR" altLang="fr-FR" sz="3200">
                <a:solidFill>
                  <a:srgbClr val="FF0000"/>
                </a:solidFill>
                <a:latin typeface="AbottOldStyle" pitchFamily="2" charset="0"/>
              </a:rPr>
              <a:t>(Calvados)</a:t>
            </a:r>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age 2" descr="Caramels d'Isigny 04 Isigny-sur-Mer Calvado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Image 1" descr="Chique de Bavay 00 Nor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1835150" y="4149725"/>
            <a:ext cx="1447800" cy="1076325"/>
          </a:xfrm>
          <a:prstGeom prst="rect">
            <a:avLst/>
          </a:prstGeom>
          <a:noFill/>
        </p:spPr>
        <p:txBody>
          <a:bodyPr wrap="none">
            <a:spAutoFit/>
          </a:bodyPr>
          <a:lstStyle/>
          <a:p>
            <a:pPr algn="ctr" fontAlgn="auto">
              <a:spcBef>
                <a:spcPts val="0"/>
              </a:spcBef>
              <a:spcAft>
                <a:spcPts val="0"/>
              </a:spcAft>
              <a:defRPr/>
            </a:pPr>
            <a:r>
              <a:rPr lang="fr-FR" sz="3200" dirty="0">
                <a:solidFill>
                  <a:schemeClr val="tx1">
                    <a:lumMod val="95000"/>
                    <a:lumOff val="5000"/>
                  </a:schemeClr>
                </a:solidFill>
                <a:latin typeface="AbottOldStyle" pitchFamily="2" charset="0"/>
              </a:rPr>
              <a:t>Bavay</a:t>
            </a:r>
          </a:p>
          <a:p>
            <a:pPr algn="ctr" fontAlgn="auto">
              <a:spcBef>
                <a:spcPts val="0"/>
              </a:spcBef>
              <a:spcAft>
                <a:spcPts val="0"/>
              </a:spcAft>
              <a:defRPr/>
            </a:pPr>
            <a:r>
              <a:rPr lang="fr-FR" sz="3200" dirty="0">
                <a:solidFill>
                  <a:schemeClr val="tx1">
                    <a:lumMod val="95000"/>
                    <a:lumOff val="5000"/>
                  </a:schemeClr>
                </a:solidFill>
                <a:latin typeface="AbottOldStyle" pitchFamily="2" charset="0"/>
              </a:rPr>
              <a:t>(Nord)</a:t>
            </a:r>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Image 1" descr="Chique de Bavay 02 Nor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ZoneTexte 2"/>
          <p:cNvSpPr txBox="1">
            <a:spLocks noChangeArrowheads="1"/>
          </p:cNvSpPr>
          <p:nvPr/>
        </p:nvSpPr>
        <p:spPr bwMode="auto">
          <a:xfrm>
            <a:off x="107950" y="6092825"/>
            <a:ext cx="89868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altLang="fr-FR">
                <a:latin typeface="Times New Roman" pitchFamily="18" charset="0"/>
                <a:cs typeface="Times New Roman" pitchFamily="18" charset="0"/>
              </a:rPr>
              <a:t>Fabriquées à base de sucre candi de betteraves il existe des parfums à la noisette, à la menthe</a:t>
            </a:r>
          </a:p>
          <a:p>
            <a:pPr eaLnBrk="1" hangingPunct="1"/>
            <a:r>
              <a:rPr lang="fr-FR" altLang="fr-FR">
                <a:latin typeface="Times New Roman" pitchFamily="18" charset="0"/>
                <a:cs typeface="Times New Roman" pitchFamily="18" charset="0"/>
              </a:rPr>
              <a:t>à la pomme, à la poire ou au café.</a:t>
            </a:r>
          </a:p>
        </p:txBody>
      </p: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Image 4" descr="Choupettes 000 Carcassonne Au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395288" y="333375"/>
            <a:ext cx="2733675" cy="1076325"/>
          </a:xfrm>
          <a:prstGeom prst="rect">
            <a:avLst/>
          </a:prstGeom>
          <a:noFill/>
        </p:spPr>
        <p:txBody>
          <a:bodyPr wrap="none">
            <a:spAutoFit/>
          </a:bodyPr>
          <a:lstStyle/>
          <a:p>
            <a:pPr algn="ctr" fontAlgn="auto">
              <a:spcBef>
                <a:spcPts val="0"/>
              </a:spcBef>
              <a:spcAft>
                <a:spcPts val="0"/>
              </a:spcAft>
              <a:defRPr/>
            </a:pPr>
            <a:r>
              <a:rPr lang="fr-FR" sz="3200" dirty="0">
                <a:solidFill>
                  <a:schemeClr val="tx2">
                    <a:lumMod val="60000"/>
                    <a:lumOff val="40000"/>
                  </a:schemeClr>
                </a:solidFill>
                <a:latin typeface="AbottOldStyle" pitchFamily="2" charset="0"/>
              </a:rPr>
              <a:t>Carcassonne</a:t>
            </a:r>
          </a:p>
          <a:p>
            <a:pPr algn="ctr" fontAlgn="auto">
              <a:spcBef>
                <a:spcPts val="0"/>
              </a:spcBef>
              <a:spcAft>
                <a:spcPts val="0"/>
              </a:spcAft>
              <a:defRPr/>
            </a:pPr>
            <a:r>
              <a:rPr lang="fr-FR" sz="3200" dirty="0">
                <a:solidFill>
                  <a:schemeClr val="tx2">
                    <a:lumMod val="60000"/>
                    <a:lumOff val="40000"/>
                  </a:schemeClr>
                </a:solidFill>
                <a:latin typeface="AbottOldStyle" pitchFamily="2" charset="0"/>
              </a:rPr>
              <a:t>(Aude)</a:t>
            </a:r>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Image 1" descr="Choupettes 01 Carcassonne Au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2555776" y="1772816"/>
            <a:ext cx="4616970" cy="923330"/>
          </a:xfrm>
          <a:prstGeom prst="rect">
            <a:avLst/>
          </a:prstGeom>
          <a:solidFill>
            <a:srgbClr val="FFC000"/>
          </a:solidFill>
          <a:scene3d>
            <a:camera prst="orthographicFront"/>
            <a:lightRig rig="threePt" dir="t"/>
          </a:scene3d>
          <a:sp3d>
            <a:bevelT/>
          </a:sp3d>
        </p:spPr>
        <p:txBody>
          <a:bodyPr wrap="none">
            <a:spAutoFit/>
          </a:bodyPr>
          <a:lstStyle/>
          <a:p>
            <a:pPr algn="ctr" fontAlgn="auto">
              <a:spcBef>
                <a:spcPts val="0"/>
              </a:spcBef>
              <a:spcAft>
                <a:spcPts val="0"/>
              </a:spcAft>
              <a:defRPr/>
            </a:pPr>
            <a:r>
              <a:rPr lang="fr-FR" sz="5400" dirty="0">
                <a:latin typeface="Agnes-Xbold" pitchFamily="2" charset="0"/>
              </a:rPr>
              <a:t>Les choupettes</a:t>
            </a:r>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Image 1" descr="Cocon de Lyon 00 Lyon Rhôn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6948488" y="188913"/>
            <a:ext cx="1797050" cy="1076325"/>
          </a:xfrm>
          <a:prstGeom prst="rect">
            <a:avLst/>
          </a:prstGeom>
          <a:noFill/>
        </p:spPr>
        <p:txBody>
          <a:bodyPr wrap="none">
            <a:spAutoFit/>
          </a:bodyPr>
          <a:lstStyle/>
          <a:p>
            <a:pPr algn="ctr" fontAlgn="auto">
              <a:spcBef>
                <a:spcPts val="0"/>
              </a:spcBef>
              <a:spcAft>
                <a:spcPts val="0"/>
              </a:spcAft>
              <a:defRPr/>
            </a:pPr>
            <a:r>
              <a:rPr lang="fr-FR" sz="3200" dirty="0">
                <a:solidFill>
                  <a:schemeClr val="accent6">
                    <a:lumMod val="75000"/>
                  </a:schemeClr>
                </a:solidFill>
                <a:latin typeface="AbottOldStyle" pitchFamily="2" charset="0"/>
              </a:rPr>
              <a:t>Lyon</a:t>
            </a:r>
          </a:p>
          <a:p>
            <a:pPr algn="ctr" fontAlgn="auto">
              <a:spcBef>
                <a:spcPts val="0"/>
              </a:spcBef>
              <a:spcAft>
                <a:spcPts val="0"/>
              </a:spcAft>
              <a:defRPr/>
            </a:pPr>
            <a:r>
              <a:rPr lang="fr-FR" sz="3200" dirty="0">
                <a:solidFill>
                  <a:schemeClr val="accent6">
                    <a:lumMod val="75000"/>
                  </a:schemeClr>
                </a:solidFill>
                <a:latin typeface="AbottOldStyle" pitchFamily="2" charset="0"/>
              </a:rPr>
              <a:t>(Rhône)</a:t>
            </a:r>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Image 1" descr="Cocon de Lyon 03 Lyon Rhôn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Image 1" descr="Coquelicot de Nemours 00 Nemours Seine-et-Marn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ZoneTexte 2"/>
          <p:cNvSpPr txBox="1">
            <a:spLocks noChangeArrowheads="1"/>
          </p:cNvSpPr>
          <p:nvPr/>
        </p:nvSpPr>
        <p:spPr bwMode="auto">
          <a:xfrm>
            <a:off x="169863" y="333375"/>
            <a:ext cx="35782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altLang="fr-FR" sz="3200">
                <a:solidFill>
                  <a:srgbClr val="C00000"/>
                </a:solidFill>
                <a:latin typeface="AbottOldStyle" pitchFamily="2" charset="0"/>
              </a:rPr>
              <a:t>Nemours</a:t>
            </a:r>
          </a:p>
          <a:p>
            <a:pPr algn="ctr" eaLnBrk="1" hangingPunct="1"/>
            <a:r>
              <a:rPr lang="fr-FR" altLang="fr-FR" sz="3200">
                <a:solidFill>
                  <a:srgbClr val="C00000"/>
                </a:solidFill>
                <a:latin typeface="AbottOldStyle" pitchFamily="2" charset="0"/>
              </a:rPr>
              <a:t>(Seine-et-Marne)</a:t>
            </a:r>
          </a:p>
        </p:txBody>
      </p:sp>
    </p:spTree>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Image 1" descr="Coquelicot de Nemours 02 Nemours Seine-et-Marn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 1" descr="Angélique 00 Niort Deux-Sèvr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ZoneTexte 3"/>
          <p:cNvSpPr txBox="1">
            <a:spLocks noChangeArrowheads="1"/>
          </p:cNvSpPr>
          <p:nvPr/>
        </p:nvSpPr>
        <p:spPr bwMode="auto">
          <a:xfrm>
            <a:off x="5621338" y="765175"/>
            <a:ext cx="30797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altLang="fr-FR" sz="3200">
                <a:solidFill>
                  <a:srgbClr val="FFC000"/>
                </a:solidFill>
                <a:latin typeface="AbottOldStyle" pitchFamily="2" charset="0"/>
                <a:ea typeface="Curacao" pitchFamily="2" charset="0"/>
                <a:cs typeface="Curacao" pitchFamily="2" charset="0"/>
              </a:rPr>
              <a:t>Niort</a:t>
            </a:r>
          </a:p>
          <a:p>
            <a:pPr algn="ctr" eaLnBrk="1" hangingPunct="1"/>
            <a:r>
              <a:rPr lang="fr-FR" altLang="fr-FR" sz="3200">
                <a:solidFill>
                  <a:srgbClr val="FFC000"/>
                </a:solidFill>
                <a:latin typeface="AbottOldStyle" pitchFamily="2" charset="0"/>
                <a:ea typeface="Curacao" pitchFamily="2" charset="0"/>
                <a:cs typeface="Curacao" pitchFamily="2" charset="0"/>
              </a:rPr>
              <a:t>(Deux-Sèvres)</a:t>
            </a:r>
            <a:endParaRPr lang="fr-FR" altLang="fr-FR" sz="3200">
              <a:latin typeface="AbottOldStyle" pitchFamily="2" charset="0"/>
            </a:endParaRPr>
          </a:p>
        </p:txBody>
      </p:sp>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Image 1" descr="Cotignac d'Orléans 00 Orléans Loire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7000875" y="188913"/>
            <a:ext cx="1692275" cy="1076325"/>
          </a:xfrm>
          <a:prstGeom prst="rect">
            <a:avLst/>
          </a:prstGeom>
          <a:noFill/>
        </p:spPr>
        <p:txBody>
          <a:bodyPr wrap="none">
            <a:spAutoFit/>
          </a:bodyPr>
          <a:lstStyle/>
          <a:p>
            <a:pPr algn="ctr" fontAlgn="auto">
              <a:spcBef>
                <a:spcPts val="0"/>
              </a:spcBef>
              <a:spcAft>
                <a:spcPts val="0"/>
              </a:spcAft>
              <a:defRPr/>
            </a:pPr>
            <a:r>
              <a:rPr lang="fr-FR" sz="3200" dirty="0">
                <a:solidFill>
                  <a:schemeClr val="tx2">
                    <a:lumMod val="60000"/>
                    <a:lumOff val="40000"/>
                  </a:schemeClr>
                </a:solidFill>
                <a:latin typeface="AbottOldStyle" pitchFamily="2" charset="0"/>
              </a:rPr>
              <a:t>Orléans</a:t>
            </a:r>
          </a:p>
          <a:p>
            <a:pPr algn="ctr" fontAlgn="auto">
              <a:spcBef>
                <a:spcPts val="0"/>
              </a:spcBef>
              <a:spcAft>
                <a:spcPts val="0"/>
              </a:spcAft>
              <a:defRPr/>
            </a:pPr>
            <a:r>
              <a:rPr lang="fr-FR" sz="3200" dirty="0">
                <a:solidFill>
                  <a:schemeClr val="tx2">
                    <a:lumMod val="60000"/>
                    <a:lumOff val="40000"/>
                  </a:schemeClr>
                </a:solidFill>
                <a:latin typeface="AbottOldStyle" pitchFamily="2" charset="0"/>
              </a:rPr>
              <a:t>(Loiret)</a:t>
            </a:r>
          </a:p>
        </p:txBody>
      </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Image 2" descr="Cotignac d'Orléans 04 Orléans Loire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ZoneTexte 3"/>
          <p:cNvSpPr txBox="1">
            <a:spLocks noChangeArrowheads="1"/>
          </p:cNvSpPr>
          <p:nvPr/>
        </p:nvSpPr>
        <p:spPr bwMode="auto">
          <a:xfrm>
            <a:off x="1547813" y="6092825"/>
            <a:ext cx="6110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altLang="fr-FR" sz="2800">
                <a:solidFill>
                  <a:srgbClr val="FFFF00"/>
                </a:solidFill>
                <a:latin typeface="Times New Roman" pitchFamily="18" charset="0"/>
                <a:cs typeface="Times New Roman" pitchFamily="18" charset="0"/>
              </a:rPr>
              <a:t>Le Cotignac est une sorte de Roudoudou.</a:t>
            </a:r>
          </a:p>
        </p:txBody>
      </p: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Image 1" descr="Coucougnette de Pau 00 Pyrénées-Atlantiqu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ZoneTexte 2"/>
          <p:cNvSpPr txBox="1">
            <a:spLocks noChangeArrowheads="1"/>
          </p:cNvSpPr>
          <p:nvPr/>
        </p:nvSpPr>
        <p:spPr bwMode="auto">
          <a:xfrm>
            <a:off x="4140200" y="115888"/>
            <a:ext cx="47053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altLang="fr-FR" sz="3200">
                <a:solidFill>
                  <a:srgbClr val="C00000"/>
                </a:solidFill>
                <a:latin typeface="AbottOldStyle" pitchFamily="2" charset="0"/>
              </a:rPr>
              <a:t>Pau</a:t>
            </a:r>
          </a:p>
          <a:p>
            <a:pPr algn="ctr" eaLnBrk="1" hangingPunct="1"/>
            <a:r>
              <a:rPr lang="fr-FR" altLang="fr-FR" sz="3200">
                <a:solidFill>
                  <a:srgbClr val="C00000"/>
                </a:solidFill>
                <a:latin typeface="AbottOldStyle" pitchFamily="2" charset="0"/>
              </a:rPr>
              <a:t>(Pyrénées-Atlantiques)</a:t>
            </a:r>
          </a:p>
        </p:txBody>
      </p:sp>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Image 1" descr="Coucougnette de Pau 05 Pyrénées-Atlantiqu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ZoneTexte 2"/>
          <p:cNvSpPr txBox="1">
            <a:spLocks noChangeArrowheads="1"/>
          </p:cNvSpPr>
          <p:nvPr/>
        </p:nvSpPr>
        <p:spPr bwMode="auto">
          <a:xfrm>
            <a:off x="611188" y="6021388"/>
            <a:ext cx="45069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altLang="fr-FR" b="1">
                <a:solidFill>
                  <a:srgbClr val="C00000"/>
                </a:solidFill>
                <a:latin typeface="Times New Roman" pitchFamily="18" charset="0"/>
                <a:cs typeface="Times New Roman" pitchFamily="18" charset="0"/>
              </a:rPr>
              <a:t>Allusion un peu osée à ce que vous pensez…</a:t>
            </a:r>
          </a:p>
          <a:p>
            <a:pPr eaLnBrk="1" hangingPunct="1"/>
            <a:r>
              <a:rPr lang="fr-FR" altLang="fr-FR" b="1">
                <a:solidFill>
                  <a:srgbClr val="C00000"/>
                </a:solidFill>
                <a:latin typeface="Times New Roman" pitchFamily="18" charset="0"/>
                <a:cs typeface="Times New Roman" pitchFamily="18" charset="0"/>
              </a:rPr>
              <a:t>    Sacré Henri IV !</a:t>
            </a:r>
          </a:p>
        </p:txBody>
      </p:sp>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Image 1" descr="Coussin de Lyon 00 Lyon Rhôn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ZoneTexte 2"/>
          <p:cNvSpPr txBox="1">
            <a:spLocks noChangeArrowheads="1"/>
          </p:cNvSpPr>
          <p:nvPr/>
        </p:nvSpPr>
        <p:spPr bwMode="auto">
          <a:xfrm>
            <a:off x="468313" y="333375"/>
            <a:ext cx="17970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altLang="fr-FR" sz="3200">
                <a:solidFill>
                  <a:srgbClr val="7030A0"/>
                </a:solidFill>
                <a:latin typeface="AbottOldStyle" pitchFamily="2" charset="0"/>
              </a:rPr>
              <a:t>Lyon</a:t>
            </a:r>
          </a:p>
          <a:p>
            <a:pPr algn="ctr" eaLnBrk="1" hangingPunct="1"/>
            <a:r>
              <a:rPr lang="fr-FR" altLang="fr-FR" sz="3200">
                <a:solidFill>
                  <a:srgbClr val="7030A0"/>
                </a:solidFill>
                <a:latin typeface="AbottOldStyle" pitchFamily="2" charset="0"/>
              </a:rPr>
              <a:t>(Rhône)</a:t>
            </a:r>
          </a:p>
        </p:txBody>
      </p:sp>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Image 1" descr="Coussin de Lyon 01 Lyon Rhôn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Image 1" descr="Croquine Comtoise 000 Besançon Doub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ZoneTexte 2"/>
          <p:cNvSpPr txBox="1">
            <a:spLocks noChangeArrowheads="1"/>
          </p:cNvSpPr>
          <p:nvPr/>
        </p:nvSpPr>
        <p:spPr bwMode="auto">
          <a:xfrm>
            <a:off x="323850" y="476250"/>
            <a:ext cx="21161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altLang="fr-FR" sz="3200">
                <a:solidFill>
                  <a:srgbClr val="00B0F0"/>
                </a:solidFill>
                <a:latin typeface="AbottOldStyle" pitchFamily="2" charset="0"/>
              </a:rPr>
              <a:t>Besançon</a:t>
            </a:r>
          </a:p>
          <a:p>
            <a:pPr algn="ctr" eaLnBrk="1" hangingPunct="1"/>
            <a:r>
              <a:rPr lang="fr-FR" altLang="fr-FR" sz="3200">
                <a:solidFill>
                  <a:srgbClr val="00B0F0"/>
                </a:solidFill>
                <a:latin typeface="AbottOldStyle" pitchFamily="2" charset="0"/>
              </a:rPr>
              <a:t>(Doubs)</a:t>
            </a:r>
          </a:p>
        </p:txBody>
      </p:sp>
    </p:spTree>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Image 1" descr="Croquine Comtoise 04 Besançon Doub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179388" y="5230813"/>
            <a:ext cx="2994025" cy="646112"/>
          </a:xfrm>
          <a:prstGeom prst="rect">
            <a:avLst/>
          </a:prstGeom>
          <a:noFill/>
        </p:spPr>
        <p:txBody>
          <a:bodyPr wrap="none">
            <a:spAutoFit/>
          </a:bodyPr>
          <a:lstStyle/>
          <a:p>
            <a:pPr fontAlgn="auto">
              <a:spcBef>
                <a:spcPts val="0"/>
              </a:spcBef>
              <a:spcAft>
                <a:spcPts val="0"/>
              </a:spcAft>
              <a:defRPr/>
            </a:pPr>
            <a:r>
              <a:rPr lang="fr-FR" dirty="0">
                <a:solidFill>
                  <a:schemeClr val="tx2">
                    <a:lumMod val="50000"/>
                  </a:schemeClr>
                </a:solidFill>
                <a:latin typeface="Times New Roman" pitchFamily="18" charset="0"/>
                <a:cs typeface="Times New Roman" pitchFamily="18" charset="0"/>
              </a:rPr>
              <a:t>C’est un bonbon au chocolat</a:t>
            </a:r>
          </a:p>
          <a:p>
            <a:pPr fontAlgn="auto">
              <a:spcBef>
                <a:spcPts val="0"/>
              </a:spcBef>
              <a:spcAft>
                <a:spcPts val="0"/>
              </a:spcAft>
              <a:defRPr/>
            </a:pPr>
            <a:r>
              <a:rPr lang="fr-FR" dirty="0">
                <a:solidFill>
                  <a:schemeClr val="tx2">
                    <a:lumMod val="50000"/>
                  </a:schemeClr>
                </a:solidFill>
                <a:latin typeface="Times New Roman" pitchFamily="18" charset="0"/>
                <a:cs typeface="Times New Roman" pitchFamily="18" charset="0"/>
              </a:rPr>
              <a:t>fourré de praliné à la noisette.</a:t>
            </a:r>
          </a:p>
        </p:txBody>
      </p:sp>
    </p:spTree>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Image 1" descr="Dragée de Verdun 00 Verdun Meus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2190750" y="333375"/>
            <a:ext cx="1838325" cy="1076325"/>
          </a:xfrm>
          <a:prstGeom prst="rect">
            <a:avLst/>
          </a:prstGeom>
          <a:noFill/>
        </p:spPr>
        <p:txBody>
          <a:bodyPr wrap="none">
            <a:spAutoFit/>
          </a:bodyPr>
          <a:lstStyle/>
          <a:p>
            <a:pPr algn="ctr" fontAlgn="auto">
              <a:spcBef>
                <a:spcPts val="0"/>
              </a:spcBef>
              <a:spcAft>
                <a:spcPts val="0"/>
              </a:spcAft>
              <a:defRPr/>
            </a:pPr>
            <a:r>
              <a:rPr lang="fr-FR" sz="3200" dirty="0">
                <a:solidFill>
                  <a:schemeClr val="accent5">
                    <a:lumMod val="75000"/>
                  </a:schemeClr>
                </a:solidFill>
                <a:latin typeface="AbottOldStyle" pitchFamily="2" charset="0"/>
              </a:rPr>
              <a:t>Verdun</a:t>
            </a:r>
          </a:p>
          <a:p>
            <a:pPr algn="ctr" fontAlgn="auto">
              <a:spcBef>
                <a:spcPts val="0"/>
              </a:spcBef>
              <a:spcAft>
                <a:spcPts val="0"/>
              </a:spcAft>
              <a:defRPr/>
            </a:pPr>
            <a:r>
              <a:rPr lang="fr-FR" sz="3200" dirty="0">
                <a:solidFill>
                  <a:schemeClr val="accent5">
                    <a:lumMod val="75000"/>
                  </a:schemeClr>
                </a:solidFill>
                <a:latin typeface="AbottOldStyle" pitchFamily="2" charset="0"/>
              </a:rPr>
              <a:t>(Meuse)</a:t>
            </a:r>
          </a:p>
        </p:txBody>
      </p:sp>
    </p:spTree>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Image 1" descr="Dragée de Verdun 05 Verdun Meus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age 1" descr="Angélique 07 Nior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Image 1" descr="Forestines de Bourges 00 Bourges Ch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ZoneTexte 2"/>
          <p:cNvSpPr txBox="1">
            <a:spLocks noChangeArrowheads="1"/>
          </p:cNvSpPr>
          <p:nvPr/>
        </p:nvSpPr>
        <p:spPr bwMode="auto">
          <a:xfrm>
            <a:off x="323850" y="260350"/>
            <a:ext cx="18129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altLang="fr-FR" sz="3200">
                <a:solidFill>
                  <a:srgbClr val="FFC000"/>
                </a:solidFill>
                <a:latin typeface="AbottOldStyle" pitchFamily="2" charset="0"/>
              </a:rPr>
              <a:t>Bourges</a:t>
            </a:r>
          </a:p>
          <a:p>
            <a:pPr algn="ctr" eaLnBrk="1" hangingPunct="1"/>
            <a:r>
              <a:rPr lang="fr-FR" altLang="fr-FR" sz="3200">
                <a:solidFill>
                  <a:srgbClr val="FFC000"/>
                </a:solidFill>
                <a:latin typeface="AbottOldStyle" pitchFamily="2" charset="0"/>
              </a:rPr>
              <a:t>(Cher)</a:t>
            </a:r>
          </a:p>
        </p:txBody>
      </p:sp>
    </p:spTree>
  </p:cSld>
  <p:clrMapOvr>
    <a:masterClrMapping/>
  </p:clrMapOvr>
  <p:transition>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Image 1" descr="Forestines de Bourges 03 Bourges Ch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Image 1" descr="Fuits coinfits d'Apt 00 Apt Vauclus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ZoneTexte 2"/>
          <p:cNvSpPr txBox="1">
            <a:spLocks noChangeArrowheads="1"/>
          </p:cNvSpPr>
          <p:nvPr/>
        </p:nvSpPr>
        <p:spPr bwMode="auto">
          <a:xfrm>
            <a:off x="6227763" y="333375"/>
            <a:ext cx="23272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altLang="fr-FR" sz="3200">
                <a:solidFill>
                  <a:srgbClr val="002060"/>
                </a:solidFill>
                <a:latin typeface="AbottOldStyle" pitchFamily="2" charset="0"/>
              </a:rPr>
              <a:t>Apt</a:t>
            </a:r>
          </a:p>
          <a:p>
            <a:pPr algn="ctr" eaLnBrk="1" hangingPunct="1"/>
            <a:r>
              <a:rPr lang="fr-FR" altLang="fr-FR" sz="3200">
                <a:solidFill>
                  <a:srgbClr val="002060"/>
                </a:solidFill>
                <a:latin typeface="AbottOldStyle" pitchFamily="2" charset="0"/>
              </a:rPr>
              <a:t>(Vaucluse)</a:t>
            </a:r>
          </a:p>
        </p:txBody>
      </p:sp>
    </p:spTree>
  </p:cSld>
  <p:clrMapOvr>
    <a:masterClrMapping/>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Image 1" descr="Fuits coinfits d'Apt 03 Apt Vauclus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ZoneTexte 2"/>
          <p:cNvSpPr txBox="1">
            <a:spLocks noChangeArrowheads="1"/>
          </p:cNvSpPr>
          <p:nvPr/>
        </p:nvSpPr>
        <p:spPr bwMode="auto">
          <a:xfrm>
            <a:off x="3779838" y="260350"/>
            <a:ext cx="51847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altLang="fr-FR">
                <a:latin typeface="Times New Roman" pitchFamily="18" charset="0"/>
                <a:cs typeface="Times New Roman" pitchFamily="18" charset="0"/>
              </a:rPr>
              <a:t>La gamme de ces fruits confits va des cerises, melons, abricots, figues, poires, prunes, clémentines, à l’angélique en passant par les écorces d‘orange et de citron, le cédrat et l‘ananas.</a:t>
            </a:r>
          </a:p>
          <a:p>
            <a:pPr eaLnBrk="1" hangingPunct="1"/>
            <a:endParaRPr lang="fr-FR" altLang="fr-FR">
              <a:latin typeface="Calibri" pitchFamily="34" charset="0"/>
            </a:endParaRPr>
          </a:p>
        </p:txBody>
      </p:sp>
    </p:spTree>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Image 1" descr="Galliens de Bordeaux 00 Bordeaux Giron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ZoneTexte 2"/>
          <p:cNvSpPr txBox="1">
            <a:spLocks noChangeArrowheads="1"/>
          </p:cNvSpPr>
          <p:nvPr/>
        </p:nvSpPr>
        <p:spPr bwMode="auto">
          <a:xfrm>
            <a:off x="6362700" y="188913"/>
            <a:ext cx="20574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altLang="fr-FR" sz="3200">
                <a:solidFill>
                  <a:srgbClr val="FFC000"/>
                </a:solidFill>
                <a:latin typeface="AbottOldStyle" pitchFamily="2" charset="0"/>
              </a:rPr>
              <a:t>Bordeaux</a:t>
            </a:r>
          </a:p>
          <a:p>
            <a:pPr algn="ctr" eaLnBrk="1" hangingPunct="1"/>
            <a:r>
              <a:rPr lang="fr-FR" altLang="fr-FR" sz="3200">
                <a:solidFill>
                  <a:srgbClr val="FFC000"/>
                </a:solidFill>
                <a:latin typeface="AbottOldStyle" pitchFamily="2" charset="0"/>
              </a:rPr>
              <a:t>(Gironde)</a:t>
            </a:r>
          </a:p>
        </p:txBody>
      </p:sp>
    </p:spTree>
  </p:cSld>
  <p:clrMapOvr>
    <a:masterClrMapping/>
  </p:clrMapOvr>
  <p:transition>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Image 1" descr="Galliens de Bordeaux 02 Bordeaux Giron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Image 1" descr="Grisettes de Montpellier 00 Montpellier Héraul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684213" y="188913"/>
            <a:ext cx="2344737" cy="1076325"/>
          </a:xfrm>
          <a:prstGeom prst="rect">
            <a:avLst/>
          </a:prstGeom>
          <a:noFill/>
        </p:spPr>
        <p:txBody>
          <a:bodyPr wrap="none">
            <a:spAutoFit/>
          </a:bodyPr>
          <a:lstStyle/>
          <a:p>
            <a:pPr algn="ctr" fontAlgn="auto">
              <a:spcBef>
                <a:spcPts val="0"/>
              </a:spcBef>
              <a:spcAft>
                <a:spcPts val="0"/>
              </a:spcAft>
              <a:defRPr/>
            </a:pPr>
            <a:r>
              <a:rPr lang="fr-FR" sz="3200" dirty="0">
                <a:solidFill>
                  <a:schemeClr val="tx1">
                    <a:lumMod val="65000"/>
                    <a:lumOff val="35000"/>
                  </a:schemeClr>
                </a:solidFill>
                <a:latin typeface="AbottOldStyle" pitchFamily="2" charset="0"/>
              </a:rPr>
              <a:t>Montpellier</a:t>
            </a:r>
          </a:p>
          <a:p>
            <a:pPr algn="ctr" fontAlgn="auto">
              <a:spcBef>
                <a:spcPts val="0"/>
              </a:spcBef>
              <a:spcAft>
                <a:spcPts val="0"/>
              </a:spcAft>
              <a:defRPr/>
            </a:pPr>
            <a:r>
              <a:rPr lang="fr-FR" sz="3200" dirty="0">
                <a:solidFill>
                  <a:schemeClr val="tx1">
                    <a:lumMod val="65000"/>
                    <a:lumOff val="35000"/>
                  </a:schemeClr>
                </a:solidFill>
                <a:latin typeface="AbottOldStyle" pitchFamily="2" charset="0"/>
              </a:rPr>
              <a:t>(Hérault)</a:t>
            </a:r>
          </a:p>
        </p:txBody>
      </p:sp>
    </p:spTree>
  </p:cSld>
  <p:clrMapOvr>
    <a:masterClrMapping/>
  </p:clrMapOvr>
  <p:transition>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Image 1" descr="Grisettes de Montpellier 07 Montpellier Héraul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250825" y="5589588"/>
            <a:ext cx="3384550" cy="922337"/>
          </a:xfrm>
          <a:prstGeom prst="rect">
            <a:avLst/>
          </a:prstGeom>
          <a:noFill/>
        </p:spPr>
        <p:txBody>
          <a:bodyPr>
            <a:spAutoFit/>
          </a:bodyPr>
          <a:lstStyle/>
          <a:p>
            <a:pPr fontAlgn="auto">
              <a:spcBef>
                <a:spcPts val="0"/>
              </a:spcBef>
              <a:spcAft>
                <a:spcPts val="0"/>
              </a:spcAft>
              <a:defRPr/>
            </a:pPr>
            <a:r>
              <a:rPr lang="fr-FR" dirty="0">
                <a:solidFill>
                  <a:schemeClr val="accent2">
                    <a:lumMod val="75000"/>
                  </a:schemeClr>
                </a:solidFill>
                <a:latin typeface="Times New Roman" pitchFamily="18" charset="0"/>
                <a:cs typeface="Times New Roman" pitchFamily="18" charset="0"/>
              </a:rPr>
              <a:t>La recette actuelle des grisettes date de 1837 : sucre, sirop de glucose, réglisse, arômes et miel.</a:t>
            </a:r>
          </a:p>
        </p:txBody>
      </p:sp>
    </p:spTree>
  </p:cSld>
  <p:clrMapOvr>
    <a:masterClrMapping/>
  </p:clrMapOvr>
  <p:transition>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age 1" descr="Jacqueline de Dijon 00 Dijon Côte-d'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3419475" y="188913"/>
            <a:ext cx="2395538" cy="1076325"/>
          </a:xfrm>
          <a:prstGeom prst="rect">
            <a:avLst/>
          </a:prstGeom>
          <a:noFill/>
        </p:spPr>
        <p:txBody>
          <a:bodyPr wrap="none">
            <a:spAutoFit/>
          </a:bodyPr>
          <a:lstStyle/>
          <a:p>
            <a:pPr algn="ctr" fontAlgn="auto">
              <a:spcBef>
                <a:spcPts val="0"/>
              </a:spcBef>
              <a:spcAft>
                <a:spcPts val="0"/>
              </a:spcAft>
              <a:defRPr/>
            </a:pPr>
            <a:r>
              <a:rPr lang="fr-FR" sz="3200" dirty="0">
                <a:solidFill>
                  <a:schemeClr val="accent6">
                    <a:lumMod val="60000"/>
                    <a:lumOff val="40000"/>
                  </a:schemeClr>
                </a:solidFill>
                <a:latin typeface="AbottOldStyle" pitchFamily="2" charset="0"/>
              </a:rPr>
              <a:t>Dijon</a:t>
            </a:r>
          </a:p>
          <a:p>
            <a:pPr algn="ctr" fontAlgn="auto">
              <a:spcBef>
                <a:spcPts val="0"/>
              </a:spcBef>
              <a:spcAft>
                <a:spcPts val="0"/>
              </a:spcAft>
              <a:defRPr/>
            </a:pPr>
            <a:r>
              <a:rPr lang="fr-FR" sz="3200" dirty="0">
                <a:solidFill>
                  <a:schemeClr val="accent6">
                    <a:lumMod val="60000"/>
                    <a:lumOff val="40000"/>
                  </a:schemeClr>
                </a:solidFill>
                <a:latin typeface="AbottOldStyle" pitchFamily="2" charset="0"/>
              </a:rPr>
              <a:t>(Côte-d’Or)</a:t>
            </a:r>
          </a:p>
        </p:txBody>
      </p:sp>
    </p:spTree>
  </p:cSld>
  <p:clrMapOvr>
    <a:masterClrMapping/>
  </p:clrMapOvr>
  <p:transition>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Image 1" descr="Jacqueline de Dijon 01 Dijon Côte-d'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age 3" descr="Anis de Flavigny 00 Flavigny-sur-Ozerain Côte d'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ZoneTexte 4"/>
          <p:cNvSpPr txBox="1">
            <a:spLocks noChangeArrowheads="1"/>
          </p:cNvSpPr>
          <p:nvPr/>
        </p:nvSpPr>
        <p:spPr bwMode="auto">
          <a:xfrm>
            <a:off x="4562475" y="5819775"/>
            <a:ext cx="4402138"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altLang="fr-FR" sz="3200">
                <a:solidFill>
                  <a:srgbClr val="FFC000"/>
                </a:solidFill>
                <a:latin typeface="AbottOldStyle" pitchFamily="2" charset="0"/>
              </a:rPr>
              <a:t>Flavigny- sur Ozerain</a:t>
            </a:r>
          </a:p>
          <a:p>
            <a:pPr algn="ctr" eaLnBrk="1" hangingPunct="1"/>
            <a:r>
              <a:rPr lang="fr-FR" altLang="fr-FR" sz="3200">
                <a:solidFill>
                  <a:srgbClr val="FFC000"/>
                </a:solidFill>
                <a:latin typeface="AbottOldStyle" pitchFamily="2" charset="0"/>
              </a:rPr>
              <a:t>(Côte-d’Or)</a:t>
            </a:r>
          </a:p>
          <a:p>
            <a:pPr eaLnBrk="1" hangingPunct="1"/>
            <a:endParaRPr lang="fr-FR" altLang="fr-FR">
              <a:latin typeface="Calibri" pitchFamily="34" charset="0"/>
            </a:endParaRPr>
          </a:p>
        </p:txBody>
      </p:sp>
    </p:spTree>
  </p:cSld>
  <p:clrMapOvr>
    <a:masterClrMapping/>
  </p:clrMapOvr>
  <p:transition>
    <p:dissolv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Image 1" descr="Négus de Nevers 000 Nevers Nièv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6948488" y="260350"/>
            <a:ext cx="1762125" cy="1077913"/>
          </a:xfrm>
          <a:prstGeom prst="rect">
            <a:avLst/>
          </a:prstGeom>
          <a:noFill/>
        </p:spPr>
        <p:txBody>
          <a:bodyPr wrap="none">
            <a:spAutoFit/>
          </a:bodyPr>
          <a:lstStyle/>
          <a:p>
            <a:pPr algn="ctr" fontAlgn="auto">
              <a:spcBef>
                <a:spcPts val="0"/>
              </a:spcBef>
              <a:spcAft>
                <a:spcPts val="0"/>
              </a:spcAft>
              <a:defRPr/>
            </a:pPr>
            <a:r>
              <a:rPr lang="fr-FR" sz="3200" dirty="0">
                <a:solidFill>
                  <a:schemeClr val="accent1">
                    <a:lumMod val="75000"/>
                  </a:schemeClr>
                </a:solidFill>
                <a:latin typeface="AbottOldStyle" pitchFamily="2" charset="0"/>
              </a:rPr>
              <a:t>Nevers</a:t>
            </a:r>
          </a:p>
          <a:p>
            <a:pPr algn="ctr" fontAlgn="auto">
              <a:spcBef>
                <a:spcPts val="0"/>
              </a:spcBef>
              <a:spcAft>
                <a:spcPts val="0"/>
              </a:spcAft>
              <a:defRPr/>
            </a:pPr>
            <a:r>
              <a:rPr lang="fr-FR" sz="3200" dirty="0">
                <a:solidFill>
                  <a:schemeClr val="accent1">
                    <a:lumMod val="75000"/>
                  </a:schemeClr>
                </a:solidFill>
                <a:latin typeface="AbottOldStyle" pitchFamily="2" charset="0"/>
              </a:rPr>
              <a:t>(Nièvre)</a:t>
            </a:r>
          </a:p>
        </p:txBody>
      </p:sp>
    </p:spTree>
  </p:cSld>
  <p:clrMapOvr>
    <a:masterClrMapping/>
  </p:clrMapOvr>
  <p:transition>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Image 1" descr="Négus de Nevers 01 Nevers Nièv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Image 1" descr="Niniches de Quiberon 000 Quiberon Morbiha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ZoneTexte 2"/>
          <p:cNvSpPr txBox="1">
            <a:spLocks noChangeArrowheads="1"/>
          </p:cNvSpPr>
          <p:nvPr/>
        </p:nvSpPr>
        <p:spPr bwMode="auto">
          <a:xfrm>
            <a:off x="6372225" y="260350"/>
            <a:ext cx="23336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altLang="fr-FR" sz="3200">
                <a:solidFill>
                  <a:srgbClr val="FFC000"/>
                </a:solidFill>
                <a:latin typeface="AbottOldStyle" pitchFamily="2" charset="0"/>
              </a:rPr>
              <a:t>Quiberon</a:t>
            </a:r>
          </a:p>
          <a:p>
            <a:pPr algn="ctr" eaLnBrk="1" hangingPunct="1"/>
            <a:r>
              <a:rPr lang="fr-FR" altLang="fr-FR" sz="3200">
                <a:solidFill>
                  <a:srgbClr val="FFC000"/>
                </a:solidFill>
                <a:latin typeface="AbottOldStyle" pitchFamily="2" charset="0"/>
              </a:rPr>
              <a:t>(Morbihan)</a:t>
            </a:r>
          </a:p>
        </p:txBody>
      </p:sp>
    </p:spTree>
  </p:cSld>
  <p:clrMapOvr>
    <a:masterClrMapping/>
  </p:clrMapOvr>
  <p:transition>
    <p:dissolv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Image 1" descr="Niniches de Quiberon 04 Quiberon Morbiha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0" y="5889625"/>
            <a:ext cx="6516688" cy="923925"/>
          </a:xfrm>
          <a:prstGeom prst="rect">
            <a:avLst/>
          </a:prstGeom>
          <a:noFill/>
        </p:spPr>
        <p:txBody>
          <a:bodyPr>
            <a:spAutoFit/>
          </a:bodyPr>
          <a:lstStyle/>
          <a:p>
            <a:pPr fontAlgn="auto">
              <a:spcBef>
                <a:spcPts val="0"/>
              </a:spcBef>
              <a:spcAft>
                <a:spcPts val="0"/>
              </a:spcAft>
              <a:defRPr/>
            </a:pPr>
            <a:r>
              <a:rPr lang="fr-FR" dirty="0">
                <a:solidFill>
                  <a:schemeClr val="tx2">
                    <a:lumMod val="75000"/>
                  </a:schemeClr>
                </a:solidFill>
                <a:latin typeface="Times New Roman" pitchFamily="18" charset="0"/>
                <a:cs typeface="Times New Roman" pitchFamily="18" charset="0"/>
              </a:rPr>
              <a:t>Cette petite sucette ronde toute en longueur fabriquée depuis 1946, à Quiberon, a été primée meilleur bonbon de France en 1946. Il en existe une cinquantaine de parfums différents.</a:t>
            </a:r>
          </a:p>
        </p:txBody>
      </p:sp>
    </p:spTree>
  </p:cSld>
  <p:clrMapOvr>
    <a:masterClrMapping/>
  </p:clrMapOvr>
  <p:transition>
    <p:dissolv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Image 1" descr="Nougat de Montélimar 00 Montélimar Drôm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ZoneTexte 2"/>
          <p:cNvSpPr txBox="1">
            <a:spLocks noChangeArrowheads="1"/>
          </p:cNvSpPr>
          <p:nvPr/>
        </p:nvSpPr>
        <p:spPr bwMode="auto">
          <a:xfrm>
            <a:off x="4440238" y="188913"/>
            <a:ext cx="426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altLang="fr-FR" sz="3200">
                <a:solidFill>
                  <a:srgbClr val="C00000"/>
                </a:solidFill>
                <a:latin typeface="AbottOldStyle" pitchFamily="2" charset="0"/>
              </a:rPr>
              <a:t>Montélimar  (Drôme)</a:t>
            </a:r>
          </a:p>
        </p:txBody>
      </p:sp>
    </p:spTree>
  </p:cSld>
  <p:clrMapOvr>
    <a:masterClrMapping/>
  </p:clrMapOvr>
  <p:transition>
    <p:dissolv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Image 1" descr="Nougat de Montélimar 01 Montélimar Drôm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 1" descr="Anis de Flavigny 01 Flavign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 1" descr="Babeluttes de Lille 00 Lille Nor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ZoneTexte 2"/>
          <p:cNvSpPr txBox="1">
            <a:spLocks noChangeArrowheads="1"/>
          </p:cNvSpPr>
          <p:nvPr/>
        </p:nvSpPr>
        <p:spPr bwMode="auto">
          <a:xfrm>
            <a:off x="6810375" y="476250"/>
            <a:ext cx="13620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altLang="fr-FR" sz="3200">
                <a:solidFill>
                  <a:srgbClr val="FFC000"/>
                </a:solidFill>
                <a:latin typeface="AbottOldStyle" pitchFamily="2" charset="0"/>
              </a:rPr>
              <a:t>LILLE</a:t>
            </a:r>
          </a:p>
          <a:p>
            <a:pPr algn="ctr" eaLnBrk="1" hangingPunct="1"/>
            <a:r>
              <a:rPr lang="fr-FR" altLang="fr-FR" sz="3200">
                <a:solidFill>
                  <a:srgbClr val="FFC000"/>
                </a:solidFill>
                <a:latin typeface="AbottOldStyle" pitchFamily="2" charset="0"/>
              </a:rPr>
              <a:t>Nord</a:t>
            </a: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age 1" descr="Babeluttes de Lille 04 Lille Nor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925</TotalTime>
  <Words>510</Words>
  <Application>Microsoft Office PowerPoint</Application>
  <PresentationFormat>Affichage à l'écran (4:3)</PresentationFormat>
  <Paragraphs>86</Paragraphs>
  <Slides>65</Slides>
  <Notes>0</Notes>
  <HiddenSlides>0</HiddenSlides>
  <MMClips>1</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65</vt:i4>
      </vt:variant>
    </vt:vector>
  </HeadingPairs>
  <TitlesOfParts>
    <vt:vector size="72" baseType="lpstr">
      <vt:lpstr>Arial</vt:lpstr>
      <vt:lpstr>Calibri</vt:lpstr>
      <vt:lpstr>Times New Roman</vt:lpstr>
      <vt:lpstr>AbottOldStyle</vt:lpstr>
      <vt:lpstr>Curacao</vt:lpstr>
      <vt:lpstr>Agnes-Xbold</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Zampa</dc:creator>
  <cp:lastModifiedBy>lucienne</cp:lastModifiedBy>
  <cp:revision>82</cp:revision>
  <dcterms:created xsi:type="dcterms:W3CDTF">2012-10-20T15:33:27Z</dcterms:created>
  <dcterms:modified xsi:type="dcterms:W3CDTF">2017-08-15T14:43:25Z</dcterms:modified>
</cp:coreProperties>
</file>