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416800" cy="10621963"/>
  <p:notesSz cx="6735763" cy="9866313"/>
  <p:defaultTextStyle>
    <a:defPPr>
      <a:defRPr lang="fr-FR"/>
    </a:defPPr>
    <a:lvl1pPr marL="0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356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0712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6068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1423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6779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2135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7491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2847" algn="l" defTabSz="10307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6">
          <p15:clr>
            <a:srgbClr val="A4A3A4"/>
          </p15:clr>
        </p15:guide>
        <p15:guide id="2" pos="2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9" autoAdjust="0"/>
    <p:restoredTop sz="94660"/>
  </p:normalViewPr>
  <p:slideViewPr>
    <p:cSldViewPr>
      <p:cViewPr varScale="1">
        <p:scale>
          <a:sx n="43" d="100"/>
          <a:sy n="43" d="100"/>
        </p:scale>
        <p:origin x="2202" y="72"/>
      </p:cViewPr>
      <p:guideLst>
        <p:guide orient="horz" pos="3346"/>
        <p:guide pos="23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2376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CBC15-BD79-4FD4-B050-D78D73096B9E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76450" y="739775"/>
            <a:ext cx="25828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BECF6-F629-40DC-9E7C-029ED5651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54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BECF6-F629-40DC-9E7C-029ED565121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117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BECF6-F629-40DC-9E7C-029ED565121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11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6260" y="3299695"/>
            <a:ext cx="6304280" cy="2276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520" y="6019112"/>
            <a:ext cx="5191760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0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1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6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7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2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3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032884" y="567981"/>
            <a:ext cx="1251586" cy="1208248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8131" y="567981"/>
            <a:ext cx="3631142" cy="1208248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78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876" y="6825595"/>
            <a:ext cx="6304280" cy="210964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5876" y="4502043"/>
            <a:ext cx="6304280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53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07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60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1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67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21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74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2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8131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43107" y="3304611"/>
            <a:ext cx="2441363" cy="93458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7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1" y="2377648"/>
            <a:ext cx="3277041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0841" y="3368539"/>
            <a:ext cx="3277041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67632" y="2377648"/>
            <a:ext cx="3278328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356" indent="0">
              <a:buNone/>
              <a:defRPr sz="2300" b="1"/>
            </a:lvl2pPr>
            <a:lvl3pPr marL="1030712" indent="0">
              <a:buNone/>
              <a:defRPr sz="2000" b="1"/>
            </a:lvl3pPr>
            <a:lvl4pPr marL="1546068" indent="0">
              <a:buNone/>
              <a:defRPr sz="1800" b="1"/>
            </a:lvl4pPr>
            <a:lvl5pPr marL="2061423" indent="0">
              <a:buNone/>
              <a:defRPr sz="1800" b="1"/>
            </a:lvl5pPr>
            <a:lvl6pPr marL="2576779" indent="0">
              <a:buNone/>
              <a:defRPr sz="1800" b="1"/>
            </a:lvl6pPr>
            <a:lvl7pPr marL="3092135" indent="0">
              <a:buNone/>
              <a:defRPr sz="1800" b="1"/>
            </a:lvl7pPr>
            <a:lvl8pPr marL="3607491" indent="0">
              <a:buNone/>
              <a:defRPr sz="1800" b="1"/>
            </a:lvl8pPr>
            <a:lvl9pPr marL="4122847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67632" y="3368539"/>
            <a:ext cx="3278328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7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4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1" y="422912"/>
            <a:ext cx="2440076" cy="1799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9763" y="422912"/>
            <a:ext cx="4146198" cy="906555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0841" y="2222745"/>
            <a:ext cx="244007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3745" y="7435375"/>
            <a:ext cx="4450080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53745" y="949092"/>
            <a:ext cx="4450080" cy="6373178"/>
          </a:xfrm>
        </p:spPr>
        <p:txBody>
          <a:bodyPr/>
          <a:lstStyle>
            <a:lvl1pPr marL="0" indent="0">
              <a:buNone/>
              <a:defRPr sz="3600"/>
            </a:lvl1pPr>
            <a:lvl2pPr marL="515356" indent="0">
              <a:buNone/>
              <a:defRPr sz="3200"/>
            </a:lvl2pPr>
            <a:lvl3pPr marL="1030712" indent="0">
              <a:buNone/>
              <a:defRPr sz="2700"/>
            </a:lvl3pPr>
            <a:lvl4pPr marL="1546068" indent="0">
              <a:buNone/>
              <a:defRPr sz="2300"/>
            </a:lvl4pPr>
            <a:lvl5pPr marL="2061423" indent="0">
              <a:buNone/>
              <a:defRPr sz="2300"/>
            </a:lvl5pPr>
            <a:lvl6pPr marL="2576779" indent="0">
              <a:buNone/>
              <a:defRPr sz="2300"/>
            </a:lvl6pPr>
            <a:lvl7pPr marL="3092135" indent="0">
              <a:buNone/>
              <a:defRPr sz="2300"/>
            </a:lvl7pPr>
            <a:lvl8pPr marL="3607491" indent="0">
              <a:buNone/>
              <a:defRPr sz="2300"/>
            </a:lvl8pPr>
            <a:lvl9pPr marL="4122847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53745" y="8313163"/>
            <a:ext cx="4450080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15356" indent="0">
              <a:buNone/>
              <a:defRPr sz="1400"/>
            </a:lvl2pPr>
            <a:lvl3pPr marL="1030712" indent="0">
              <a:buNone/>
              <a:defRPr sz="1100"/>
            </a:lvl3pPr>
            <a:lvl4pPr marL="1546068" indent="0">
              <a:buNone/>
              <a:defRPr sz="1000"/>
            </a:lvl4pPr>
            <a:lvl5pPr marL="2061423" indent="0">
              <a:buNone/>
              <a:defRPr sz="1000"/>
            </a:lvl5pPr>
            <a:lvl6pPr marL="2576779" indent="0">
              <a:buNone/>
              <a:defRPr sz="1000"/>
            </a:lvl6pPr>
            <a:lvl7pPr marL="3092135" indent="0">
              <a:buNone/>
              <a:defRPr sz="1000"/>
            </a:lvl7pPr>
            <a:lvl8pPr marL="3607491" indent="0">
              <a:buNone/>
              <a:defRPr sz="1000"/>
            </a:lvl8pPr>
            <a:lvl9pPr marL="4122847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0840" y="425371"/>
            <a:ext cx="6675120" cy="1770327"/>
          </a:xfrm>
          <a:prstGeom prst="rect">
            <a:avLst/>
          </a:prstGeom>
        </p:spPr>
        <p:txBody>
          <a:bodyPr vert="horz" lIns="103071" tIns="51536" rIns="103071" bIns="5153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0840" y="2478460"/>
            <a:ext cx="6675120" cy="7010004"/>
          </a:xfrm>
          <a:prstGeom prst="rect">
            <a:avLst/>
          </a:prstGeom>
        </p:spPr>
        <p:txBody>
          <a:bodyPr vert="horz" lIns="103071" tIns="51536" rIns="103071" bIns="5153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0840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E177-BF97-4017-B113-86F89845F476}" type="datetimeFigureOut">
              <a:rPr lang="fr-FR" smtClean="0"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34074" y="9844987"/>
            <a:ext cx="2348653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15373" y="9844987"/>
            <a:ext cx="1730587" cy="565521"/>
          </a:xfrm>
          <a:prstGeom prst="rect">
            <a:avLst/>
          </a:prstGeom>
        </p:spPr>
        <p:txBody>
          <a:bodyPr vert="horz" lIns="103071" tIns="51536" rIns="103071" bIns="515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071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6517" indent="-386517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7453" indent="-322097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8390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74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9101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34457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813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5169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0525" indent="-257678" algn="l" defTabSz="10307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356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0712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068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1423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6779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135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7491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2847" algn="l" defTabSz="10307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08000" y="133152"/>
            <a:ext cx="2113310" cy="785341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08000" y="126405"/>
            <a:ext cx="214792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50" dirty="0" smtClean="0">
                <a:latin typeface="Mrs Chocolat" pitchFamily="2" charset="0"/>
              </a:rPr>
              <a:t>Prénom</a:t>
            </a:r>
            <a:r>
              <a:rPr lang="fr-FR" sz="1200" dirty="0" smtClean="0">
                <a:latin typeface="Mrs Chocolat" pitchFamily="2" charset="0"/>
              </a:rPr>
              <a:t>  :</a:t>
            </a:r>
            <a:r>
              <a:rPr lang="fr-FR" sz="1400" dirty="0" smtClean="0">
                <a:latin typeface="Handlee" panose="02000000000000000000" pitchFamily="2" charset="0"/>
              </a:rPr>
              <a:t> </a:t>
            </a:r>
            <a:r>
              <a:rPr lang="fr-FR" sz="1100" dirty="0" smtClean="0">
                <a:latin typeface="+mj-lt"/>
              </a:rPr>
              <a:t>__________________</a:t>
            </a:r>
            <a:endParaRPr lang="fr-FR" sz="14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050" dirty="0" smtClean="0">
                <a:latin typeface="Mrs Chocolat" pitchFamily="2" charset="0"/>
              </a:rPr>
              <a:t>Date</a:t>
            </a:r>
            <a:r>
              <a:rPr lang="fr-FR" sz="1200" dirty="0" smtClean="0">
                <a:latin typeface="Mrs Chocolat" pitchFamily="2" charset="0"/>
              </a:rPr>
              <a:t> :  </a:t>
            </a:r>
            <a:r>
              <a:rPr lang="fr-FR" sz="1100" dirty="0" smtClean="0"/>
              <a:t>____________________</a:t>
            </a:r>
            <a:endParaRPr lang="fr-FR" sz="1400" dirty="0">
              <a:latin typeface="Handlee" panose="02000000000000000000" pitchFamily="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08000" y="1022566"/>
            <a:ext cx="2113310" cy="543999"/>
          </a:xfrm>
          <a:prstGeom prst="roundRect">
            <a:avLst>
              <a:gd name="adj" fmla="val 20341"/>
            </a:avLst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89998" y="1022439"/>
            <a:ext cx="753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Mrs Chocolat" pitchFamily="2" charset="0"/>
              </a:rPr>
              <a:t>Signature des parents</a:t>
            </a:r>
            <a:endParaRPr lang="fr-FR" sz="1000" dirty="0">
              <a:latin typeface="Mrs Chocolat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36569" y="1696571"/>
            <a:ext cx="478978" cy="8812998"/>
          </a:xfrm>
          <a:prstGeom prst="roundRect">
            <a:avLst>
              <a:gd name="adj" fmla="val 22098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 rot="16200000">
            <a:off x="-3996769" y="5940027"/>
            <a:ext cx="8726981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60000"/>
              </a:lnSpc>
            </a:pPr>
            <a:r>
              <a:rPr lang="fr-FR" sz="1600" dirty="0" smtClean="0">
                <a:latin typeface="Mrs Chocolat" pitchFamily="2" charset="0"/>
              </a:rPr>
              <a:t>Calcul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35" name="Larme 34"/>
          <p:cNvSpPr/>
          <p:nvPr/>
        </p:nvSpPr>
        <p:spPr>
          <a:xfrm>
            <a:off x="868065" y="176074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171750" y="1742787"/>
            <a:ext cx="6105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Trouve</a:t>
            </a:r>
            <a:r>
              <a:rPr lang="fr-FR" sz="1400" b="1" dirty="0">
                <a:latin typeface="Mrs Chocolat" pitchFamily="2" charset="0"/>
              </a:rPr>
              <a:t> </a:t>
            </a:r>
            <a:r>
              <a:rPr lang="fr-FR" sz="1400" dirty="0">
                <a:latin typeface="Mrs Chocolat" pitchFamily="2" charset="0"/>
              </a:rPr>
              <a:t>le quotient et le reste des divisions sans les poser.</a:t>
            </a:r>
          </a:p>
          <a:p>
            <a:r>
              <a:rPr lang="fr-FR" sz="1400" dirty="0">
                <a:latin typeface="Mrs Chocolat" pitchFamily="2" charset="0"/>
              </a:rPr>
              <a:t>Écris</a:t>
            </a:r>
            <a:r>
              <a:rPr lang="fr-FR" sz="1400" b="1" dirty="0">
                <a:latin typeface="Mrs Chocolat" pitchFamily="2" charset="0"/>
              </a:rPr>
              <a:t> </a:t>
            </a:r>
            <a:r>
              <a:rPr lang="fr-FR" sz="1400" dirty="0">
                <a:latin typeface="Mrs Chocolat" pitchFamily="2" charset="0"/>
              </a:rPr>
              <a:t>l’égalité qui permet de </a:t>
            </a:r>
            <a:r>
              <a:rPr lang="fr-FR" sz="1400" dirty="0" smtClean="0">
                <a:latin typeface="Mrs Chocolat" pitchFamily="2" charset="0"/>
              </a:rPr>
              <a:t>vérifier </a:t>
            </a:r>
            <a:r>
              <a:rPr lang="fr-FR" sz="1400" dirty="0">
                <a:latin typeface="Mrs Chocolat" pitchFamily="2" charset="0"/>
              </a:rPr>
              <a:t>le résultat.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721767" y="1696570"/>
            <a:ext cx="6555325" cy="8812999"/>
          </a:xfrm>
          <a:prstGeom prst="roundRect">
            <a:avLst>
              <a:gd name="adj" fmla="val 2105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377010" y="126405"/>
            <a:ext cx="4909130" cy="1440160"/>
          </a:xfrm>
          <a:prstGeom prst="roundRect">
            <a:avLst>
              <a:gd name="adj" fmla="val 1005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à coins arrondis 64"/>
          <p:cNvSpPr/>
          <p:nvPr/>
        </p:nvSpPr>
        <p:spPr>
          <a:xfrm>
            <a:off x="2493982" y="743848"/>
            <a:ext cx="3334830" cy="678701"/>
          </a:xfrm>
          <a:prstGeom prst="roundRect">
            <a:avLst>
              <a:gd name="adj" fmla="val 20341"/>
            </a:avLst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5940649" y="733162"/>
            <a:ext cx="1184406" cy="689387"/>
          </a:xfrm>
          <a:prstGeom prst="roundRect">
            <a:avLst>
              <a:gd name="adj" fmla="val 23723"/>
            </a:avLst>
          </a:prstGeom>
          <a:solidFill>
            <a:schemeClr val="bg1"/>
          </a:solidFill>
          <a:ln w="28575" cap="rnd">
            <a:solidFill>
              <a:schemeClr val="accent5">
                <a:lumMod val="7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2502644" y="721970"/>
            <a:ext cx="10617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00" dirty="0" smtClean="0">
                <a:latin typeface="Mrs Chocolat" pitchFamily="2" charset="0"/>
              </a:rPr>
              <a:t>Appréciation</a:t>
            </a:r>
            <a:endParaRPr lang="fr-FR" sz="1000" dirty="0">
              <a:latin typeface="Mrs Chocolat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945045" y="791607"/>
            <a:ext cx="11844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Mrs Chocolat" pitchFamily="2" charset="0"/>
              </a:rPr>
              <a:t>Soin, présentation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043271" y="188128"/>
            <a:ext cx="3921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Evaluation de Maths 3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18" name="Ellipse 17"/>
          <p:cNvSpPr/>
          <p:nvPr/>
        </p:nvSpPr>
        <p:spPr>
          <a:xfrm rot="19456496">
            <a:off x="2430637" y="295407"/>
            <a:ext cx="576064" cy="31090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 rot="19456496">
            <a:off x="2430637" y="28710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Fineliner Script" pitchFamily="50" charset="0"/>
              </a:rPr>
              <a:t>CM2</a:t>
            </a:r>
            <a:endParaRPr lang="fr-FR" sz="1600" dirty="0">
              <a:latin typeface="Fineliner Script" pitchFamily="50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2905" y="2286645"/>
            <a:ext cx="647418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Exemple :   89 : 6  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  (6 x ____ ) + ____  =  89     (6 x 14) + 5 = 89      q = 14  r = 5</a:t>
            </a: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67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4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__________________________________________________________________________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72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: 12 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_________________________________________________________________________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91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11    ________________________________________________________________________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125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7 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________________________________________________________________________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68065" y="1773565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1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9" name="Larme 68"/>
          <p:cNvSpPr/>
          <p:nvPr/>
        </p:nvSpPr>
        <p:spPr>
          <a:xfrm>
            <a:off x="828080" y="403279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131766" y="4014837"/>
            <a:ext cx="3944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Sans calculer le résultat, entoure le quotient</a:t>
            </a:r>
          </a:p>
        </p:txBody>
      </p:sp>
      <p:sp>
        <p:nvSpPr>
          <p:cNvPr id="71" name="Rectangle 70"/>
          <p:cNvSpPr/>
          <p:nvPr/>
        </p:nvSpPr>
        <p:spPr>
          <a:xfrm>
            <a:off x="828080" y="4045615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2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2" name="Larme 71"/>
          <p:cNvSpPr/>
          <p:nvPr/>
        </p:nvSpPr>
        <p:spPr>
          <a:xfrm>
            <a:off x="828080" y="523718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1131766" y="5219227"/>
            <a:ext cx="5168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Trouve le quotient et le reste des divisions sans les poser.</a:t>
            </a:r>
          </a:p>
        </p:txBody>
      </p:sp>
      <p:sp>
        <p:nvSpPr>
          <p:cNvPr id="74" name="Rectangle 73"/>
          <p:cNvSpPr/>
          <p:nvPr/>
        </p:nvSpPr>
        <p:spPr>
          <a:xfrm>
            <a:off x="828080" y="5250005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3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5" name="Larme 74"/>
          <p:cNvSpPr/>
          <p:nvPr/>
        </p:nvSpPr>
        <p:spPr>
          <a:xfrm>
            <a:off x="828080" y="6697087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1131766" y="6679133"/>
            <a:ext cx="6105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Sans poser les opérations indique juste le nombre de chiffre du </a:t>
            </a:r>
            <a:r>
              <a:rPr lang="fr-FR" sz="1400" dirty="0" smtClean="0">
                <a:latin typeface="Mrs Chocolat" pitchFamily="2" charset="0"/>
              </a:rPr>
              <a:t>quotient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28080" y="6709911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4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8" name="Larme 77"/>
          <p:cNvSpPr/>
          <p:nvPr/>
        </p:nvSpPr>
        <p:spPr>
          <a:xfrm>
            <a:off x="828080" y="811750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1131766" y="8099547"/>
            <a:ext cx="1744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Mrs Chocolat" pitchFamily="2" charset="0"/>
              </a:rPr>
              <a:t>Pose ces divisions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28080" y="8130325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5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492376" y="8346350"/>
            <a:ext cx="9040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419350" algn="l"/>
                <a:tab pos="4572000" algn="l"/>
              </a:tabLst>
            </a:pPr>
            <a:r>
              <a:rPr lang="pt-BR" sz="1050" b="1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b </a:t>
            </a:r>
            <a:r>
              <a:rPr lang="pt-BR" sz="105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pt-B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609 : 7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953766" y="1073116"/>
            <a:ext cx="1158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spc="-150" dirty="0" smtClean="0">
                <a:latin typeface="Rostros y emociones" panose="02000500000000000000" pitchFamily="2" charset="0"/>
              </a:rPr>
              <a:t>g c f b </a:t>
            </a:r>
            <a:endParaRPr lang="fr-FR" sz="1100" spc="-150" dirty="0">
              <a:latin typeface="Rostros y emociones" panose="02000500000000000000" pitchFamily="2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802904" y="6967165"/>
            <a:ext cx="6433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1 789 : 4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______________________________________________________________________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4 712 : 7  _______________________________________________________________________</a:t>
            </a: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54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712 : 5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______________________________________________________________________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956209" y="4386497"/>
            <a:ext cx="93610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928 : 17</a:t>
            </a:r>
          </a:p>
          <a:p>
            <a:pPr lvl="0"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</a:p>
          <a:p>
            <a:pPr lvl="0"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2831 : 23</a:t>
            </a:r>
            <a:endParaRPr lang="fr-FR" sz="12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563" y="4345685"/>
            <a:ext cx="3083989" cy="82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ZoneTexte 45"/>
          <p:cNvSpPr txBox="1"/>
          <p:nvPr/>
        </p:nvSpPr>
        <p:spPr>
          <a:xfrm>
            <a:off x="824751" y="5529907"/>
            <a:ext cx="33199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738 : 10 = ______________________________</a:t>
            </a: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953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100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=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_____________________________</a:t>
            </a:r>
            <a:endParaRPr lang="fr-FR" sz="12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8 012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1 000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=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__________________________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978431" y="5529907"/>
            <a:ext cx="3307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1 604 : 10 = _____________________________</a:t>
            </a: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12 045 : 100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=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___________________________</a:t>
            </a:r>
            <a:endParaRPr lang="fr-FR" sz="12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27 509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1 000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=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_________________________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828080" y="8643095"/>
            <a:ext cx="2048247" cy="1780454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404144" y="8346350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50" b="1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 </a:t>
            </a:r>
            <a:r>
              <a:rPr lang="pt-BR" sz="105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pt-BR" sz="120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782 : 4</a:t>
            </a:r>
            <a:endParaRPr lang="fr-FR" sz="2800" dirty="0"/>
          </a:p>
        </p:txBody>
      </p:sp>
      <p:sp>
        <p:nvSpPr>
          <p:cNvPr id="50" name="Rectangle à coins arrondis 49"/>
          <p:cNvSpPr/>
          <p:nvPr/>
        </p:nvSpPr>
        <p:spPr>
          <a:xfrm>
            <a:off x="3002062" y="8643095"/>
            <a:ext cx="2048247" cy="1780454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5159809" y="8643096"/>
            <a:ext cx="2048247" cy="1780454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724624" y="8346350"/>
            <a:ext cx="8851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2419350" algn="l"/>
                <a:tab pos="4572000" algn="l"/>
              </a:tabLst>
            </a:pPr>
            <a:r>
              <a:rPr lang="fr-FR" sz="1050" b="1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 </a:t>
            </a:r>
            <a:r>
              <a:rPr lang="fr-FR" sz="105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fr-FR" sz="120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593 : 8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78" y="4219375"/>
            <a:ext cx="293642" cy="116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à coins arrondis 19"/>
          <p:cNvSpPr/>
          <p:nvPr/>
        </p:nvSpPr>
        <p:spPr>
          <a:xfrm>
            <a:off x="136569" y="126407"/>
            <a:ext cx="478978" cy="2376261"/>
          </a:xfrm>
          <a:prstGeom prst="roundRect">
            <a:avLst>
              <a:gd name="adj" fmla="val 22098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 rot="16200000">
            <a:off x="-821409" y="1194503"/>
            <a:ext cx="2376265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60000"/>
              </a:lnSpc>
            </a:pPr>
            <a:r>
              <a:rPr lang="fr-FR" sz="1600" dirty="0" smtClean="0">
                <a:latin typeface="Mrs Chocolat" pitchFamily="2" charset="0"/>
              </a:rPr>
              <a:t>Calcul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35" name="Larme 34"/>
          <p:cNvSpPr/>
          <p:nvPr/>
        </p:nvSpPr>
        <p:spPr>
          <a:xfrm>
            <a:off x="822503" y="2736647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126189" y="2718693"/>
            <a:ext cx="14300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Indique si la droite </a:t>
            </a:r>
            <a:r>
              <a:rPr lang="fr-FR" sz="1400" dirty="0" smtClean="0">
                <a:latin typeface="Mrs Chocolat" pitchFamily="2" charset="0"/>
              </a:rPr>
              <a:t>en pointillés est </a:t>
            </a:r>
            <a:r>
              <a:rPr lang="fr-FR" sz="1400" dirty="0">
                <a:latin typeface="Mrs Chocolat" pitchFamily="2" charset="0"/>
              </a:rPr>
              <a:t>un axe de symétrie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22503" y="2749471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6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9" name="Larme 68"/>
          <p:cNvSpPr/>
          <p:nvPr/>
        </p:nvSpPr>
        <p:spPr>
          <a:xfrm>
            <a:off x="828080" y="516897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1126189" y="5127483"/>
            <a:ext cx="222217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Le carreau du quadrillage est l’unité d’aire. Exprime</a:t>
            </a:r>
          </a:p>
          <a:p>
            <a:r>
              <a:rPr lang="fr-FR" sz="1400" dirty="0">
                <a:latin typeface="Mrs Chocolat" pitchFamily="2" charset="0"/>
              </a:rPr>
              <a:t>l’aire de chaque </a:t>
            </a:r>
            <a:r>
              <a:rPr lang="fr-FR" sz="1400" dirty="0" smtClean="0">
                <a:latin typeface="Mrs Chocolat" pitchFamily="2" charset="0"/>
              </a:rPr>
              <a:t>figure</a:t>
            </a:r>
            <a:r>
              <a:rPr lang="fr-FR" sz="1400" dirty="0">
                <a:latin typeface="Mrs Chocolat" pitchFamily="2" charset="0"/>
              </a:rPr>
              <a:t>. Quand ce n’est pas possible, donne</a:t>
            </a:r>
          </a:p>
          <a:p>
            <a:r>
              <a:rPr lang="fr-FR" sz="1400" dirty="0">
                <a:latin typeface="Mrs Chocolat" pitchFamily="2" charset="0"/>
              </a:rPr>
              <a:t>un encadrement.</a:t>
            </a:r>
            <a:endParaRPr lang="fr-FR" sz="1400" dirty="0" smtClean="0">
              <a:latin typeface="Mrs Chocolat" pitchFamily="2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02905" y="5181795"/>
            <a:ext cx="3617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7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9" name="Rectangle à coins arrondis 58"/>
          <p:cNvSpPr/>
          <p:nvPr/>
        </p:nvSpPr>
        <p:spPr>
          <a:xfrm>
            <a:off x="721767" y="126407"/>
            <a:ext cx="6555325" cy="2376262"/>
          </a:xfrm>
          <a:prstGeom prst="roundRect">
            <a:avLst>
              <a:gd name="adj" fmla="val 4654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à coins arrondis 53"/>
          <p:cNvSpPr/>
          <p:nvPr/>
        </p:nvSpPr>
        <p:spPr>
          <a:xfrm>
            <a:off x="721767" y="2646686"/>
            <a:ext cx="6555325" cy="7848872"/>
          </a:xfrm>
          <a:prstGeom prst="roundRect">
            <a:avLst>
              <a:gd name="adj" fmla="val 2159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136569" y="2646686"/>
            <a:ext cx="463286" cy="7848871"/>
          </a:xfrm>
          <a:prstGeom prst="roundRect">
            <a:avLst>
              <a:gd name="adj" fmla="val 22098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 rot="16200000">
            <a:off x="-3548378" y="6451088"/>
            <a:ext cx="7848871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60000"/>
              </a:lnSpc>
            </a:pPr>
            <a:r>
              <a:rPr lang="fr-FR" sz="1600" dirty="0" smtClean="0">
                <a:latin typeface="Mrs Chocolat" pitchFamily="2" charset="0"/>
              </a:rPr>
              <a:t>Géométrie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61" name="Larme 60"/>
          <p:cNvSpPr/>
          <p:nvPr/>
        </p:nvSpPr>
        <p:spPr>
          <a:xfrm>
            <a:off x="822503" y="8406686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126189" y="8388732"/>
            <a:ext cx="5057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Calcule</a:t>
            </a:r>
            <a:r>
              <a:rPr lang="fr-FR" sz="1400" b="1" dirty="0">
                <a:latin typeface="Mrs Chocolat" pitchFamily="2" charset="0"/>
              </a:rPr>
              <a:t> </a:t>
            </a:r>
            <a:r>
              <a:rPr lang="fr-FR" sz="1400" dirty="0">
                <a:latin typeface="Mrs Chocolat" pitchFamily="2" charset="0"/>
              </a:rPr>
              <a:t>le périmètre de cette pièce rectangulaire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22502" y="8419510"/>
            <a:ext cx="3365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8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86125" y="198413"/>
            <a:ext cx="10801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419350" algn="l"/>
                <a:tab pos="4572000" algn="l"/>
              </a:tabLst>
            </a:pPr>
            <a:r>
              <a:rPr lang="pt-BR" sz="1050" b="1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e </a:t>
            </a:r>
            <a:r>
              <a:rPr lang="pt-BR" sz="105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pt-B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7 845 : 7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828080" y="452329"/>
            <a:ext cx="2048247" cy="1924470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1404144" y="198413"/>
            <a:ext cx="8915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50" b="1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 </a:t>
            </a:r>
            <a:r>
              <a:rPr lang="pt-BR" sz="105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pt-BR" sz="1200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900 : 6</a:t>
            </a:r>
            <a:endParaRPr lang="fr-FR" sz="2800" dirty="0"/>
          </a:p>
        </p:txBody>
      </p:sp>
      <p:sp>
        <p:nvSpPr>
          <p:cNvPr id="44" name="Rectangle à coins arrondis 43"/>
          <p:cNvSpPr/>
          <p:nvPr/>
        </p:nvSpPr>
        <p:spPr>
          <a:xfrm>
            <a:off x="3002062" y="452329"/>
            <a:ext cx="2048247" cy="1924470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5159809" y="467416"/>
            <a:ext cx="2048247" cy="1924470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692451" y="198413"/>
            <a:ext cx="9829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2419350" algn="l"/>
                <a:tab pos="4572000" algn="l"/>
              </a:tabLst>
            </a:pPr>
            <a:r>
              <a:rPr lang="fr-FR" sz="1050" b="1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f </a:t>
            </a:r>
            <a:r>
              <a:rPr lang="fr-FR" sz="105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fr-FR" sz="1200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6 091 : 9</a:t>
            </a:r>
            <a:endParaRPr lang="fr-FR" sz="1200" dirty="0">
              <a:solidFill>
                <a:prstClr val="black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530" y="2718693"/>
            <a:ext cx="44386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392" y="5094957"/>
            <a:ext cx="3294788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96" y="8768517"/>
            <a:ext cx="2721455" cy="1655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Rectangle à coins arrondis 64"/>
          <p:cNvSpPr/>
          <p:nvPr/>
        </p:nvSpPr>
        <p:spPr>
          <a:xfrm>
            <a:off x="3780408" y="8695357"/>
            <a:ext cx="3374772" cy="1649107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6" name="Image 6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78" y="7094180"/>
            <a:ext cx="293642" cy="116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36569" y="1696571"/>
            <a:ext cx="478978" cy="8812998"/>
          </a:xfrm>
          <a:prstGeom prst="roundRect">
            <a:avLst>
              <a:gd name="adj" fmla="val 22098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 rot="16200000">
            <a:off x="-3996769" y="5940027"/>
            <a:ext cx="8726981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60000"/>
              </a:lnSpc>
            </a:pPr>
            <a:r>
              <a:rPr lang="fr-FR" sz="1600" dirty="0" smtClean="0">
                <a:latin typeface="Mrs Chocolat" pitchFamily="2" charset="0"/>
              </a:rPr>
              <a:t>Calcul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6" name="Larme 5"/>
          <p:cNvSpPr/>
          <p:nvPr/>
        </p:nvSpPr>
        <p:spPr>
          <a:xfrm>
            <a:off x="868065" y="176074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71750" y="1742787"/>
            <a:ext cx="6105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Trouve</a:t>
            </a:r>
            <a:r>
              <a:rPr lang="fr-FR" sz="1400" b="1" dirty="0">
                <a:latin typeface="Mrs Chocolat" pitchFamily="2" charset="0"/>
              </a:rPr>
              <a:t> </a:t>
            </a:r>
            <a:r>
              <a:rPr lang="fr-FR" sz="1400" dirty="0">
                <a:latin typeface="Mrs Chocolat" pitchFamily="2" charset="0"/>
              </a:rPr>
              <a:t>le quotient et le reste des divisions sans les poser.</a:t>
            </a:r>
          </a:p>
          <a:p>
            <a:r>
              <a:rPr lang="fr-FR" sz="1400" dirty="0">
                <a:latin typeface="Mrs Chocolat" pitchFamily="2" charset="0"/>
              </a:rPr>
              <a:t>Écris</a:t>
            </a:r>
            <a:r>
              <a:rPr lang="fr-FR" sz="1400" b="1" dirty="0">
                <a:latin typeface="Mrs Chocolat" pitchFamily="2" charset="0"/>
              </a:rPr>
              <a:t> </a:t>
            </a:r>
            <a:r>
              <a:rPr lang="fr-FR" sz="1400" dirty="0">
                <a:latin typeface="Mrs Chocolat" pitchFamily="2" charset="0"/>
              </a:rPr>
              <a:t>l’égalité qui permet de </a:t>
            </a:r>
            <a:r>
              <a:rPr lang="fr-FR" sz="1400" dirty="0" smtClean="0">
                <a:latin typeface="Mrs Chocolat" pitchFamily="2" charset="0"/>
              </a:rPr>
              <a:t>vérifier </a:t>
            </a:r>
            <a:r>
              <a:rPr lang="fr-FR" sz="1400" dirty="0">
                <a:latin typeface="Mrs Chocolat" pitchFamily="2" charset="0"/>
              </a:rPr>
              <a:t>le résultat.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721767" y="1696570"/>
            <a:ext cx="6555325" cy="8812999"/>
          </a:xfrm>
          <a:prstGeom prst="roundRect">
            <a:avLst>
              <a:gd name="adj" fmla="val 2105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36569" y="126405"/>
            <a:ext cx="7149571" cy="1440160"/>
          </a:xfrm>
          <a:prstGeom prst="roundRect">
            <a:avLst>
              <a:gd name="adj" fmla="val 1005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404144" y="259847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Evaluation de Maths 3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 rot="19456496">
            <a:off x="198723" y="295784"/>
            <a:ext cx="576064" cy="31090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 rot="19456496">
            <a:off x="198723" y="287481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atin typeface="Fineliner Script" pitchFamily="50" charset="0"/>
              </a:rPr>
              <a:t>CM2</a:t>
            </a:r>
            <a:endParaRPr lang="fr-FR" sz="1600" dirty="0">
              <a:latin typeface="Fineliner Script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2905" y="2286645"/>
            <a:ext cx="647418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Exemple :   89 : 6  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  (6 x ____ ) + ____  =  89     (6 x 14) + 5 = 89      q = 14  r = 5</a:t>
            </a: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67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4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     (4 x 16) + 3	q = 16    r = 3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72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: 12 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   (12 x 6) + 0	q = 6      r = 0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91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11      (11 x 8) + 3	q =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8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     r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= 3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125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7 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 (7 x 17) + 6	q = 17    r = 6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68065" y="1773565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1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Larme 14"/>
          <p:cNvSpPr/>
          <p:nvPr/>
        </p:nvSpPr>
        <p:spPr>
          <a:xfrm>
            <a:off x="828080" y="403279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131766" y="4014837"/>
            <a:ext cx="3944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Sans calculer le résultat, entoure le quotient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28080" y="4045615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2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Larme 17"/>
          <p:cNvSpPr/>
          <p:nvPr/>
        </p:nvSpPr>
        <p:spPr>
          <a:xfrm>
            <a:off x="828080" y="523718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131766" y="5219227"/>
            <a:ext cx="5168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Trouve le quotient et le reste des divisions sans les poser.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8080" y="5250005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3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Larme 20"/>
          <p:cNvSpPr/>
          <p:nvPr/>
        </p:nvSpPr>
        <p:spPr>
          <a:xfrm>
            <a:off x="828080" y="6697087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31766" y="6679133"/>
            <a:ext cx="6105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Sans poser les opérations indique juste le nombre de chiffre du </a:t>
            </a:r>
            <a:r>
              <a:rPr lang="fr-FR" sz="1400" dirty="0" smtClean="0">
                <a:latin typeface="Mrs Chocolat" pitchFamily="2" charset="0"/>
              </a:rPr>
              <a:t>quotient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28080" y="6709911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4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Larme 23"/>
          <p:cNvSpPr/>
          <p:nvPr/>
        </p:nvSpPr>
        <p:spPr>
          <a:xfrm>
            <a:off x="828080" y="811750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131766" y="8099547"/>
            <a:ext cx="1744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Mrs Chocolat" pitchFamily="2" charset="0"/>
              </a:rPr>
              <a:t>Pose ces divisions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28080" y="8130325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5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492376" y="8346350"/>
            <a:ext cx="9040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419350" algn="l"/>
                <a:tab pos="4572000" algn="l"/>
              </a:tabLst>
            </a:pPr>
            <a:r>
              <a:rPr lang="pt-BR" sz="1050" b="1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b </a:t>
            </a:r>
            <a:r>
              <a:rPr lang="pt-BR" sz="105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pt-B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609 : 7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02904" y="6967165"/>
            <a:ext cx="6433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1 789 : 4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  4 x 100 &lt; 1789 &lt; 4 x 1 000 = 3 chiffres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4 712 : 2     2 x 1000 &lt; 4712 &lt; 2 x 10 000 = 4 chiffres</a:t>
            </a: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2066925" algn="l"/>
                <a:tab pos="403860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54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712 : 5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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  <a:sym typeface="Wingdings" panose="05000000000000000000" pitchFamily="2" charset="2"/>
              </a:rPr>
              <a:t> 5 x 10 000 &lt; 54 712 &lt; 5 x 100 000 = 5 chiffres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  <a:sym typeface="Wingdings" panose="05000000000000000000" pitchFamily="2" charset="2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956209" y="4386497"/>
            <a:ext cx="93610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928 : 17</a:t>
            </a:r>
          </a:p>
          <a:p>
            <a:pPr lvl="0"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</a:p>
          <a:p>
            <a:pPr lvl="0"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2831 : 23</a:t>
            </a:r>
            <a:endParaRPr lang="fr-FR" sz="1200" dirty="0">
              <a:solidFill>
                <a:prstClr val="black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563" y="4345685"/>
            <a:ext cx="3083989" cy="82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824751" y="5529907"/>
            <a:ext cx="33199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738 : 10 =       q = 73    r = 8</a:t>
            </a: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953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100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=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    q = 9     r = 53</a:t>
            </a:r>
            <a:endParaRPr lang="fr-FR" sz="12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8 012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1 000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=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   q = 8     r = 12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978431" y="5529907"/>
            <a:ext cx="3307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1 604 : 10 =       q = 160      r = 4</a:t>
            </a: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12 045 : 100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=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  q = 120      r = 45</a:t>
            </a:r>
            <a:endParaRPr lang="fr-FR" sz="12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3676650" algn="l"/>
              </a:tabLst>
            </a:pP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27 509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: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1 000 </a:t>
            </a:r>
            <a:r>
              <a:rPr lang="fr-FR" sz="1200" dirty="0">
                <a:latin typeface="Script Ecole 2" panose="02000400000000000000" pitchFamily="2" charset="0"/>
                <a:ea typeface="Script Ecole 2" panose="02000400000000000000" pitchFamily="2" charset="0"/>
              </a:rPr>
              <a:t>= </a:t>
            </a:r>
            <a:r>
              <a:rPr lang="fr-F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   q = 27      r = 509</a:t>
            </a:r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828080" y="8643095"/>
            <a:ext cx="2048247" cy="1780454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404144" y="8346350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50" b="1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 </a:t>
            </a:r>
            <a:r>
              <a:rPr lang="pt-BR" sz="105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pt-BR" sz="120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782 : 4</a:t>
            </a:r>
            <a:endParaRPr lang="fr-FR" sz="2800" dirty="0"/>
          </a:p>
        </p:txBody>
      </p:sp>
      <p:sp>
        <p:nvSpPr>
          <p:cNvPr id="35" name="Rectangle à coins arrondis 34"/>
          <p:cNvSpPr/>
          <p:nvPr/>
        </p:nvSpPr>
        <p:spPr>
          <a:xfrm>
            <a:off x="3002062" y="8643095"/>
            <a:ext cx="2048247" cy="1780454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5159809" y="8643096"/>
            <a:ext cx="2048247" cy="1780454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724624" y="8346350"/>
            <a:ext cx="8851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2419350" algn="l"/>
                <a:tab pos="4572000" algn="l"/>
              </a:tabLst>
            </a:pPr>
            <a:r>
              <a:rPr lang="fr-FR" sz="1050" b="1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 </a:t>
            </a:r>
            <a:r>
              <a:rPr lang="fr-FR" sz="105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fr-FR" sz="120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593 : 8</a:t>
            </a:r>
          </a:p>
        </p:txBody>
      </p:sp>
      <p:sp>
        <p:nvSpPr>
          <p:cNvPr id="38" name="Ellipse 37"/>
          <p:cNvSpPr/>
          <p:nvPr/>
        </p:nvSpPr>
        <p:spPr>
          <a:xfrm>
            <a:off x="2628280" y="4322615"/>
            <a:ext cx="405233" cy="425519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282267" y="4734917"/>
            <a:ext cx="405233" cy="425519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0" name="Tableau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42022"/>
              </p:ext>
            </p:extLst>
          </p:nvPr>
        </p:nvGraphicFramePr>
        <p:xfrm>
          <a:off x="1082030" y="8755595"/>
          <a:ext cx="1540346" cy="1609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8178"/>
                <a:gridCol w="642168"/>
              </a:tblGrid>
              <a:tr h="252609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7</a:t>
                      </a:r>
                      <a:r>
                        <a:rPr lang="fr-FR" sz="12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8   2</a:t>
                      </a:r>
                      <a:endParaRPr lang="fr-FR" sz="1100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1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-</a:t>
                      </a:r>
                      <a:r>
                        <a:rPr lang="fr-FR" sz="11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4</a:t>
                      </a:r>
                      <a:r>
                        <a:rPr lang="fr-FR" sz="11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3   8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3   6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2   2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2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0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     2</a:t>
                      </a:r>
                      <a:endParaRPr lang="fr-FR" sz="1200" u="none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1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4</a:t>
                      </a:r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022">
                <a:tc vMerge="1">
                  <a:txBody>
                    <a:bodyPr/>
                    <a:lstStyle/>
                    <a:p>
                      <a:pPr algn="ctr"/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1  9  5</a:t>
                      </a:r>
                      <a:endParaRPr lang="fr-FR" sz="12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248539"/>
              </p:ext>
            </p:extLst>
          </p:nvPr>
        </p:nvGraphicFramePr>
        <p:xfrm>
          <a:off x="3269825" y="8839373"/>
          <a:ext cx="1540346" cy="1170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8178"/>
                <a:gridCol w="642168"/>
              </a:tblGrid>
              <a:tr h="252609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6</a:t>
                      </a:r>
                      <a:r>
                        <a:rPr lang="fr-FR" sz="12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0   9</a:t>
                      </a:r>
                      <a:endParaRPr lang="fr-FR" sz="1100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1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-</a:t>
                      </a:r>
                      <a:r>
                        <a:rPr lang="fr-FR" sz="11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5    6</a:t>
                      </a:r>
                      <a:r>
                        <a:rPr lang="fr-FR" sz="11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4   9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4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9</a:t>
                      </a:r>
                      <a:endParaRPr lang="fr-FR" sz="1200" u="sng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0</a:t>
                      </a:r>
                      <a:endParaRPr lang="fr-FR" sz="1200" u="none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1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7</a:t>
                      </a:r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022">
                <a:tc vMerge="1">
                  <a:txBody>
                    <a:bodyPr/>
                    <a:lstStyle/>
                    <a:p>
                      <a:pPr algn="ctr"/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8  7</a:t>
                      </a:r>
                      <a:endParaRPr lang="fr-FR" sz="12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056564"/>
              </p:ext>
            </p:extLst>
          </p:nvPr>
        </p:nvGraphicFramePr>
        <p:xfrm>
          <a:off x="5424153" y="8839373"/>
          <a:ext cx="1540346" cy="1170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8178"/>
                <a:gridCol w="642168"/>
              </a:tblGrid>
              <a:tr h="252609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5</a:t>
                      </a:r>
                      <a:r>
                        <a:rPr lang="fr-FR" sz="12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9   3</a:t>
                      </a:r>
                      <a:endParaRPr lang="fr-FR" sz="1100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1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-</a:t>
                      </a:r>
                      <a:r>
                        <a:rPr lang="fr-FR" sz="11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5    6</a:t>
                      </a:r>
                      <a:r>
                        <a:rPr lang="fr-FR" sz="11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3   3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3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2</a:t>
                      </a:r>
                      <a:endParaRPr lang="fr-FR" sz="1200" u="sng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1</a:t>
                      </a:r>
                      <a:endParaRPr lang="fr-FR" sz="1200" u="none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1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8</a:t>
                      </a:r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022">
                <a:tc vMerge="1">
                  <a:txBody>
                    <a:bodyPr/>
                    <a:lstStyle/>
                    <a:p>
                      <a:pPr algn="ctr"/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7  4</a:t>
                      </a:r>
                      <a:endParaRPr lang="fr-FR" sz="12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" name="ZoneTexte 42"/>
          <p:cNvSpPr txBox="1"/>
          <p:nvPr/>
        </p:nvSpPr>
        <p:spPr>
          <a:xfrm>
            <a:off x="2628280" y="87681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Correction </a:t>
            </a:r>
            <a:endParaRPr lang="fr-FR" dirty="0"/>
          </a:p>
        </p:txBody>
      </p:sp>
      <p:pic>
        <p:nvPicPr>
          <p:cNvPr id="44" name="Imag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78" y="4219375"/>
            <a:ext cx="293642" cy="116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4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6569" y="126407"/>
            <a:ext cx="478978" cy="2376261"/>
          </a:xfrm>
          <a:prstGeom prst="roundRect">
            <a:avLst>
              <a:gd name="adj" fmla="val 22098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 rot="16200000">
            <a:off x="-821409" y="1194503"/>
            <a:ext cx="2376265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60000"/>
              </a:lnSpc>
            </a:pPr>
            <a:r>
              <a:rPr lang="fr-FR" sz="1600" dirty="0" smtClean="0">
                <a:latin typeface="Mrs Chocolat" pitchFamily="2" charset="0"/>
              </a:rPr>
              <a:t>Calcul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4" name="Larme 3"/>
          <p:cNvSpPr/>
          <p:nvPr/>
        </p:nvSpPr>
        <p:spPr>
          <a:xfrm>
            <a:off x="822503" y="2736647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26189" y="2718693"/>
            <a:ext cx="14300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Indique si la droite </a:t>
            </a:r>
            <a:r>
              <a:rPr lang="fr-FR" sz="1400" dirty="0" smtClean="0">
                <a:latin typeface="Mrs Chocolat" pitchFamily="2" charset="0"/>
              </a:rPr>
              <a:t>en pointillés est </a:t>
            </a:r>
            <a:r>
              <a:rPr lang="fr-FR" sz="1400" dirty="0">
                <a:latin typeface="Mrs Chocolat" pitchFamily="2" charset="0"/>
              </a:rPr>
              <a:t>un axe de symétrie</a:t>
            </a:r>
          </a:p>
        </p:txBody>
      </p:sp>
      <p:sp>
        <p:nvSpPr>
          <p:cNvPr id="6" name="Rectangle 5"/>
          <p:cNvSpPr/>
          <p:nvPr/>
        </p:nvSpPr>
        <p:spPr>
          <a:xfrm>
            <a:off x="822503" y="2749471"/>
            <a:ext cx="29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6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Larme 6"/>
          <p:cNvSpPr/>
          <p:nvPr/>
        </p:nvSpPr>
        <p:spPr>
          <a:xfrm>
            <a:off x="828080" y="5168971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26189" y="5127483"/>
            <a:ext cx="222217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Le carreau du quadrillage est l’unité d’aire. Exprime</a:t>
            </a:r>
          </a:p>
          <a:p>
            <a:r>
              <a:rPr lang="fr-FR" sz="1400" dirty="0">
                <a:latin typeface="Mrs Chocolat" pitchFamily="2" charset="0"/>
              </a:rPr>
              <a:t>l’aire de chaque </a:t>
            </a:r>
            <a:r>
              <a:rPr lang="fr-FR" sz="1400" dirty="0" smtClean="0">
                <a:latin typeface="Mrs Chocolat" pitchFamily="2" charset="0"/>
              </a:rPr>
              <a:t>figure</a:t>
            </a:r>
            <a:r>
              <a:rPr lang="fr-FR" sz="1400" dirty="0">
                <a:latin typeface="Mrs Chocolat" pitchFamily="2" charset="0"/>
              </a:rPr>
              <a:t>. Quand ce n’est pas possible, donne</a:t>
            </a:r>
          </a:p>
          <a:p>
            <a:r>
              <a:rPr lang="fr-FR" sz="1400" dirty="0">
                <a:latin typeface="Mrs Chocolat" pitchFamily="2" charset="0"/>
              </a:rPr>
              <a:t>un encadrement.</a:t>
            </a:r>
            <a:endParaRPr lang="fr-FR" sz="1400" dirty="0" smtClean="0">
              <a:latin typeface="Mrs Chocola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2905" y="5181795"/>
            <a:ext cx="3617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7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21767" y="126407"/>
            <a:ext cx="6555325" cy="2376262"/>
          </a:xfrm>
          <a:prstGeom prst="roundRect">
            <a:avLst>
              <a:gd name="adj" fmla="val 4654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721767" y="2646686"/>
            <a:ext cx="6555325" cy="7848872"/>
          </a:xfrm>
          <a:prstGeom prst="roundRect">
            <a:avLst>
              <a:gd name="adj" fmla="val 2159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136569" y="2646686"/>
            <a:ext cx="463286" cy="7848871"/>
          </a:xfrm>
          <a:prstGeom prst="roundRect">
            <a:avLst>
              <a:gd name="adj" fmla="val 22098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-3548378" y="6451088"/>
            <a:ext cx="7848871" cy="24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60000"/>
              </a:lnSpc>
            </a:pPr>
            <a:r>
              <a:rPr lang="fr-FR" sz="1600" dirty="0" smtClean="0">
                <a:latin typeface="Mrs Chocolat" pitchFamily="2" charset="0"/>
              </a:rPr>
              <a:t>Géométrie</a:t>
            </a:r>
            <a:endParaRPr lang="fr-FR" sz="1600" dirty="0">
              <a:latin typeface="Mrs Chocolat" pitchFamily="2" charset="0"/>
            </a:endParaRPr>
          </a:p>
        </p:txBody>
      </p:sp>
      <p:sp>
        <p:nvSpPr>
          <p:cNvPr id="14" name="Larme 13"/>
          <p:cNvSpPr/>
          <p:nvPr/>
        </p:nvSpPr>
        <p:spPr>
          <a:xfrm>
            <a:off x="822503" y="8406686"/>
            <a:ext cx="299411" cy="289824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126189" y="8388732"/>
            <a:ext cx="5057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rs Chocolat" pitchFamily="2" charset="0"/>
              </a:rPr>
              <a:t>Calcule</a:t>
            </a:r>
            <a:r>
              <a:rPr lang="fr-FR" sz="1400" b="1" dirty="0">
                <a:latin typeface="Mrs Chocolat" pitchFamily="2" charset="0"/>
              </a:rPr>
              <a:t> </a:t>
            </a:r>
            <a:r>
              <a:rPr lang="fr-FR" sz="1400" dirty="0">
                <a:latin typeface="Mrs Chocolat" pitchFamily="2" charset="0"/>
              </a:rPr>
              <a:t>le périmètre de cette pièce rectangulaire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22502" y="8419510"/>
            <a:ext cx="3365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rs Chocolat" pitchFamily="2" charset="0"/>
              </a:rPr>
              <a:t>8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86125" y="198413"/>
            <a:ext cx="10801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419350" algn="l"/>
                <a:tab pos="4572000" algn="l"/>
              </a:tabLst>
            </a:pPr>
            <a:r>
              <a:rPr lang="pt-BR" sz="1050" b="1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e </a:t>
            </a:r>
            <a:r>
              <a:rPr lang="pt-BR" sz="105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pt-BR" sz="1200" dirty="0" smtClean="0">
                <a:latin typeface="Script Ecole 2" panose="02000400000000000000" pitchFamily="2" charset="0"/>
                <a:ea typeface="Script Ecole 2" panose="02000400000000000000" pitchFamily="2" charset="0"/>
              </a:rPr>
              <a:t>7 845 : 7</a:t>
            </a:r>
            <a:endParaRPr lang="fr-FR" sz="1200" dirty="0"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828080" y="452329"/>
            <a:ext cx="2048247" cy="1924470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404144" y="198413"/>
            <a:ext cx="8915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50" b="1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 </a:t>
            </a:r>
            <a:r>
              <a:rPr lang="pt-BR" sz="105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pt-BR" sz="1200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900 : 6</a:t>
            </a:r>
            <a:endParaRPr lang="fr-FR" sz="28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3002062" y="452329"/>
            <a:ext cx="2048247" cy="1924470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5159809" y="467416"/>
            <a:ext cx="2048247" cy="1924470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692451" y="198413"/>
            <a:ext cx="9829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2419350" algn="l"/>
                <a:tab pos="4572000" algn="l"/>
              </a:tabLst>
            </a:pPr>
            <a:r>
              <a:rPr lang="fr-FR" sz="1050" b="1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f </a:t>
            </a:r>
            <a:r>
              <a:rPr lang="fr-FR" sz="1050" dirty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– </a:t>
            </a:r>
            <a:r>
              <a:rPr lang="fr-FR" sz="1200" dirty="0" smtClean="0">
                <a:solidFill>
                  <a:prstClr val="black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6 091 : 9</a:t>
            </a:r>
            <a:endParaRPr lang="fr-FR" sz="1200" dirty="0">
              <a:solidFill>
                <a:prstClr val="black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530" y="2718693"/>
            <a:ext cx="44386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250" y="5094957"/>
            <a:ext cx="3294788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96" y="8768517"/>
            <a:ext cx="2721455" cy="1655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3780408" y="8695357"/>
            <a:ext cx="3374772" cy="1649107"/>
          </a:xfrm>
          <a:prstGeom prst="roundRect">
            <a:avLst>
              <a:gd name="adj" fmla="val 7263"/>
            </a:avLst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193083"/>
              </p:ext>
            </p:extLst>
          </p:nvPr>
        </p:nvGraphicFramePr>
        <p:xfrm>
          <a:off x="1071058" y="609892"/>
          <a:ext cx="1540346" cy="1609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8178"/>
                <a:gridCol w="642168"/>
              </a:tblGrid>
              <a:tr h="252609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9</a:t>
                      </a:r>
                      <a:r>
                        <a:rPr lang="fr-FR" sz="12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0   0</a:t>
                      </a:r>
                      <a:endParaRPr lang="fr-FR" sz="1100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1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-</a:t>
                      </a:r>
                      <a:r>
                        <a:rPr lang="fr-FR" sz="11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6</a:t>
                      </a:r>
                      <a:r>
                        <a:rPr lang="fr-FR" sz="11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3   0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3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0</a:t>
                      </a:r>
                      <a:endParaRPr lang="fr-FR" sz="1200" u="sng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0   0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0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0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     0</a:t>
                      </a:r>
                      <a:endParaRPr lang="fr-FR" sz="1200" u="none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1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6</a:t>
                      </a:r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022">
                <a:tc vMerge="1">
                  <a:txBody>
                    <a:bodyPr/>
                    <a:lstStyle/>
                    <a:p>
                      <a:pPr algn="ctr"/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1  5  0</a:t>
                      </a:r>
                      <a:endParaRPr lang="fr-FR" sz="12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479271"/>
              </p:ext>
            </p:extLst>
          </p:nvPr>
        </p:nvGraphicFramePr>
        <p:xfrm>
          <a:off x="3132336" y="486445"/>
          <a:ext cx="1776348" cy="1885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2949"/>
                <a:gridCol w="723399"/>
              </a:tblGrid>
              <a:tr h="252609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7</a:t>
                      </a:r>
                      <a:r>
                        <a:rPr lang="fr-FR" sz="12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8   4   5</a:t>
                      </a:r>
                      <a:endParaRPr lang="fr-FR" sz="1100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1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-</a:t>
                      </a:r>
                      <a:r>
                        <a:rPr lang="fr-FR" sz="11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7   </a:t>
                      </a:r>
                      <a:r>
                        <a:rPr lang="fr-FR" sz="11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0   8   </a:t>
                      </a: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7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  <a:endParaRPr lang="fr-FR" sz="1200" u="sng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</a:t>
                      </a: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1   4</a:t>
                      </a: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1   4</a:t>
                      </a: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     0   5</a:t>
                      </a: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   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0   0</a:t>
                      </a:r>
                    </a:p>
                    <a:p>
                      <a:pPr marL="0" indent="0" algn="l">
                        <a:lnSpc>
                          <a:spcPct val="11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          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fr-FR" sz="11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7</a:t>
                      </a:r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022">
                <a:tc vMerge="1">
                  <a:txBody>
                    <a:bodyPr/>
                    <a:lstStyle/>
                    <a:p>
                      <a:pPr algn="ctr"/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1  1  2 0</a:t>
                      </a:r>
                      <a:endParaRPr lang="fr-FR" sz="12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540968"/>
              </p:ext>
            </p:extLst>
          </p:nvPr>
        </p:nvGraphicFramePr>
        <p:xfrm>
          <a:off x="5286845" y="558453"/>
          <a:ext cx="1741422" cy="1609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426"/>
                <a:gridCol w="725996"/>
              </a:tblGrid>
              <a:tr h="252609">
                <a:tc rowSpan="2">
                  <a:txBody>
                    <a:bodyPr/>
                    <a:lstStyle/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6</a:t>
                      </a:r>
                      <a:r>
                        <a:rPr lang="fr-FR" sz="12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0   9  1</a:t>
                      </a:r>
                      <a:endParaRPr lang="fr-FR" sz="1100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1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-</a:t>
                      </a:r>
                      <a:r>
                        <a:rPr lang="fr-FR" sz="11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5    4</a:t>
                      </a:r>
                      <a:r>
                        <a:rPr lang="fr-FR" sz="1100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6   9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sng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6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3</a:t>
                      </a:r>
                      <a:endParaRPr lang="fr-FR" sz="1200" u="sng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</a:t>
                      </a: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6  1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   </a:t>
                      </a:r>
                      <a:r>
                        <a:rPr lang="fr-FR" sz="1200" u="sng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- 5  4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None/>
                      </a:pPr>
                      <a:r>
                        <a:rPr lang="fr-FR" sz="1200" u="none" baseline="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            0  7</a:t>
                      </a:r>
                      <a:endParaRPr lang="fr-FR" sz="1200" u="none" dirty="0" smtClean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1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9</a:t>
                      </a:r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022">
                <a:tc vMerge="1">
                  <a:txBody>
                    <a:bodyPr/>
                    <a:lstStyle/>
                    <a:p>
                      <a:pPr algn="ctr"/>
                      <a:endParaRPr lang="fr-FR" sz="11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fr-FR" sz="1200" dirty="0" smtClean="0"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6  7  6</a:t>
                      </a:r>
                      <a:endParaRPr lang="fr-FR" sz="1200" dirty="0"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3112158" y="3095245"/>
            <a:ext cx="706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non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5989747" y="2885374"/>
            <a:ext cx="706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non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4611956" y="3594523"/>
            <a:ext cx="706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non</a:t>
            </a:r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3049923" y="4272017"/>
            <a:ext cx="706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oui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5902244" y="4147946"/>
            <a:ext cx="706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oui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3818485" y="8695357"/>
            <a:ext cx="333669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6 m 5 dm x 2 = 12 m 10 dm = 13 m</a:t>
            </a:r>
          </a:p>
          <a:p>
            <a:r>
              <a:rPr lang="fr-FR" sz="1400" dirty="0" smtClean="0"/>
              <a:t>3 m 8 dm x 2 = 6 m 16 dm = 7 m 6 dm</a:t>
            </a:r>
          </a:p>
          <a:p>
            <a:endParaRPr lang="fr-FR" sz="1400" dirty="0"/>
          </a:p>
          <a:p>
            <a:r>
              <a:rPr lang="fr-FR" sz="1400" dirty="0" smtClean="0"/>
              <a:t>13 m + 7 m 6 dm = 20 m 6 dm</a:t>
            </a:r>
          </a:p>
          <a:p>
            <a:endParaRPr lang="fr-FR" sz="1400" dirty="0"/>
          </a:p>
          <a:p>
            <a:r>
              <a:rPr lang="fr-FR" sz="1400" dirty="0" smtClean="0"/>
              <a:t>Le périmètre de cette pièce rectangulaire est de 20 m et 6 dm</a:t>
            </a:r>
            <a:endParaRPr lang="fr-FR" sz="1400" dirty="0"/>
          </a:p>
        </p:txBody>
      </p:sp>
      <p:sp>
        <p:nvSpPr>
          <p:cNvPr id="36" name="ZoneTexte 35"/>
          <p:cNvSpPr txBox="1"/>
          <p:nvPr/>
        </p:nvSpPr>
        <p:spPr>
          <a:xfrm>
            <a:off x="4203844" y="5428560"/>
            <a:ext cx="44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24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4454855" y="6945784"/>
            <a:ext cx="449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25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5526025" y="7632799"/>
            <a:ext cx="140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39 &lt; C &lt; 41</a:t>
            </a:r>
            <a:endParaRPr lang="fr-FR" dirty="0"/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78" y="7094180"/>
            <a:ext cx="293642" cy="116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3579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4993</TotalTime>
  <Words>807</Words>
  <Application>Microsoft Office PowerPoint</Application>
  <PresentationFormat>Personnalisé</PresentationFormat>
  <Paragraphs>169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Arial</vt:lpstr>
      <vt:lpstr>Calibri</vt:lpstr>
      <vt:lpstr>Fineliner Script</vt:lpstr>
      <vt:lpstr>Handlee</vt:lpstr>
      <vt:lpstr>Mrs Chocolat</vt:lpstr>
      <vt:lpstr>Rostros y emociones</vt:lpstr>
      <vt:lpstr>Script Ecole 2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177</cp:revision>
  <cp:lastPrinted>2013-11-12T08:48:42Z</cp:lastPrinted>
  <dcterms:created xsi:type="dcterms:W3CDTF">2013-09-23T11:54:35Z</dcterms:created>
  <dcterms:modified xsi:type="dcterms:W3CDTF">2015-01-27T08:45:31Z</dcterms:modified>
</cp:coreProperties>
</file>