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5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24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50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19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98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34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8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35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84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67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34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B35F-36E1-4BC3-8301-6D35BE495EAC}" type="datetimeFigureOut">
              <a:rPr lang="fr-FR" smtClean="0"/>
              <a:t>11/05/2017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13DDA-4278-4E7E-BC37-8AB497350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94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202" y="2773549"/>
            <a:ext cx="9858778" cy="116192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54545" y="2955167"/>
            <a:ext cx="1455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Signal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82201" y="399246"/>
            <a:ext cx="9955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00CC"/>
                </a:solidFill>
              </a:rPr>
              <a:t>Chaine de transmission d’une information :</a:t>
            </a:r>
            <a:endParaRPr lang="fr-FR" sz="2800" b="1" i="1" dirty="0">
              <a:solidFill>
                <a:srgbClr val="0000CC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238705" y="2955167"/>
            <a:ext cx="2065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Information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416676" y="3232597"/>
            <a:ext cx="19318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9929612" y="3232597"/>
            <a:ext cx="30909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262128" y="3941428"/>
            <a:ext cx="1970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7030A0"/>
                </a:solidFill>
              </a:rPr>
              <a:t>Microphone,</a:t>
            </a:r>
          </a:p>
          <a:p>
            <a:r>
              <a:rPr lang="fr-FR" sz="2400" b="1" i="1" dirty="0" smtClean="0">
                <a:solidFill>
                  <a:srgbClr val="7030A0"/>
                </a:solidFill>
              </a:rPr>
              <a:t>Clavier,</a:t>
            </a:r>
          </a:p>
          <a:p>
            <a:r>
              <a:rPr lang="fr-FR" sz="2400" b="1" i="1" dirty="0" smtClean="0">
                <a:solidFill>
                  <a:srgbClr val="7030A0"/>
                </a:solidFill>
              </a:rPr>
              <a:t>Capteur CCD,</a:t>
            </a:r>
          </a:p>
          <a:p>
            <a:r>
              <a:rPr lang="fr-FR" sz="2400" b="1" i="1" dirty="0" smtClean="0">
                <a:solidFill>
                  <a:srgbClr val="7030A0"/>
                </a:solidFill>
              </a:rPr>
              <a:t>Etc.</a:t>
            </a:r>
            <a:endParaRPr lang="fr-FR" sz="2400" b="1" i="1" dirty="0">
              <a:solidFill>
                <a:srgbClr val="7030A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48507" y="3966693"/>
            <a:ext cx="1403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Antenne,</a:t>
            </a:r>
          </a:p>
          <a:p>
            <a:r>
              <a:rPr lang="fr-FR" sz="2400" b="1" i="1" dirty="0" smtClean="0">
                <a:solidFill>
                  <a:srgbClr val="0070C0"/>
                </a:solidFill>
              </a:rPr>
              <a:t>Etc.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868215" y="3966693"/>
            <a:ext cx="20348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bg2">
                    <a:lumMod val="25000"/>
                  </a:schemeClr>
                </a:solidFill>
              </a:rPr>
              <a:t>Fil électrique,</a:t>
            </a:r>
          </a:p>
          <a:p>
            <a:r>
              <a:rPr lang="fr-FR" sz="2400" b="1" i="1" dirty="0" smtClean="0">
                <a:solidFill>
                  <a:schemeClr val="bg2">
                    <a:lumMod val="25000"/>
                  </a:schemeClr>
                </a:solidFill>
              </a:rPr>
              <a:t>Fibre optique, </a:t>
            </a:r>
          </a:p>
          <a:p>
            <a:r>
              <a:rPr lang="fr-FR" sz="2400" b="1" i="1" dirty="0" smtClean="0">
                <a:solidFill>
                  <a:schemeClr val="bg2">
                    <a:lumMod val="25000"/>
                  </a:schemeClr>
                </a:solidFill>
              </a:rPr>
              <a:t>Air,</a:t>
            </a:r>
          </a:p>
          <a:p>
            <a:r>
              <a:rPr lang="fr-FR" sz="2400" b="1" i="1" dirty="0" smtClean="0">
                <a:solidFill>
                  <a:schemeClr val="bg2">
                    <a:lumMod val="25000"/>
                  </a:schemeClr>
                </a:solidFill>
              </a:rPr>
              <a:t>Etc.</a:t>
            </a:r>
            <a:endParaRPr lang="fr-FR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044746" y="3966693"/>
            <a:ext cx="1493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3333FF"/>
                </a:solidFill>
              </a:rPr>
              <a:t>Antenne,</a:t>
            </a:r>
          </a:p>
          <a:p>
            <a:r>
              <a:rPr lang="fr-FR" sz="2400" b="1" i="1" dirty="0" smtClean="0">
                <a:solidFill>
                  <a:srgbClr val="3333FF"/>
                </a:solidFill>
              </a:rPr>
              <a:t>Modem,</a:t>
            </a:r>
          </a:p>
          <a:p>
            <a:r>
              <a:rPr lang="fr-FR" sz="2400" b="1" i="1" dirty="0" smtClean="0">
                <a:solidFill>
                  <a:srgbClr val="3333FF"/>
                </a:solidFill>
              </a:rPr>
              <a:t>Etc.</a:t>
            </a:r>
            <a:endParaRPr lang="fr-FR" sz="2400" b="1" i="1" dirty="0">
              <a:solidFill>
                <a:srgbClr val="3333FF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538695" y="3966693"/>
            <a:ext cx="2021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3300"/>
                </a:solidFill>
              </a:rPr>
              <a:t>Haut-parleur,</a:t>
            </a:r>
          </a:p>
          <a:p>
            <a:r>
              <a:rPr lang="fr-FR" sz="2400" b="1" i="1" dirty="0" smtClean="0">
                <a:solidFill>
                  <a:srgbClr val="FF3300"/>
                </a:solidFill>
              </a:rPr>
              <a:t>Ecran,</a:t>
            </a:r>
          </a:p>
          <a:p>
            <a:r>
              <a:rPr lang="fr-FR" sz="2400" b="1" i="1" dirty="0" smtClean="0">
                <a:solidFill>
                  <a:srgbClr val="FF3300"/>
                </a:solidFill>
              </a:rPr>
              <a:t>Etc.</a:t>
            </a:r>
            <a:endParaRPr lang="fr-FR" sz="2400" b="1" i="1" dirty="0">
              <a:solidFill>
                <a:srgbClr val="FF33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7272" y="979864"/>
            <a:ext cx="2678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Voix,</a:t>
            </a:r>
          </a:p>
          <a:p>
            <a:r>
              <a:rPr lang="fr-FR" sz="2000" dirty="0" smtClean="0"/>
              <a:t>Pression sur une touche,</a:t>
            </a:r>
          </a:p>
          <a:p>
            <a:r>
              <a:rPr lang="fr-FR" sz="2000" dirty="0" smtClean="0"/>
              <a:t>Mouvement d’un objet,</a:t>
            </a:r>
          </a:p>
          <a:p>
            <a:r>
              <a:rPr lang="fr-FR" sz="2000" dirty="0" err="1" smtClean="0"/>
              <a:t>Etc</a:t>
            </a:r>
            <a:endParaRPr lang="fr-FR" sz="2000" dirty="0" smtClean="0"/>
          </a:p>
          <a:p>
            <a:endParaRPr lang="fr-FR" sz="2000" dirty="0"/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669701" y="2524259"/>
            <a:ext cx="0" cy="4467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348507" y="1415042"/>
            <a:ext cx="1403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00CC"/>
                </a:solidFill>
              </a:rPr>
              <a:t>Code,</a:t>
            </a:r>
          </a:p>
          <a:p>
            <a:r>
              <a:rPr lang="fr-FR" sz="2400" i="1" dirty="0" smtClean="0">
                <a:solidFill>
                  <a:srgbClr val="0000CC"/>
                </a:solidFill>
              </a:rPr>
              <a:t>Module,</a:t>
            </a:r>
          </a:p>
          <a:p>
            <a:r>
              <a:rPr lang="fr-FR" sz="2400" i="1" dirty="0" smtClean="0">
                <a:solidFill>
                  <a:srgbClr val="0000CC"/>
                </a:solidFill>
              </a:rPr>
              <a:t>Amplifie.</a:t>
            </a:r>
            <a:endParaRPr lang="fr-FR" sz="2400" i="1" dirty="0">
              <a:solidFill>
                <a:srgbClr val="0000CC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044746" y="1276542"/>
            <a:ext cx="1828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00CC"/>
                </a:solidFill>
              </a:rPr>
              <a:t>Filtre, décode, démodule, amplifie.</a:t>
            </a:r>
            <a:endParaRPr lang="fr-FR" sz="2400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1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62885" y="334851"/>
            <a:ext cx="10045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CC"/>
                </a:solidFill>
              </a:rPr>
              <a:t>Signal analogique, signal numérique</a:t>
            </a:r>
            <a:endParaRPr lang="fr-FR" sz="3200" b="1" i="1" dirty="0">
              <a:solidFill>
                <a:srgbClr val="0000CC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4096" y="1120462"/>
            <a:ext cx="181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Signal :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50016" y="1120462"/>
            <a:ext cx="91311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C’est le support physique de l’information : variation de P</a:t>
            </a:r>
            <a:r>
              <a:rPr lang="fr-FR" sz="2400" b="1" baseline="-25000" dirty="0">
                <a:solidFill>
                  <a:srgbClr val="FF0000"/>
                </a:solidFill>
              </a:rPr>
              <a:t>air</a:t>
            </a:r>
            <a:r>
              <a:rPr lang="fr-FR" sz="2400" b="1" dirty="0">
                <a:solidFill>
                  <a:srgbClr val="FF0000"/>
                </a:solidFill>
              </a:rPr>
              <a:t> pour la voix, signaux visuels, signaux électriques, signaux électromagnétiques et, plus récemment, nombres (signaux informatiques).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34096" y="2717442"/>
            <a:ext cx="3155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Signal analogique : 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12146" y="2459865"/>
            <a:ext cx="81394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qualifiera de signal analogique tout signal </a:t>
            </a:r>
            <a:r>
              <a:rPr lang="fr-FR" sz="2400" b="1" dirty="0"/>
              <a:t>continu</a:t>
            </a:r>
            <a:r>
              <a:rPr lang="fr-FR" sz="2400" dirty="0"/>
              <a:t> (au sens mathématique  du terme) dont la valeur est fonction du temps. 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« Analogique » </a:t>
            </a:r>
            <a:r>
              <a:rPr lang="fr-FR" sz="2400" dirty="0"/>
              <a:t>vient du fait que la valeur de ce signal varie de façon analogue à celle du signal source (avant transduction</a:t>
            </a:r>
            <a:r>
              <a:rPr lang="fr-FR" sz="2400" dirty="0" smtClean="0"/>
              <a:t>).</a:t>
            </a:r>
          </a:p>
          <a:p>
            <a:endParaRPr lang="fr-FR" sz="2400" dirty="0"/>
          </a:p>
          <a:p>
            <a:r>
              <a:rPr lang="fr-FR" sz="2400" b="1" i="1" dirty="0"/>
              <a:t>L’enregistrement de ce signal nécessite </a:t>
            </a:r>
            <a:r>
              <a:rPr lang="fr-FR" sz="2400" b="1" i="1" dirty="0" smtClean="0"/>
              <a:t>donc de </a:t>
            </a:r>
            <a:r>
              <a:rPr lang="fr-FR" sz="2400" b="1" i="1" dirty="0"/>
              <a:t>« capter » en permanence son évolution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 smtClean="0"/>
              <a:t>Exemple : le </a:t>
            </a:r>
            <a:r>
              <a:rPr lang="fr-FR" sz="2400" dirty="0"/>
              <a:t>signal électrique observé sur un oscilloscope enregistré en parlant dans un microphone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02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2276" y="450761"/>
            <a:ext cx="4507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00CC"/>
                </a:solidFill>
              </a:rPr>
              <a:t>Signal numérique : </a:t>
            </a:r>
            <a:endParaRPr lang="fr-FR" sz="2800" b="1" dirty="0">
              <a:solidFill>
                <a:srgbClr val="0000CC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52281" y="898331"/>
            <a:ext cx="95303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I</a:t>
            </a:r>
            <a:r>
              <a:rPr lang="fr-FR" sz="2800" dirty="0" smtClean="0"/>
              <a:t>l </a:t>
            </a:r>
            <a:r>
              <a:rPr lang="fr-FR" sz="2800" dirty="0"/>
              <a:t>est </a:t>
            </a:r>
            <a:r>
              <a:rPr lang="fr-FR" sz="2800" b="1" dirty="0" smtClean="0"/>
              <a:t>discontinu</a:t>
            </a:r>
            <a:r>
              <a:rPr lang="fr-FR" sz="2800" dirty="0" smtClean="0"/>
              <a:t>, </a:t>
            </a:r>
            <a:r>
              <a:rPr lang="fr-FR" sz="2800" dirty="0"/>
              <a:t>c'est-à-dire </a:t>
            </a:r>
            <a:r>
              <a:rPr lang="fr-FR" sz="2800" dirty="0" smtClean="0"/>
              <a:t>qu’il </a:t>
            </a:r>
            <a:r>
              <a:rPr lang="fr-FR" sz="2800" dirty="0"/>
              <a:t>ne peut prendre qu’un nombre fini de valeurs à des instants précis. La grandeur associée est alors </a:t>
            </a:r>
            <a:r>
              <a:rPr lang="fr-FR" sz="2800" dirty="0" smtClean="0"/>
              <a:t>quantifiée sous la forme </a:t>
            </a:r>
            <a:r>
              <a:rPr lang="fr-FR" sz="2800" dirty="0"/>
              <a:t>d’un nombre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dirty="0"/>
              <a:t>Un signal numérique est en général obtenu </a:t>
            </a:r>
            <a:r>
              <a:rPr lang="fr-FR" sz="2800" dirty="0" smtClean="0"/>
              <a:t>par </a:t>
            </a:r>
            <a:r>
              <a:rPr lang="fr-FR" sz="2800" b="1" i="1" dirty="0"/>
              <a:t>conversion</a:t>
            </a:r>
            <a:r>
              <a:rPr lang="fr-FR" sz="2800" dirty="0"/>
              <a:t> d’un signal analogique.</a:t>
            </a:r>
          </a:p>
          <a:p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37882" y="3905993"/>
            <a:ext cx="342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Remarque : </a:t>
            </a:r>
            <a:endParaRPr lang="fr-FR" sz="2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2472743" y="3875924"/>
            <a:ext cx="8409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- Un ordinateur ne comprend que deux signaux modélisés par deux chiffres : 0 et 1</a:t>
            </a:r>
            <a:endParaRPr lang="fr-FR" sz="2800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62895" y="5315806"/>
            <a:ext cx="92212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- Un ordinateur ne comprend que le </a:t>
            </a:r>
            <a:r>
              <a:rPr lang="fr-FR" sz="2800" b="1" i="1" dirty="0" smtClean="0"/>
              <a:t>langage binaire</a:t>
            </a:r>
            <a:r>
              <a:rPr lang="fr-FR" sz="2800" i="1" dirty="0" smtClean="0"/>
              <a:t>. N’importe quelle information sera </a:t>
            </a:r>
            <a:r>
              <a:rPr lang="fr-FR" sz="2800" b="1" i="1" dirty="0" smtClean="0"/>
              <a:t>codée</a:t>
            </a:r>
            <a:r>
              <a:rPr lang="fr-FR" sz="2800" i="1" dirty="0" smtClean="0"/>
              <a:t> sous la forme d’un assemblage de 0 et de 1.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40079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2580" y="309093"/>
            <a:ext cx="1036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CC"/>
                </a:solidFill>
              </a:rPr>
              <a:t>Conversion analogique - numérique</a:t>
            </a:r>
            <a:endParaRPr lang="fr-FR" sz="3200" b="1" i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030310" y="1609859"/>
            <a:ext cx="20054420" cy="150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5" name="Zone de dessin 5"/>
          <p:cNvGrpSpPr/>
          <p:nvPr/>
        </p:nvGrpSpPr>
        <p:grpSpPr>
          <a:xfrm>
            <a:off x="1030310" y="1609859"/>
            <a:ext cx="10354614" cy="3174683"/>
            <a:chOff x="0" y="0"/>
            <a:chExt cx="6295044" cy="96202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758815" cy="479425"/>
            </a:xfrm>
            <a:prstGeom prst="rect">
              <a:avLst/>
            </a:prstGeom>
          </p:spPr>
        </p:sp>
        <p:cxnSp>
          <p:nvCxnSpPr>
            <p:cNvPr id="7" name="Connecteur droit avec flèche 6"/>
            <p:cNvCxnSpPr/>
            <p:nvPr/>
          </p:nvCxnSpPr>
          <p:spPr>
            <a:xfrm>
              <a:off x="1238251" y="264647"/>
              <a:ext cx="18097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Zone de texte 7"/>
            <p:cNvSpPr txBox="1"/>
            <p:nvPr/>
          </p:nvSpPr>
          <p:spPr>
            <a:xfrm>
              <a:off x="1428748" y="50223"/>
              <a:ext cx="1171576" cy="4288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fr-FR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fr-FR" sz="2000" b="1" i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Echantillonneur</a:t>
              </a:r>
              <a:endParaRPr lang="fr-FR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Zone de texte 7"/>
            <p:cNvSpPr txBox="1"/>
            <p:nvPr/>
          </p:nvSpPr>
          <p:spPr>
            <a:xfrm>
              <a:off x="2789217" y="60542"/>
              <a:ext cx="777559" cy="4185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endParaRPr lang="fr-FR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 b="1" i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Bloqueur</a:t>
              </a:r>
              <a:endParaRPr lang="fr-FR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Zone de texte 7"/>
            <p:cNvSpPr txBox="1"/>
            <p:nvPr/>
          </p:nvSpPr>
          <p:spPr>
            <a:xfrm>
              <a:off x="3747514" y="62486"/>
              <a:ext cx="1062611" cy="4165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endParaRPr lang="fr-FR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 b="1" i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Numérisation</a:t>
              </a:r>
              <a:endParaRPr lang="fr-FR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Zone de texte 2"/>
            <p:cNvSpPr txBox="1"/>
            <p:nvPr/>
          </p:nvSpPr>
          <p:spPr>
            <a:xfrm>
              <a:off x="0" y="0"/>
              <a:ext cx="1256740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Signal</a:t>
              </a:r>
              <a:br>
                <a:rPr lang="fr-F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analogique S</a:t>
              </a:r>
              <a:r>
                <a:rPr lang="fr-FR" sz="24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2608242" y="280394"/>
              <a:ext cx="18097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>
              <a:off x="3566776" y="301342"/>
              <a:ext cx="18097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4818189" y="280394"/>
              <a:ext cx="18097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 de texte 2"/>
            <p:cNvSpPr txBox="1"/>
            <p:nvPr/>
          </p:nvSpPr>
          <p:spPr>
            <a:xfrm>
              <a:off x="5008689" y="0"/>
              <a:ext cx="1286355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Signal</a:t>
              </a:r>
              <a:br>
                <a:rPr lang="fr-FR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</a:br>
              <a:r>
                <a:rPr lang="fr-FR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numérique S</a:t>
              </a:r>
              <a:r>
                <a:rPr lang="fr-FR" sz="2400" b="1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lang="fr-FR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6" name="Zone de texte 4"/>
            <p:cNvSpPr txBox="1"/>
            <p:nvPr/>
          </p:nvSpPr>
          <p:spPr>
            <a:xfrm>
              <a:off x="2445554" y="574324"/>
              <a:ext cx="555587" cy="1851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fr-FR" sz="2800" baseline="-250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28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  <a:endParaRPr lang="fr-FR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Zone de texte 4"/>
            <p:cNvSpPr txBox="1"/>
            <p:nvPr/>
          </p:nvSpPr>
          <p:spPr>
            <a:xfrm>
              <a:off x="1113437" y="574709"/>
              <a:ext cx="661058" cy="22645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8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2800" baseline="-250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fr-FR" sz="28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Zone de texte 4"/>
            <p:cNvSpPr txBox="1"/>
            <p:nvPr/>
          </p:nvSpPr>
          <p:spPr>
            <a:xfrm>
              <a:off x="3399437" y="574709"/>
              <a:ext cx="550341" cy="20570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8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2800" baseline="-250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fr-FR" sz="28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Zone de texte 4"/>
            <p:cNvSpPr txBox="1"/>
            <p:nvPr/>
          </p:nvSpPr>
          <p:spPr>
            <a:xfrm>
              <a:off x="4666262" y="572770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32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3200" baseline="-250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fr-F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8229600" y="4465983"/>
            <a:ext cx="3061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7030A0"/>
                </a:solidFill>
              </a:rPr>
              <a:t>(Chaine de conversion)</a:t>
            </a:r>
            <a:endParaRPr lang="fr-FR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-1" y="-1"/>
            <a:ext cx="19380951" cy="69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" name="Zone de dessin 5"/>
          <p:cNvGrpSpPr/>
          <p:nvPr/>
        </p:nvGrpSpPr>
        <p:grpSpPr>
          <a:xfrm>
            <a:off x="1071932" y="348174"/>
            <a:ext cx="10006885" cy="1468192"/>
            <a:chOff x="0" y="0"/>
            <a:chExt cx="6295044" cy="963964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5758815" cy="479425"/>
            </a:xfrm>
            <a:prstGeom prst="rect">
              <a:avLst/>
            </a:prstGeom>
          </p:spPr>
        </p:sp>
        <p:cxnSp>
          <p:nvCxnSpPr>
            <p:cNvPr id="5" name="Connecteur droit avec flèche 4"/>
            <p:cNvCxnSpPr/>
            <p:nvPr/>
          </p:nvCxnSpPr>
          <p:spPr>
            <a:xfrm>
              <a:off x="1238251" y="264647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 de texte 7"/>
            <p:cNvSpPr txBox="1"/>
            <p:nvPr/>
          </p:nvSpPr>
          <p:spPr>
            <a:xfrm>
              <a:off x="1428748" y="50223"/>
              <a:ext cx="1171576" cy="4288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Echantillonneur</a:t>
              </a:r>
            </a:p>
          </p:txBody>
        </p:sp>
        <p:sp>
          <p:nvSpPr>
            <p:cNvPr id="7" name="Zone de texte 7"/>
            <p:cNvSpPr txBox="1"/>
            <p:nvPr/>
          </p:nvSpPr>
          <p:spPr>
            <a:xfrm>
              <a:off x="2789217" y="60542"/>
              <a:ext cx="777559" cy="4185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Bloqueur</a:t>
              </a:r>
            </a:p>
          </p:txBody>
        </p:sp>
        <p:sp>
          <p:nvSpPr>
            <p:cNvPr id="8" name="Zone de texte 7"/>
            <p:cNvSpPr txBox="1"/>
            <p:nvPr/>
          </p:nvSpPr>
          <p:spPr>
            <a:xfrm>
              <a:off x="3747514" y="62486"/>
              <a:ext cx="1062611" cy="4165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Numérisation</a:t>
              </a:r>
            </a:p>
          </p:txBody>
        </p:sp>
        <p:sp>
          <p:nvSpPr>
            <p:cNvPr id="9" name="Zone de texte 2"/>
            <p:cNvSpPr txBox="1"/>
            <p:nvPr/>
          </p:nvSpPr>
          <p:spPr>
            <a:xfrm>
              <a:off x="0" y="0"/>
              <a:ext cx="1256740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Signal</a:t>
              </a:r>
              <a:b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analogique S</a:t>
              </a:r>
              <a:r>
                <a:rPr lang="fr-FR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2608242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3566776" y="301342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4818189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 de texte 2"/>
            <p:cNvSpPr txBox="1"/>
            <p:nvPr/>
          </p:nvSpPr>
          <p:spPr>
            <a:xfrm>
              <a:off x="5008689" y="0"/>
              <a:ext cx="1286355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Signal</a:t>
              </a:r>
              <a:b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</a:b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numérique S</a:t>
              </a:r>
              <a:r>
                <a:rPr lang="fr-FR" sz="1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4" name="Zone de texte 4"/>
            <p:cNvSpPr txBox="1"/>
            <p:nvPr/>
          </p:nvSpPr>
          <p:spPr>
            <a:xfrm>
              <a:off x="2445554" y="574324"/>
              <a:ext cx="511621" cy="3896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2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fr-FR" sz="1200" baseline="-250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12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Zone de texte 4"/>
            <p:cNvSpPr txBox="1"/>
            <p:nvPr/>
          </p:nvSpPr>
          <p:spPr>
            <a:xfrm>
              <a:off x="1113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200" baseline="-250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fr-FR" sz="12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Zone de texte 4"/>
            <p:cNvSpPr txBox="1"/>
            <p:nvPr/>
          </p:nvSpPr>
          <p:spPr>
            <a:xfrm>
              <a:off x="3399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200" baseline="-250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fr-FR" sz="12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Zone de texte 4"/>
            <p:cNvSpPr txBox="1"/>
            <p:nvPr/>
          </p:nvSpPr>
          <p:spPr>
            <a:xfrm>
              <a:off x="4666262" y="572770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200" baseline="-2500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410817" y="1669774"/>
            <a:ext cx="24310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Rappel : </a:t>
            </a:r>
            <a:r>
              <a:rPr lang="fr-FR" sz="2000" b="1" dirty="0">
                <a:solidFill>
                  <a:srgbClr val="FF0000"/>
                </a:solidFill>
              </a:rPr>
              <a:t>un signal analogique contient une infinité de valeurs continues alors qu’un signal numérique n’a qu’un nombre fini de valeurs.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327997" y="1813413"/>
            <a:ext cx="7340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CC"/>
                </a:solidFill>
              </a:rPr>
              <a:t>le </a:t>
            </a:r>
            <a:r>
              <a:rPr lang="fr-FR" sz="3200" b="1" i="1" dirty="0">
                <a:solidFill>
                  <a:srgbClr val="0000CC"/>
                </a:solidFill>
              </a:rPr>
              <a:t>signal numérique </a:t>
            </a:r>
            <a:r>
              <a:rPr lang="fr-FR" sz="3200" b="1" i="1" dirty="0" smtClean="0">
                <a:solidFill>
                  <a:srgbClr val="0000CC"/>
                </a:solidFill>
              </a:rPr>
              <a:t>est </a:t>
            </a:r>
            <a:r>
              <a:rPr lang="fr-FR" sz="3200" b="1" i="1" dirty="0">
                <a:solidFill>
                  <a:srgbClr val="0000CC"/>
                </a:solidFill>
              </a:rPr>
              <a:t>quantifié.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343134" y="2725002"/>
            <a:ext cx="79609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8000"/>
                </a:solidFill>
              </a:rPr>
              <a:t>La qualité du signal, c’est-à-dire sa fidélité par rapport au signal analogique, est liée :</a:t>
            </a:r>
          </a:p>
          <a:p>
            <a:endParaRPr lang="fr-FR" sz="2400" b="1" dirty="0" smtClean="0">
              <a:solidFill>
                <a:srgbClr val="00800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400" b="1" dirty="0" smtClean="0">
                <a:solidFill>
                  <a:srgbClr val="008000"/>
                </a:solidFill>
              </a:rPr>
              <a:t>d’une part au nombre de valeurs qui peuvent être acquises, c’est-à-dire à la valeur de l’écart entre deux valeurs successives (pas de quantification).</a:t>
            </a:r>
          </a:p>
          <a:p>
            <a:pPr marL="285750" indent="-285750">
              <a:buFontTx/>
              <a:buChar char="-"/>
            </a:pPr>
            <a:endParaRPr lang="fr-FR" sz="2400" b="1" dirty="0" smtClean="0">
              <a:solidFill>
                <a:srgbClr val="00800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2400" b="1" dirty="0" smtClean="0">
                <a:solidFill>
                  <a:srgbClr val="008000"/>
                </a:solidFill>
              </a:rPr>
              <a:t>D’autre part à la durée entre deux acquisitions successives (période d’échantillonnage.</a:t>
            </a:r>
            <a:endParaRPr lang="fr-FR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2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Zone de dessin 5"/>
          <p:cNvGrpSpPr/>
          <p:nvPr/>
        </p:nvGrpSpPr>
        <p:grpSpPr>
          <a:xfrm>
            <a:off x="1071932" y="348174"/>
            <a:ext cx="10006885" cy="1468192"/>
            <a:chOff x="0" y="0"/>
            <a:chExt cx="6295044" cy="963964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758815" cy="479425"/>
            </a:xfrm>
            <a:prstGeom prst="rect">
              <a:avLst/>
            </a:prstGeom>
          </p:spPr>
        </p:sp>
        <p:cxnSp>
          <p:nvCxnSpPr>
            <p:cNvPr id="4" name="Connecteur droit avec flèche 3"/>
            <p:cNvCxnSpPr/>
            <p:nvPr/>
          </p:nvCxnSpPr>
          <p:spPr>
            <a:xfrm>
              <a:off x="1238251" y="264647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Zone de texte 7"/>
            <p:cNvSpPr txBox="1"/>
            <p:nvPr/>
          </p:nvSpPr>
          <p:spPr>
            <a:xfrm>
              <a:off x="1428748" y="50223"/>
              <a:ext cx="1171576" cy="4288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Echantillonneur</a:t>
              </a:r>
            </a:p>
          </p:txBody>
        </p:sp>
        <p:sp>
          <p:nvSpPr>
            <p:cNvPr id="6" name="Zone de texte 7"/>
            <p:cNvSpPr txBox="1"/>
            <p:nvPr/>
          </p:nvSpPr>
          <p:spPr>
            <a:xfrm>
              <a:off x="2789217" y="60542"/>
              <a:ext cx="777559" cy="4185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Bloqueur</a:t>
              </a:r>
            </a:p>
          </p:txBody>
        </p:sp>
        <p:sp>
          <p:nvSpPr>
            <p:cNvPr id="7" name="Zone de texte 7"/>
            <p:cNvSpPr txBox="1"/>
            <p:nvPr/>
          </p:nvSpPr>
          <p:spPr>
            <a:xfrm>
              <a:off x="3747514" y="62486"/>
              <a:ext cx="1062611" cy="4165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Numérisation</a:t>
              </a:r>
            </a:p>
          </p:txBody>
        </p:sp>
        <p:sp>
          <p:nvSpPr>
            <p:cNvPr id="8" name="Zone de texte 2"/>
            <p:cNvSpPr txBox="1"/>
            <p:nvPr/>
          </p:nvSpPr>
          <p:spPr>
            <a:xfrm>
              <a:off x="0" y="0"/>
              <a:ext cx="1256740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Signal</a:t>
              </a:r>
              <a:b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analogique S</a:t>
              </a:r>
              <a:r>
                <a:rPr lang="fr-FR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2608242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>
              <a:off x="3566776" y="301342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4818189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 de texte 2"/>
            <p:cNvSpPr txBox="1"/>
            <p:nvPr/>
          </p:nvSpPr>
          <p:spPr>
            <a:xfrm>
              <a:off x="5008689" y="0"/>
              <a:ext cx="1286355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Signal</a:t>
              </a:r>
              <a:b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</a:b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numérique S</a:t>
              </a:r>
              <a:r>
                <a:rPr lang="fr-FR" sz="1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3" name="Zone de texte 4"/>
            <p:cNvSpPr txBox="1"/>
            <p:nvPr/>
          </p:nvSpPr>
          <p:spPr>
            <a:xfrm>
              <a:off x="2445554" y="574324"/>
              <a:ext cx="511621" cy="3896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16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Zone de texte 4"/>
            <p:cNvSpPr txBox="1"/>
            <p:nvPr/>
          </p:nvSpPr>
          <p:spPr>
            <a:xfrm>
              <a:off x="1113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fr-FR" sz="16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Zone de texte 4"/>
            <p:cNvSpPr txBox="1"/>
            <p:nvPr/>
          </p:nvSpPr>
          <p:spPr>
            <a:xfrm>
              <a:off x="3399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fr-FR" sz="16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Zone de texte 4"/>
            <p:cNvSpPr txBox="1"/>
            <p:nvPr/>
          </p:nvSpPr>
          <p:spPr>
            <a:xfrm>
              <a:off x="4666262" y="572770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605307" y="1674254"/>
            <a:ext cx="6800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CC"/>
                </a:solidFill>
              </a:rPr>
              <a:t>Echantillonneur </a:t>
            </a:r>
            <a:r>
              <a:rPr lang="fr-FR" sz="2400" b="1" dirty="0" smtClean="0">
                <a:solidFill>
                  <a:srgbClr val="0000CC"/>
                </a:solidFill>
              </a:rPr>
              <a:t>:</a:t>
            </a:r>
            <a:endParaRPr lang="fr-FR" sz="2400" b="1" dirty="0">
              <a:solidFill>
                <a:srgbClr val="0000CC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387143" y="1674254"/>
            <a:ext cx="803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Acquérir la grandeur analogique à un instant t </a:t>
            </a:r>
          </a:p>
          <a:p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5307" y="2305318"/>
            <a:ext cx="264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CC"/>
                </a:solidFill>
              </a:rPr>
              <a:t>Quantification : </a:t>
            </a:r>
            <a:endParaRPr lang="fr-FR" sz="2400" b="1" dirty="0">
              <a:solidFill>
                <a:srgbClr val="0000CC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248195" y="2305318"/>
            <a:ext cx="7518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Une valeur Ve est attribuée (bloquée), non quelconque car elle est ensuite codée en langage binaire (numérisée) : 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pic>
        <p:nvPicPr>
          <p:cNvPr id="21" name="Imag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022" y="3368133"/>
            <a:ext cx="4564561" cy="2942515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741840" y="4327301"/>
            <a:ext cx="4488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8000"/>
                </a:solidFill>
              </a:rPr>
              <a:t>Ici : codage 8 bits (1 octet)</a:t>
            </a:r>
            <a:endParaRPr lang="fr-FR" sz="2800" i="1" dirty="0">
              <a:solidFill>
                <a:srgbClr val="008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029149" y="4850521"/>
            <a:ext cx="359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(256 valeurs possibles…)</a:t>
            </a:r>
            <a:endParaRPr lang="fr-FR" sz="2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6349285" y="5640946"/>
            <a:ext cx="5842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3333FF"/>
                </a:solidFill>
              </a:rPr>
              <a:t>Codage 1 bit : deux valeurs possibles, 0 et 1 !</a:t>
            </a:r>
            <a:endParaRPr lang="fr-FR" sz="2400" b="1" i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8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Zone de dessin 5"/>
          <p:cNvGrpSpPr/>
          <p:nvPr/>
        </p:nvGrpSpPr>
        <p:grpSpPr>
          <a:xfrm>
            <a:off x="1071932" y="348174"/>
            <a:ext cx="10006885" cy="1468192"/>
            <a:chOff x="0" y="0"/>
            <a:chExt cx="6295044" cy="963964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758815" cy="479425"/>
            </a:xfrm>
            <a:prstGeom prst="rect">
              <a:avLst/>
            </a:prstGeom>
          </p:spPr>
        </p:sp>
        <p:cxnSp>
          <p:nvCxnSpPr>
            <p:cNvPr id="4" name="Connecteur droit avec flèche 3"/>
            <p:cNvCxnSpPr/>
            <p:nvPr/>
          </p:nvCxnSpPr>
          <p:spPr>
            <a:xfrm>
              <a:off x="1238251" y="264647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Zone de texte 7"/>
            <p:cNvSpPr txBox="1"/>
            <p:nvPr/>
          </p:nvSpPr>
          <p:spPr>
            <a:xfrm>
              <a:off x="1428748" y="50223"/>
              <a:ext cx="1171576" cy="4288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Echantillonneur</a:t>
              </a:r>
            </a:p>
          </p:txBody>
        </p:sp>
        <p:sp>
          <p:nvSpPr>
            <p:cNvPr id="6" name="Zone de texte 7"/>
            <p:cNvSpPr txBox="1"/>
            <p:nvPr/>
          </p:nvSpPr>
          <p:spPr>
            <a:xfrm>
              <a:off x="2789217" y="60542"/>
              <a:ext cx="777559" cy="4185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Bloqueur</a:t>
              </a:r>
            </a:p>
          </p:txBody>
        </p:sp>
        <p:sp>
          <p:nvSpPr>
            <p:cNvPr id="7" name="Zone de texte 7"/>
            <p:cNvSpPr txBox="1"/>
            <p:nvPr/>
          </p:nvSpPr>
          <p:spPr>
            <a:xfrm>
              <a:off x="3747514" y="62486"/>
              <a:ext cx="1062611" cy="4165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Numérisation</a:t>
              </a:r>
            </a:p>
          </p:txBody>
        </p:sp>
        <p:sp>
          <p:nvSpPr>
            <p:cNvPr id="8" name="Zone de texte 2"/>
            <p:cNvSpPr txBox="1"/>
            <p:nvPr/>
          </p:nvSpPr>
          <p:spPr>
            <a:xfrm>
              <a:off x="0" y="0"/>
              <a:ext cx="1256740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Signal</a:t>
              </a:r>
              <a:b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analogique S</a:t>
              </a:r>
              <a:r>
                <a:rPr lang="fr-FR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2608242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>
              <a:off x="3566776" y="301342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4818189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 de texte 2"/>
            <p:cNvSpPr txBox="1"/>
            <p:nvPr/>
          </p:nvSpPr>
          <p:spPr>
            <a:xfrm>
              <a:off x="5008689" y="0"/>
              <a:ext cx="1286355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Signal</a:t>
              </a:r>
              <a:b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</a:b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numérique S</a:t>
              </a:r>
              <a:r>
                <a:rPr lang="fr-FR" sz="1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3" name="Zone de texte 4"/>
            <p:cNvSpPr txBox="1"/>
            <p:nvPr/>
          </p:nvSpPr>
          <p:spPr>
            <a:xfrm>
              <a:off x="2445554" y="574324"/>
              <a:ext cx="511621" cy="3896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1600" dirty="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Zone de texte 4"/>
            <p:cNvSpPr txBox="1"/>
            <p:nvPr/>
          </p:nvSpPr>
          <p:spPr>
            <a:xfrm>
              <a:off x="1113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fr-FR" sz="1600" dirty="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Zone de texte 4"/>
            <p:cNvSpPr txBox="1"/>
            <p:nvPr/>
          </p:nvSpPr>
          <p:spPr>
            <a:xfrm>
              <a:off x="3399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fr-FR" sz="1600" dirty="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Zone de texte 4"/>
            <p:cNvSpPr txBox="1"/>
            <p:nvPr/>
          </p:nvSpPr>
          <p:spPr>
            <a:xfrm>
              <a:off x="4666262" y="572770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16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1600" baseline="-250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fr-F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592428" y="1813413"/>
            <a:ext cx="6053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0000CC"/>
                </a:solidFill>
              </a:rPr>
              <a:t>Période/fréquence d’échantillonnage</a:t>
            </a:r>
            <a:r>
              <a:rPr lang="fr-FR" sz="3600" b="1" i="1" dirty="0">
                <a:solidFill>
                  <a:srgbClr val="0000CC"/>
                </a:solidFill>
              </a:rPr>
              <a:t> </a:t>
            </a:r>
            <a:r>
              <a:rPr lang="fr-FR" sz="2400" b="1" dirty="0">
                <a:solidFill>
                  <a:srgbClr val="0000CC"/>
                </a:solidFill>
              </a:rPr>
              <a:t>: </a:t>
            </a:r>
            <a:r>
              <a:rPr lang="fr-FR" dirty="0"/>
              <a:t> </a:t>
            </a:r>
          </a:p>
          <a:p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455313" y="2736743"/>
            <a:ext cx="93500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L’ensemble des opérations précédente nécessite une durée (avant de tout recommencer : acquisition/quantification/blocage/numérisation) qui est la période d’échantillonnage T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e</a:t>
            </a:r>
            <a:r>
              <a:rPr lang="fr-FR" sz="2400" b="1" dirty="0" smtClean="0">
                <a:solidFill>
                  <a:srgbClr val="FF0000"/>
                </a:solidFill>
              </a:rPr>
              <a:t>. Une petite valeur de T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e</a:t>
            </a:r>
            <a:r>
              <a:rPr lang="fr-FR" sz="2400" b="1" dirty="0" smtClean="0">
                <a:solidFill>
                  <a:srgbClr val="FF0000"/>
                </a:solidFill>
              </a:rPr>
              <a:t> (soit une grande valeur de </a:t>
            </a:r>
            <a:r>
              <a:rPr lang="fr-FR" sz="2400" b="1" dirty="0" err="1" smtClean="0">
                <a:solidFill>
                  <a:srgbClr val="FF0000"/>
                </a:solidFill>
              </a:rPr>
              <a:t>f</a:t>
            </a:r>
            <a:r>
              <a:rPr lang="fr-FR" sz="2400" b="1" baseline="-25000" dirty="0" err="1" smtClean="0">
                <a:solidFill>
                  <a:srgbClr val="FF0000"/>
                </a:solidFill>
              </a:rPr>
              <a:t>e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la fréquence d’échantillonnage) est l’autre facteur d’obtention d’un signal numérisé fidèle au signal analogique.</a:t>
            </a:r>
          </a:p>
          <a:p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6214" y="270456"/>
            <a:ext cx="258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CC"/>
                </a:solidFill>
              </a:rPr>
              <a:t>Exemple : </a:t>
            </a:r>
            <a:endParaRPr lang="fr-FR" sz="2400" b="1" dirty="0">
              <a:solidFill>
                <a:srgbClr val="0000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195" y="270456"/>
            <a:ext cx="6323526" cy="632352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113691" y="501288"/>
            <a:ext cx="318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Codage 4 bits sur le domaine -2 V à + 2 V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16721" y="1558344"/>
            <a:ext cx="3554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Pas de quantification :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04232" y="2184513"/>
            <a:ext cx="1790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CC"/>
                </a:solidFill>
              </a:rPr>
              <a:t>0,25 V</a:t>
            </a:r>
            <a:endParaRPr lang="fr-FR" sz="2400" b="1" dirty="0">
              <a:solidFill>
                <a:srgbClr val="0000CC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474299" y="3013656"/>
            <a:ext cx="282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T </a:t>
            </a:r>
            <a:r>
              <a:rPr lang="fr-FR" sz="2000" b="1" dirty="0" smtClean="0">
                <a:solidFill>
                  <a:srgbClr val="FF0000"/>
                </a:solidFill>
              </a:rPr>
              <a:t>échantillonnage : 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704232" y="3639825"/>
            <a:ext cx="2395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CC"/>
                </a:solidFill>
              </a:rPr>
              <a:t>0,25 ms</a:t>
            </a:r>
            <a:endParaRPr lang="fr-FR" sz="2400" b="1" dirty="0">
              <a:solidFill>
                <a:srgbClr val="0000CC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216721" y="4610637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Remarque : la valeur bloquée est la valeur possible juste en dessous de la valeur réelle au moment de l’échantillonnage.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4518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8918</TotalTime>
  <Words>462</Words>
  <Application>Microsoft Office PowerPoint</Application>
  <PresentationFormat>Grand écran</PresentationFormat>
  <Paragraphs>111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23</cp:revision>
  <dcterms:created xsi:type="dcterms:W3CDTF">2017-05-09T09:32:34Z</dcterms:created>
  <dcterms:modified xsi:type="dcterms:W3CDTF">2017-05-16T12:51:14Z</dcterms:modified>
</cp:coreProperties>
</file>