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FF"/>
    <a:srgbClr val="008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55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248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50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19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198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34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8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35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846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967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34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EB35F-36E1-4BC3-8301-6D35BE495EAC}" type="datetimeFigureOut">
              <a:rPr lang="fr-FR" smtClean="0"/>
              <a:t>11/05/2017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3DDA-4278-4E7E-BC37-8AB497350D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294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202" y="2773549"/>
            <a:ext cx="9858778" cy="1161929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54545" y="2955167"/>
            <a:ext cx="1455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Signal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82201" y="399246"/>
            <a:ext cx="9955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 smtClean="0">
                <a:solidFill>
                  <a:srgbClr val="0000CC"/>
                </a:solidFill>
              </a:rPr>
              <a:t>Chaine de transmission d’une information :</a:t>
            </a:r>
            <a:endParaRPr lang="fr-FR" sz="2800" b="1" i="1" dirty="0">
              <a:solidFill>
                <a:srgbClr val="0000CC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238705" y="2955167"/>
            <a:ext cx="2065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Information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416676" y="3232597"/>
            <a:ext cx="19318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9929612" y="3232597"/>
            <a:ext cx="30909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1262128" y="3941428"/>
            <a:ext cx="19704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7030A0"/>
                </a:solidFill>
              </a:rPr>
              <a:t>Microphone,</a:t>
            </a:r>
          </a:p>
          <a:p>
            <a:r>
              <a:rPr lang="fr-FR" sz="2400" b="1" i="1" dirty="0" smtClean="0">
                <a:solidFill>
                  <a:srgbClr val="7030A0"/>
                </a:solidFill>
              </a:rPr>
              <a:t>Clavier,</a:t>
            </a:r>
          </a:p>
          <a:p>
            <a:r>
              <a:rPr lang="fr-FR" sz="2400" b="1" i="1" dirty="0" smtClean="0">
                <a:solidFill>
                  <a:srgbClr val="7030A0"/>
                </a:solidFill>
              </a:rPr>
              <a:t>Capteur CCD,</a:t>
            </a:r>
          </a:p>
          <a:p>
            <a:r>
              <a:rPr lang="fr-FR" sz="2400" b="1" i="1" dirty="0" smtClean="0">
                <a:solidFill>
                  <a:srgbClr val="7030A0"/>
                </a:solidFill>
              </a:rPr>
              <a:t>Etc.</a:t>
            </a:r>
            <a:endParaRPr lang="fr-FR" sz="2400" b="1" i="1" dirty="0">
              <a:solidFill>
                <a:srgbClr val="7030A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348507" y="3966693"/>
            <a:ext cx="1403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0070C0"/>
                </a:solidFill>
              </a:rPr>
              <a:t>Antenne,</a:t>
            </a:r>
          </a:p>
          <a:p>
            <a:r>
              <a:rPr lang="fr-FR" sz="2400" b="1" i="1" dirty="0" smtClean="0">
                <a:solidFill>
                  <a:srgbClr val="0070C0"/>
                </a:solidFill>
              </a:rPr>
              <a:t>Etc.</a:t>
            </a:r>
            <a:endParaRPr lang="fr-FR" sz="2400" b="1" i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868215" y="3966693"/>
            <a:ext cx="20348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chemeClr val="bg2">
                    <a:lumMod val="25000"/>
                  </a:schemeClr>
                </a:solidFill>
              </a:rPr>
              <a:t>Fil électrique,</a:t>
            </a:r>
          </a:p>
          <a:p>
            <a:r>
              <a:rPr lang="fr-FR" sz="2400" b="1" i="1" dirty="0" smtClean="0">
                <a:solidFill>
                  <a:schemeClr val="bg2">
                    <a:lumMod val="25000"/>
                  </a:schemeClr>
                </a:solidFill>
              </a:rPr>
              <a:t>Fibre optique, </a:t>
            </a:r>
          </a:p>
          <a:p>
            <a:r>
              <a:rPr lang="fr-FR" sz="2400" b="1" i="1" dirty="0" smtClean="0">
                <a:solidFill>
                  <a:schemeClr val="bg2">
                    <a:lumMod val="25000"/>
                  </a:schemeClr>
                </a:solidFill>
              </a:rPr>
              <a:t>Air,</a:t>
            </a:r>
          </a:p>
          <a:p>
            <a:r>
              <a:rPr lang="fr-FR" sz="2400" b="1" i="1" dirty="0" smtClean="0">
                <a:solidFill>
                  <a:schemeClr val="bg2">
                    <a:lumMod val="25000"/>
                  </a:schemeClr>
                </a:solidFill>
              </a:rPr>
              <a:t>Etc.</a:t>
            </a:r>
            <a:endParaRPr lang="fr-FR" sz="2400" b="1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044746" y="3966693"/>
            <a:ext cx="1493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3333FF"/>
                </a:solidFill>
              </a:rPr>
              <a:t>Antenne,</a:t>
            </a:r>
          </a:p>
          <a:p>
            <a:r>
              <a:rPr lang="fr-FR" sz="2400" b="1" i="1" dirty="0" smtClean="0">
                <a:solidFill>
                  <a:srgbClr val="3333FF"/>
                </a:solidFill>
              </a:rPr>
              <a:t>Modem,</a:t>
            </a:r>
          </a:p>
          <a:p>
            <a:r>
              <a:rPr lang="fr-FR" sz="2400" b="1" i="1" dirty="0" smtClean="0">
                <a:solidFill>
                  <a:srgbClr val="3333FF"/>
                </a:solidFill>
              </a:rPr>
              <a:t>Etc.</a:t>
            </a:r>
            <a:endParaRPr lang="fr-FR" sz="2400" b="1" i="1" dirty="0">
              <a:solidFill>
                <a:srgbClr val="3333FF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538695" y="3966693"/>
            <a:ext cx="2021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3300"/>
                </a:solidFill>
              </a:rPr>
              <a:t>Haut-parleur,</a:t>
            </a:r>
          </a:p>
          <a:p>
            <a:r>
              <a:rPr lang="fr-FR" sz="2400" b="1" i="1" dirty="0" smtClean="0">
                <a:solidFill>
                  <a:srgbClr val="FF3300"/>
                </a:solidFill>
              </a:rPr>
              <a:t>Ecran,</a:t>
            </a:r>
          </a:p>
          <a:p>
            <a:r>
              <a:rPr lang="fr-FR" sz="2400" b="1" i="1" dirty="0" smtClean="0">
                <a:solidFill>
                  <a:srgbClr val="FF3300"/>
                </a:solidFill>
              </a:rPr>
              <a:t>Etc.</a:t>
            </a:r>
            <a:endParaRPr lang="fr-FR" sz="2400" b="1" i="1" dirty="0">
              <a:solidFill>
                <a:srgbClr val="FF33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7272" y="979864"/>
            <a:ext cx="26788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Voix,</a:t>
            </a:r>
          </a:p>
          <a:p>
            <a:r>
              <a:rPr lang="fr-FR" sz="2000" dirty="0" smtClean="0"/>
              <a:t>Pression sur une touche,</a:t>
            </a:r>
          </a:p>
          <a:p>
            <a:r>
              <a:rPr lang="fr-FR" sz="2000" dirty="0" smtClean="0"/>
              <a:t>Mouvement d’un objet,</a:t>
            </a:r>
          </a:p>
          <a:p>
            <a:r>
              <a:rPr lang="fr-FR" sz="2000" dirty="0" err="1" smtClean="0"/>
              <a:t>Etc</a:t>
            </a:r>
            <a:endParaRPr lang="fr-FR" sz="2000" dirty="0" smtClean="0"/>
          </a:p>
          <a:p>
            <a:endParaRPr lang="fr-FR" sz="2000" dirty="0"/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669701" y="2524259"/>
            <a:ext cx="0" cy="4467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3348507" y="1415042"/>
            <a:ext cx="1403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00CC"/>
                </a:solidFill>
              </a:rPr>
              <a:t>Code,</a:t>
            </a:r>
          </a:p>
          <a:p>
            <a:r>
              <a:rPr lang="fr-FR" sz="2400" i="1" dirty="0" smtClean="0">
                <a:solidFill>
                  <a:srgbClr val="0000CC"/>
                </a:solidFill>
              </a:rPr>
              <a:t>Module,</a:t>
            </a:r>
          </a:p>
          <a:p>
            <a:r>
              <a:rPr lang="fr-FR" sz="2400" i="1" dirty="0" smtClean="0">
                <a:solidFill>
                  <a:srgbClr val="0000CC"/>
                </a:solidFill>
              </a:rPr>
              <a:t>Amplifie.</a:t>
            </a:r>
            <a:endParaRPr lang="fr-FR" sz="2400" i="1" dirty="0">
              <a:solidFill>
                <a:srgbClr val="0000CC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044746" y="1276542"/>
            <a:ext cx="18287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0000CC"/>
                </a:solidFill>
              </a:rPr>
              <a:t>Filtre, décode, démodule, amplifie.</a:t>
            </a:r>
            <a:endParaRPr lang="fr-FR" sz="2400" i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11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62885" y="334851"/>
            <a:ext cx="100455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CC"/>
                </a:solidFill>
              </a:rPr>
              <a:t>Signal analogique, signal numérique</a:t>
            </a:r>
            <a:endParaRPr lang="fr-FR" sz="3200" b="1" i="1" dirty="0">
              <a:solidFill>
                <a:srgbClr val="0000CC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34096" y="1120462"/>
            <a:ext cx="18159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Signal : 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550016" y="1120462"/>
            <a:ext cx="91311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C’est le support physique de l’information : variation de P</a:t>
            </a:r>
            <a:r>
              <a:rPr lang="fr-FR" sz="2400" b="1" baseline="-25000" dirty="0">
                <a:solidFill>
                  <a:srgbClr val="FF0000"/>
                </a:solidFill>
              </a:rPr>
              <a:t>air</a:t>
            </a:r>
            <a:r>
              <a:rPr lang="fr-FR" sz="2400" b="1" dirty="0">
                <a:solidFill>
                  <a:srgbClr val="FF0000"/>
                </a:solidFill>
              </a:rPr>
              <a:t> pour la voix, signaux visuels, signaux électriques, signaux électromagnétiques et, plus récemment, nombres (signaux informatiques).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34096" y="2717442"/>
            <a:ext cx="31553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70C0"/>
                </a:solidFill>
              </a:rPr>
              <a:t>Signal analogique : </a:t>
            </a:r>
            <a:endParaRPr lang="fr-FR" sz="2800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12146" y="2459865"/>
            <a:ext cx="81394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On qualifiera de signal analogique tout signal </a:t>
            </a:r>
            <a:r>
              <a:rPr lang="fr-FR" sz="2400" b="1" dirty="0"/>
              <a:t>continu</a:t>
            </a:r>
            <a:r>
              <a:rPr lang="fr-FR" sz="2400" dirty="0"/>
              <a:t> (au sens mathématique  du terme) dont la valeur est fonction du temps. 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« Analogique » </a:t>
            </a:r>
            <a:r>
              <a:rPr lang="fr-FR" sz="2400" dirty="0"/>
              <a:t>vient du fait que la valeur de ce signal varie de façon analogue à celle du signal source (avant transduction</a:t>
            </a:r>
            <a:r>
              <a:rPr lang="fr-FR" sz="2400" dirty="0" smtClean="0"/>
              <a:t>).</a:t>
            </a:r>
          </a:p>
          <a:p>
            <a:endParaRPr lang="fr-FR" sz="2400" dirty="0"/>
          </a:p>
          <a:p>
            <a:r>
              <a:rPr lang="fr-FR" sz="2400" b="1" i="1" dirty="0"/>
              <a:t>L’enregistrement de ce signal nécessite </a:t>
            </a:r>
            <a:r>
              <a:rPr lang="fr-FR" sz="2400" b="1" i="1" dirty="0" smtClean="0"/>
              <a:t>donc de </a:t>
            </a:r>
            <a:r>
              <a:rPr lang="fr-FR" sz="2400" b="1" i="1" dirty="0"/>
              <a:t>« capter » en permanence son évolution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r>
              <a:rPr lang="fr-FR" sz="2400" dirty="0" smtClean="0"/>
              <a:t>Exemple : le </a:t>
            </a:r>
            <a:r>
              <a:rPr lang="fr-FR" sz="2400" dirty="0"/>
              <a:t>signal électrique observé sur un oscilloscope enregistré en parlant dans un microphone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5029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02276" y="450761"/>
            <a:ext cx="45076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00CC"/>
                </a:solidFill>
              </a:rPr>
              <a:t>Signal numérique : </a:t>
            </a:r>
            <a:endParaRPr lang="fr-FR" sz="2800" b="1" dirty="0">
              <a:solidFill>
                <a:srgbClr val="0000CC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352281" y="898331"/>
            <a:ext cx="953036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</a:t>
            </a:r>
            <a:r>
              <a:rPr lang="fr-FR" sz="2800" dirty="0" smtClean="0"/>
              <a:t>l </a:t>
            </a:r>
            <a:r>
              <a:rPr lang="fr-FR" sz="2800" dirty="0"/>
              <a:t>est </a:t>
            </a:r>
            <a:r>
              <a:rPr lang="fr-FR" sz="2800" b="1" dirty="0" smtClean="0"/>
              <a:t>discontinu</a:t>
            </a:r>
            <a:r>
              <a:rPr lang="fr-FR" sz="2800" dirty="0" smtClean="0"/>
              <a:t>, </a:t>
            </a:r>
            <a:r>
              <a:rPr lang="fr-FR" sz="2800" dirty="0"/>
              <a:t>c'est-à-dire </a:t>
            </a:r>
            <a:r>
              <a:rPr lang="fr-FR" sz="2800" dirty="0" smtClean="0"/>
              <a:t>qu’il </a:t>
            </a:r>
            <a:r>
              <a:rPr lang="fr-FR" sz="2800" dirty="0"/>
              <a:t>ne peut prendre qu’un nombre fini de valeurs à des instants précis. La grandeur associée est alors </a:t>
            </a:r>
            <a:r>
              <a:rPr lang="fr-FR" sz="2800" dirty="0" smtClean="0"/>
              <a:t>quantifiée sous la forme </a:t>
            </a:r>
            <a:r>
              <a:rPr lang="fr-FR" sz="2800" dirty="0"/>
              <a:t>d’un nombre</a:t>
            </a:r>
            <a:r>
              <a:rPr lang="fr-FR" sz="2800" dirty="0" smtClean="0"/>
              <a:t>.</a:t>
            </a:r>
          </a:p>
          <a:p>
            <a:endParaRPr lang="fr-FR" sz="2800" dirty="0"/>
          </a:p>
          <a:p>
            <a:r>
              <a:rPr lang="fr-FR" sz="2800" dirty="0"/>
              <a:t>Un signal numérique est en général obtenu </a:t>
            </a:r>
            <a:r>
              <a:rPr lang="fr-FR" sz="2800" dirty="0" smtClean="0"/>
              <a:t>par </a:t>
            </a:r>
            <a:r>
              <a:rPr lang="fr-FR" sz="2800" b="1" i="1" dirty="0"/>
              <a:t>conversion</a:t>
            </a:r>
            <a:r>
              <a:rPr lang="fr-FR" sz="2800" dirty="0"/>
              <a:t> d’un signal analogique.</a:t>
            </a:r>
          </a:p>
          <a:p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437882" y="3905993"/>
            <a:ext cx="3425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/>
              <a:t>Remarque : </a:t>
            </a:r>
            <a:endParaRPr lang="fr-FR" sz="2400" b="1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2472743" y="3875924"/>
            <a:ext cx="8409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- Un ordinateur ne comprend que deux signaux modélisés par deux chiffres : 0 et 1</a:t>
            </a:r>
            <a:endParaRPr lang="fr-FR" sz="2800" i="1" dirty="0"/>
          </a:p>
        </p:txBody>
      </p:sp>
      <p:sp>
        <p:nvSpPr>
          <p:cNvPr id="6" name="ZoneTexte 5"/>
          <p:cNvSpPr txBox="1"/>
          <p:nvPr/>
        </p:nvSpPr>
        <p:spPr>
          <a:xfrm>
            <a:off x="2562895" y="5315806"/>
            <a:ext cx="92212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/>
              <a:t>- Un ordinateur ne comprend que le </a:t>
            </a:r>
            <a:r>
              <a:rPr lang="fr-FR" sz="2800" b="1" i="1" dirty="0" smtClean="0"/>
              <a:t>langage binaire</a:t>
            </a:r>
            <a:r>
              <a:rPr lang="fr-FR" sz="2800" i="1" dirty="0" smtClean="0"/>
              <a:t>. N’importe quelle information sera </a:t>
            </a:r>
            <a:r>
              <a:rPr lang="fr-FR" sz="2800" b="1" i="1" dirty="0" smtClean="0"/>
              <a:t>codée</a:t>
            </a:r>
            <a:r>
              <a:rPr lang="fr-FR" sz="2800" i="1" dirty="0" smtClean="0"/>
              <a:t> sous la forme d’un assemblage de 0 et de 1.</a:t>
            </a:r>
            <a:endParaRPr lang="fr-FR" sz="2800" i="1" dirty="0"/>
          </a:p>
        </p:txBody>
      </p:sp>
    </p:spTree>
    <p:extLst>
      <p:ext uri="{BB962C8B-B14F-4D97-AF65-F5344CB8AC3E}">
        <p14:creationId xmlns:p14="http://schemas.microsoft.com/office/powerpoint/2010/main" val="40079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82580" y="309093"/>
            <a:ext cx="10367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CC"/>
                </a:solidFill>
              </a:rPr>
              <a:t>Conversion analogique - numérique</a:t>
            </a:r>
            <a:endParaRPr lang="fr-FR" sz="3200" b="1" i="1" dirty="0">
              <a:solidFill>
                <a:srgbClr val="0000CC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1030310" y="1609859"/>
            <a:ext cx="20054420" cy="150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" name="Zone de dessin 5"/>
          <p:cNvGrpSpPr/>
          <p:nvPr/>
        </p:nvGrpSpPr>
        <p:grpSpPr>
          <a:xfrm>
            <a:off x="1030310" y="1609859"/>
            <a:ext cx="10354614" cy="3174683"/>
            <a:chOff x="0" y="0"/>
            <a:chExt cx="6295044" cy="962025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5758815" cy="479425"/>
            </a:xfrm>
            <a:prstGeom prst="rect">
              <a:avLst/>
            </a:prstGeom>
          </p:spPr>
        </p:sp>
        <p:cxnSp>
          <p:nvCxnSpPr>
            <p:cNvPr id="7" name="Connecteur droit avec flèche 6"/>
            <p:cNvCxnSpPr/>
            <p:nvPr/>
          </p:nvCxnSpPr>
          <p:spPr>
            <a:xfrm>
              <a:off x="1238251" y="264647"/>
              <a:ext cx="18097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 de texte 7"/>
            <p:cNvSpPr txBox="1"/>
            <p:nvPr/>
          </p:nvSpPr>
          <p:spPr>
            <a:xfrm>
              <a:off x="1428748" y="50223"/>
              <a:ext cx="1171576" cy="42885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fr-FR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fr-FR" sz="20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Echantillonneur</a:t>
              </a:r>
              <a:endParaRPr lang="fr-FR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Zone de texte 7"/>
            <p:cNvSpPr txBox="1"/>
            <p:nvPr/>
          </p:nvSpPr>
          <p:spPr>
            <a:xfrm>
              <a:off x="2789217" y="60542"/>
              <a:ext cx="777559" cy="41853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endParaRPr lang="fr-FR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0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Bloqueur</a:t>
              </a:r>
              <a:endParaRPr lang="fr-FR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Zone de texte 7"/>
            <p:cNvSpPr txBox="1"/>
            <p:nvPr/>
          </p:nvSpPr>
          <p:spPr>
            <a:xfrm>
              <a:off x="3747514" y="62486"/>
              <a:ext cx="1062611" cy="41658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endParaRPr lang="fr-FR" sz="20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000" b="1" i="1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Numérisation</a:t>
              </a:r>
              <a:endParaRPr lang="fr-FR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Zone de texte 2"/>
            <p:cNvSpPr txBox="1"/>
            <p:nvPr/>
          </p:nvSpPr>
          <p:spPr>
            <a:xfrm>
              <a:off x="0" y="0"/>
              <a:ext cx="1256740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Signal</a:t>
              </a:r>
              <a:br>
                <a:rPr lang="fr-FR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analogique S</a:t>
              </a:r>
              <a:r>
                <a:rPr lang="fr-FR" sz="24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</a:p>
          </p:txBody>
        </p:sp>
        <p:cxnSp>
          <p:nvCxnSpPr>
            <p:cNvPr id="12" name="Connecteur droit avec flèche 11"/>
            <p:cNvCxnSpPr/>
            <p:nvPr/>
          </p:nvCxnSpPr>
          <p:spPr>
            <a:xfrm>
              <a:off x="2608242" y="280394"/>
              <a:ext cx="18097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/>
            <p:nvPr/>
          </p:nvCxnSpPr>
          <p:spPr>
            <a:xfrm>
              <a:off x="3566776" y="301342"/>
              <a:ext cx="18097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>
              <a:off x="4818189" y="280394"/>
              <a:ext cx="180975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Zone de texte 2"/>
            <p:cNvSpPr txBox="1"/>
            <p:nvPr/>
          </p:nvSpPr>
          <p:spPr>
            <a:xfrm>
              <a:off x="5008689" y="0"/>
              <a:ext cx="1286355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Signal</a:t>
              </a:r>
              <a:br>
                <a:rPr lang="fr-FR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r>
                <a:rPr lang="fr-FR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numérique S</a:t>
              </a:r>
              <a:r>
                <a:rPr lang="fr-FR" sz="2400" b="1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r>
                <a:rPr lang="fr-FR" sz="2400" b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16" name="Zone de texte 4"/>
            <p:cNvSpPr txBox="1"/>
            <p:nvPr/>
          </p:nvSpPr>
          <p:spPr>
            <a:xfrm>
              <a:off x="2445554" y="574324"/>
              <a:ext cx="555587" cy="18514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280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fr-FR" sz="2800" baseline="-2500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fr-FR" sz="280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fr-FR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Zone de texte 4"/>
            <p:cNvSpPr txBox="1"/>
            <p:nvPr/>
          </p:nvSpPr>
          <p:spPr>
            <a:xfrm>
              <a:off x="1113437" y="574709"/>
              <a:ext cx="661058" cy="22645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800" dirty="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2800" baseline="-25000" dirty="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fr-FR" sz="2800" dirty="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8" name="Zone de texte 4"/>
            <p:cNvSpPr txBox="1"/>
            <p:nvPr/>
          </p:nvSpPr>
          <p:spPr>
            <a:xfrm>
              <a:off x="3399437" y="574709"/>
              <a:ext cx="550341" cy="20570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280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2800" baseline="-2500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fr-FR" sz="280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28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9" name="Zone de texte 4"/>
            <p:cNvSpPr txBox="1"/>
            <p:nvPr/>
          </p:nvSpPr>
          <p:spPr>
            <a:xfrm>
              <a:off x="4666262" y="572770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32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3200" baseline="-250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endParaRPr lang="fr-F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8229600" y="4465983"/>
            <a:ext cx="306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>
                <a:solidFill>
                  <a:srgbClr val="7030A0"/>
                </a:solidFill>
              </a:rPr>
              <a:t>(Chaine de conversion)</a:t>
            </a:r>
            <a:endParaRPr lang="fr-FR" sz="24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ChangeArrowheads="1"/>
          </p:cNvSpPr>
          <p:nvPr/>
        </p:nvSpPr>
        <p:spPr bwMode="auto">
          <a:xfrm>
            <a:off x="-1" y="-1"/>
            <a:ext cx="19380951" cy="696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3" name="Zone de dessin 5"/>
          <p:cNvGrpSpPr/>
          <p:nvPr/>
        </p:nvGrpSpPr>
        <p:grpSpPr>
          <a:xfrm>
            <a:off x="1071932" y="348174"/>
            <a:ext cx="10006885" cy="1468192"/>
            <a:chOff x="0" y="0"/>
            <a:chExt cx="6295044" cy="963964"/>
          </a:xfrm>
        </p:grpSpPr>
        <p:sp>
          <p:nvSpPr>
            <p:cNvPr id="4" name="Rectangle 3"/>
            <p:cNvSpPr/>
            <p:nvPr/>
          </p:nvSpPr>
          <p:spPr>
            <a:xfrm>
              <a:off x="0" y="0"/>
              <a:ext cx="5758815" cy="479425"/>
            </a:xfrm>
            <a:prstGeom prst="rect">
              <a:avLst/>
            </a:prstGeom>
          </p:spPr>
        </p:sp>
        <p:cxnSp>
          <p:nvCxnSpPr>
            <p:cNvPr id="5" name="Connecteur droit avec flèche 4"/>
            <p:cNvCxnSpPr/>
            <p:nvPr/>
          </p:nvCxnSpPr>
          <p:spPr>
            <a:xfrm>
              <a:off x="1238251" y="264647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Zone de texte 7"/>
            <p:cNvSpPr txBox="1"/>
            <p:nvPr/>
          </p:nvSpPr>
          <p:spPr>
            <a:xfrm>
              <a:off x="1428748" y="50223"/>
              <a:ext cx="1171576" cy="42885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Echantillonneur</a:t>
              </a:r>
            </a:p>
          </p:txBody>
        </p:sp>
        <p:sp>
          <p:nvSpPr>
            <p:cNvPr id="7" name="Zone de texte 7"/>
            <p:cNvSpPr txBox="1"/>
            <p:nvPr/>
          </p:nvSpPr>
          <p:spPr>
            <a:xfrm>
              <a:off x="2789217" y="60542"/>
              <a:ext cx="777559" cy="41853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Bloqueur</a:t>
              </a:r>
            </a:p>
          </p:txBody>
        </p:sp>
        <p:sp>
          <p:nvSpPr>
            <p:cNvPr id="8" name="Zone de texte 7"/>
            <p:cNvSpPr txBox="1"/>
            <p:nvPr/>
          </p:nvSpPr>
          <p:spPr>
            <a:xfrm>
              <a:off x="3747514" y="62486"/>
              <a:ext cx="1062611" cy="41658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Numérisation</a:t>
              </a:r>
            </a:p>
          </p:txBody>
        </p:sp>
        <p:sp>
          <p:nvSpPr>
            <p:cNvPr id="9" name="Zone de texte 2"/>
            <p:cNvSpPr txBox="1"/>
            <p:nvPr/>
          </p:nvSpPr>
          <p:spPr>
            <a:xfrm>
              <a:off x="0" y="0"/>
              <a:ext cx="1256740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Signal</a:t>
              </a:r>
              <a:b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analogique S</a:t>
              </a:r>
              <a:r>
                <a:rPr lang="fr-FR" sz="12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</a:p>
          </p:txBody>
        </p:sp>
        <p:cxnSp>
          <p:nvCxnSpPr>
            <p:cNvPr id="10" name="Connecteur droit avec flèche 9"/>
            <p:cNvCxnSpPr/>
            <p:nvPr/>
          </p:nvCxnSpPr>
          <p:spPr>
            <a:xfrm>
              <a:off x="2608242" y="280394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3566776" y="301342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1"/>
            <p:cNvCxnSpPr/>
            <p:nvPr/>
          </p:nvCxnSpPr>
          <p:spPr>
            <a:xfrm>
              <a:off x="4818189" y="280394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 de texte 2"/>
            <p:cNvSpPr txBox="1"/>
            <p:nvPr/>
          </p:nvSpPr>
          <p:spPr>
            <a:xfrm>
              <a:off x="5008689" y="0"/>
              <a:ext cx="1286355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Signal</a:t>
              </a:r>
              <a:b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numérique S</a:t>
              </a:r>
              <a:r>
                <a:rPr lang="fr-FR" sz="1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14" name="Zone de texte 4"/>
            <p:cNvSpPr txBox="1"/>
            <p:nvPr/>
          </p:nvSpPr>
          <p:spPr>
            <a:xfrm>
              <a:off x="2445554" y="574324"/>
              <a:ext cx="511621" cy="3896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20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fr-FR" sz="1200" baseline="-2500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fr-FR" sz="120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Zone de texte 4"/>
            <p:cNvSpPr txBox="1"/>
            <p:nvPr/>
          </p:nvSpPr>
          <p:spPr>
            <a:xfrm>
              <a:off x="1113437" y="574709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1200" baseline="-2500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fr-FR" sz="120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Zone de texte 4"/>
            <p:cNvSpPr txBox="1"/>
            <p:nvPr/>
          </p:nvSpPr>
          <p:spPr>
            <a:xfrm>
              <a:off x="3399437" y="574709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1200" baseline="-2500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fr-FR" sz="120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7" name="Zone de texte 4"/>
            <p:cNvSpPr txBox="1"/>
            <p:nvPr/>
          </p:nvSpPr>
          <p:spPr>
            <a:xfrm>
              <a:off x="4666262" y="572770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1200" baseline="-2500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endParaRPr lang="fr-FR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8" name="ZoneTexte 17"/>
          <p:cNvSpPr txBox="1"/>
          <p:nvPr/>
        </p:nvSpPr>
        <p:spPr>
          <a:xfrm>
            <a:off x="410817" y="1669774"/>
            <a:ext cx="243108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Rappel : </a:t>
            </a:r>
            <a:r>
              <a:rPr lang="fr-FR" sz="2000" b="1" dirty="0">
                <a:solidFill>
                  <a:srgbClr val="FF0000"/>
                </a:solidFill>
              </a:rPr>
              <a:t>un signal analogique contient une infinité de valeurs continues alors qu’un signal numérique n’a qu’un nombre fini de valeurs. 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3327997" y="1813413"/>
            <a:ext cx="7340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dirty="0" smtClean="0">
                <a:solidFill>
                  <a:srgbClr val="0000CC"/>
                </a:solidFill>
              </a:rPr>
              <a:t>le </a:t>
            </a:r>
            <a:r>
              <a:rPr lang="fr-FR" sz="3200" b="1" i="1" dirty="0">
                <a:solidFill>
                  <a:srgbClr val="0000CC"/>
                </a:solidFill>
              </a:rPr>
              <a:t>signal numérique </a:t>
            </a:r>
            <a:r>
              <a:rPr lang="fr-FR" sz="3200" b="1" i="1" dirty="0" smtClean="0">
                <a:solidFill>
                  <a:srgbClr val="0000CC"/>
                </a:solidFill>
              </a:rPr>
              <a:t>est </a:t>
            </a:r>
            <a:r>
              <a:rPr lang="fr-FR" sz="3200" b="1" i="1" dirty="0">
                <a:solidFill>
                  <a:srgbClr val="0000CC"/>
                </a:solidFill>
              </a:rPr>
              <a:t>quantifié. 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343134" y="2725002"/>
            <a:ext cx="79609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8000"/>
                </a:solidFill>
              </a:rPr>
              <a:t>La qualité du signal, c’est-à-dire sa fidélité par rapport au signal analogique, est liée :</a:t>
            </a:r>
          </a:p>
          <a:p>
            <a:endParaRPr lang="fr-FR" sz="2400" b="1" dirty="0" smtClean="0">
              <a:solidFill>
                <a:srgbClr val="00800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400" b="1" dirty="0" smtClean="0">
                <a:solidFill>
                  <a:srgbClr val="008000"/>
                </a:solidFill>
              </a:rPr>
              <a:t>d’une part au nombre de valeurs qui peuvent être acquises, c’est-à-dire à la valeur de l’écart entre deux valeurs successives (pas de quantification).</a:t>
            </a:r>
          </a:p>
          <a:p>
            <a:pPr marL="285750" indent="-285750">
              <a:buFontTx/>
              <a:buChar char="-"/>
            </a:pPr>
            <a:endParaRPr lang="fr-FR" sz="2400" b="1" dirty="0" smtClean="0">
              <a:solidFill>
                <a:srgbClr val="008000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400" b="1" dirty="0" smtClean="0">
                <a:solidFill>
                  <a:srgbClr val="008000"/>
                </a:solidFill>
              </a:rPr>
              <a:t>D’autre part à la durée entre deux acquisitions successives (période d’échantillonnage.</a:t>
            </a:r>
            <a:endParaRPr lang="fr-FR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2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Zone de dessin 5"/>
          <p:cNvGrpSpPr/>
          <p:nvPr/>
        </p:nvGrpSpPr>
        <p:grpSpPr>
          <a:xfrm>
            <a:off x="1071932" y="348174"/>
            <a:ext cx="10006885" cy="1468192"/>
            <a:chOff x="0" y="0"/>
            <a:chExt cx="6295044" cy="963964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5758815" cy="479425"/>
            </a:xfrm>
            <a:prstGeom prst="rect">
              <a:avLst/>
            </a:prstGeom>
          </p:spPr>
        </p:sp>
        <p:cxnSp>
          <p:nvCxnSpPr>
            <p:cNvPr id="4" name="Connecteur droit avec flèche 3"/>
            <p:cNvCxnSpPr/>
            <p:nvPr/>
          </p:nvCxnSpPr>
          <p:spPr>
            <a:xfrm>
              <a:off x="1238251" y="264647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Zone de texte 7"/>
            <p:cNvSpPr txBox="1"/>
            <p:nvPr/>
          </p:nvSpPr>
          <p:spPr>
            <a:xfrm>
              <a:off x="1428748" y="50223"/>
              <a:ext cx="1171576" cy="42885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Echantillonneur</a:t>
              </a:r>
            </a:p>
          </p:txBody>
        </p:sp>
        <p:sp>
          <p:nvSpPr>
            <p:cNvPr id="6" name="Zone de texte 7"/>
            <p:cNvSpPr txBox="1"/>
            <p:nvPr/>
          </p:nvSpPr>
          <p:spPr>
            <a:xfrm>
              <a:off x="2789217" y="60542"/>
              <a:ext cx="777559" cy="41853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Bloqueur</a:t>
              </a:r>
            </a:p>
          </p:txBody>
        </p:sp>
        <p:sp>
          <p:nvSpPr>
            <p:cNvPr id="7" name="Zone de texte 7"/>
            <p:cNvSpPr txBox="1"/>
            <p:nvPr/>
          </p:nvSpPr>
          <p:spPr>
            <a:xfrm>
              <a:off x="3747514" y="62486"/>
              <a:ext cx="1062611" cy="41658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Numérisation</a:t>
              </a:r>
            </a:p>
          </p:txBody>
        </p:sp>
        <p:sp>
          <p:nvSpPr>
            <p:cNvPr id="8" name="Zone de texte 2"/>
            <p:cNvSpPr txBox="1"/>
            <p:nvPr/>
          </p:nvSpPr>
          <p:spPr>
            <a:xfrm>
              <a:off x="0" y="0"/>
              <a:ext cx="1256740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Signal</a:t>
              </a:r>
              <a:b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analogique S</a:t>
              </a:r>
              <a:r>
                <a:rPr lang="fr-FR" sz="12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2608242" y="280394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>
              <a:off x="3566776" y="301342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4818189" y="280394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 de texte 2"/>
            <p:cNvSpPr txBox="1"/>
            <p:nvPr/>
          </p:nvSpPr>
          <p:spPr>
            <a:xfrm>
              <a:off x="5008689" y="0"/>
              <a:ext cx="1286355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Signal</a:t>
              </a:r>
              <a:b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numérique S</a:t>
              </a:r>
              <a:r>
                <a:rPr lang="fr-FR" sz="1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13" name="Zone de texte 4"/>
            <p:cNvSpPr txBox="1"/>
            <p:nvPr/>
          </p:nvSpPr>
          <p:spPr>
            <a:xfrm>
              <a:off x="2445554" y="574324"/>
              <a:ext cx="511621" cy="3896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600" dirty="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fr-FR" sz="1600" baseline="-25000" dirty="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fr-FR" sz="1600" dirty="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fr-F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Zone de texte 4"/>
            <p:cNvSpPr txBox="1"/>
            <p:nvPr/>
          </p:nvSpPr>
          <p:spPr>
            <a:xfrm>
              <a:off x="1113437" y="574709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600" dirty="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1600" baseline="-25000" dirty="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fr-FR" sz="1600" dirty="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Zone de texte 4"/>
            <p:cNvSpPr txBox="1"/>
            <p:nvPr/>
          </p:nvSpPr>
          <p:spPr>
            <a:xfrm>
              <a:off x="3399437" y="574709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600" dirty="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1600" baseline="-25000" dirty="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fr-FR" sz="1600" dirty="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Zone de texte 4"/>
            <p:cNvSpPr txBox="1"/>
            <p:nvPr/>
          </p:nvSpPr>
          <p:spPr>
            <a:xfrm>
              <a:off x="4666262" y="572770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6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1600" baseline="-250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endParaRPr lang="fr-F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605307" y="1674254"/>
            <a:ext cx="6800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00CC"/>
                </a:solidFill>
              </a:rPr>
              <a:t>Echantillonneur </a:t>
            </a:r>
            <a:r>
              <a:rPr lang="fr-FR" sz="2400" b="1" dirty="0" smtClean="0">
                <a:solidFill>
                  <a:srgbClr val="0000CC"/>
                </a:solidFill>
              </a:rPr>
              <a:t>:</a:t>
            </a:r>
            <a:endParaRPr lang="fr-FR" sz="2400" b="1" dirty="0">
              <a:solidFill>
                <a:srgbClr val="0000CC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3387143" y="1674254"/>
            <a:ext cx="80364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Acquérir la grandeur analogique à un instant t </a:t>
            </a:r>
          </a:p>
          <a:p>
            <a:endParaRPr lang="fr-FR" sz="2400" b="1" i="1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605307" y="2305318"/>
            <a:ext cx="264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CC"/>
                </a:solidFill>
              </a:rPr>
              <a:t>Quantification : </a:t>
            </a:r>
            <a:endParaRPr lang="fr-FR" sz="2400" b="1" dirty="0">
              <a:solidFill>
                <a:srgbClr val="0000CC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248195" y="2305318"/>
            <a:ext cx="7518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FF0000"/>
                </a:solidFill>
              </a:rPr>
              <a:t>Une valeur Ve est attribuée (bloquée), non quelconque car elle est ensuite codée en langage binaire (numérisée) : </a:t>
            </a:r>
            <a:endParaRPr lang="fr-FR" sz="2400" b="1" i="1" dirty="0">
              <a:solidFill>
                <a:srgbClr val="FF0000"/>
              </a:solidFill>
            </a:endParaRPr>
          </a:p>
        </p:txBody>
      </p:sp>
      <p:pic>
        <p:nvPicPr>
          <p:cNvPr id="21" name="Image 2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22" y="3368133"/>
            <a:ext cx="4564561" cy="2942515"/>
          </a:xfrm>
          <a:prstGeom prst="rect">
            <a:avLst/>
          </a:prstGeom>
        </p:spPr>
      </p:pic>
      <p:sp>
        <p:nvSpPr>
          <p:cNvPr id="22" name="ZoneTexte 21"/>
          <p:cNvSpPr txBox="1"/>
          <p:nvPr/>
        </p:nvSpPr>
        <p:spPr>
          <a:xfrm>
            <a:off x="6741840" y="4327301"/>
            <a:ext cx="4488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i="1" dirty="0" smtClean="0">
                <a:solidFill>
                  <a:srgbClr val="008000"/>
                </a:solidFill>
              </a:rPr>
              <a:t>Ici : codage 8 bits (1 octet)</a:t>
            </a:r>
            <a:endParaRPr lang="fr-FR" sz="2800" i="1" dirty="0">
              <a:solidFill>
                <a:srgbClr val="00800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029149" y="4850521"/>
            <a:ext cx="35959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(256 valeurs possibles…)</a:t>
            </a:r>
            <a:endParaRPr lang="fr-FR" sz="2400" i="1" dirty="0"/>
          </a:p>
        </p:txBody>
      </p:sp>
      <p:sp>
        <p:nvSpPr>
          <p:cNvPr id="24" name="ZoneTexte 23"/>
          <p:cNvSpPr txBox="1"/>
          <p:nvPr/>
        </p:nvSpPr>
        <p:spPr>
          <a:xfrm>
            <a:off x="6349285" y="5640946"/>
            <a:ext cx="5842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solidFill>
                  <a:srgbClr val="3333FF"/>
                </a:solidFill>
              </a:rPr>
              <a:t>Codage 1 bit : deux valeurs possibles, 0 et 1 !</a:t>
            </a:r>
            <a:endParaRPr lang="fr-FR" sz="2400" b="1" i="1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9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Zone de dessin 5"/>
          <p:cNvGrpSpPr/>
          <p:nvPr/>
        </p:nvGrpSpPr>
        <p:grpSpPr>
          <a:xfrm>
            <a:off x="1071932" y="348174"/>
            <a:ext cx="10006885" cy="1468192"/>
            <a:chOff x="0" y="0"/>
            <a:chExt cx="6295044" cy="963964"/>
          </a:xfrm>
        </p:grpSpPr>
        <p:sp>
          <p:nvSpPr>
            <p:cNvPr id="3" name="Rectangle 2"/>
            <p:cNvSpPr/>
            <p:nvPr/>
          </p:nvSpPr>
          <p:spPr>
            <a:xfrm>
              <a:off x="0" y="0"/>
              <a:ext cx="5758815" cy="479425"/>
            </a:xfrm>
            <a:prstGeom prst="rect">
              <a:avLst/>
            </a:prstGeom>
          </p:spPr>
        </p:sp>
        <p:cxnSp>
          <p:nvCxnSpPr>
            <p:cNvPr id="4" name="Connecteur droit avec flèche 3"/>
            <p:cNvCxnSpPr/>
            <p:nvPr/>
          </p:nvCxnSpPr>
          <p:spPr>
            <a:xfrm>
              <a:off x="1238251" y="264647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Zone de texte 7"/>
            <p:cNvSpPr txBox="1"/>
            <p:nvPr/>
          </p:nvSpPr>
          <p:spPr>
            <a:xfrm>
              <a:off x="1428748" y="50223"/>
              <a:ext cx="1171576" cy="42885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Echantillonneur</a:t>
              </a:r>
            </a:p>
          </p:txBody>
        </p:sp>
        <p:sp>
          <p:nvSpPr>
            <p:cNvPr id="6" name="Zone de texte 7"/>
            <p:cNvSpPr txBox="1"/>
            <p:nvPr/>
          </p:nvSpPr>
          <p:spPr>
            <a:xfrm>
              <a:off x="2789217" y="60542"/>
              <a:ext cx="777559" cy="418531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Bloqueur</a:t>
              </a:r>
            </a:p>
          </p:txBody>
        </p:sp>
        <p:sp>
          <p:nvSpPr>
            <p:cNvPr id="7" name="Zone de texte 7"/>
            <p:cNvSpPr txBox="1"/>
            <p:nvPr/>
          </p:nvSpPr>
          <p:spPr>
            <a:xfrm>
              <a:off x="3747514" y="62486"/>
              <a:ext cx="1062611" cy="41658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Numérisation</a:t>
              </a:r>
            </a:p>
          </p:txBody>
        </p:sp>
        <p:sp>
          <p:nvSpPr>
            <p:cNvPr id="8" name="Zone de texte 2"/>
            <p:cNvSpPr txBox="1"/>
            <p:nvPr/>
          </p:nvSpPr>
          <p:spPr>
            <a:xfrm>
              <a:off x="0" y="0"/>
              <a:ext cx="1256740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Signal</a:t>
              </a:r>
              <a:b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analogique S</a:t>
              </a:r>
              <a:r>
                <a:rPr lang="fr-FR" sz="1200" baseline="-25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r>
                <a:rPr lang="fr-FR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2608242" y="280394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/>
            <p:cNvCxnSpPr/>
            <p:nvPr/>
          </p:nvCxnSpPr>
          <p:spPr>
            <a:xfrm>
              <a:off x="3566776" y="301342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10"/>
            <p:cNvCxnSpPr/>
            <p:nvPr/>
          </p:nvCxnSpPr>
          <p:spPr>
            <a:xfrm>
              <a:off x="4818189" y="280394"/>
              <a:ext cx="180975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 de texte 2"/>
            <p:cNvSpPr txBox="1"/>
            <p:nvPr/>
          </p:nvSpPr>
          <p:spPr>
            <a:xfrm>
              <a:off x="5008689" y="0"/>
              <a:ext cx="1286355" cy="544091"/>
            </a:xfrm>
            <a:prstGeom prst="rect">
              <a:avLst/>
            </a:prstGeom>
            <a:noFill/>
            <a:ln w="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Signal</a:t>
              </a:r>
              <a:b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numérique S</a:t>
              </a:r>
              <a:r>
                <a:rPr lang="fr-FR" sz="1200" baseline="-25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r>
                <a:rPr lang="fr-F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</a:p>
          </p:txBody>
        </p:sp>
        <p:sp>
          <p:nvSpPr>
            <p:cNvPr id="13" name="Zone de texte 4"/>
            <p:cNvSpPr txBox="1"/>
            <p:nvPr/>
          </p:nvSpPr>
          <p:spPr>
            <a:xfrm>
              <a:off x="2445554" y="574324"/>
              <a:ext cx="511621" cy="38964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fr-FR" sz="1600" dirty="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</a:t>
              </a:r>
              <a:r>
                <a:rPr lang="fr-FR" sz="1600" baseline="-25000" dirty="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E</a:t>
              </a:r>
              <a:r>
                <a:rPr lang="fr-FR" sz="1600" dirty="0">
                  <a:effectLst/>
                  <a:highlight>
                    <a:srgbClr val="FF00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(t)</a:t>
              </a:r>
              <a:endParaRPr lang="fr-F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Zone de texte 4"/>
            <p:cNvSpPr txBox="1"/>
            <p:nvPr/>
          </p:nvSpPr>
          <p:spPr>
            <a:xfrm>
              <a:off x="1113437" y="574709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600" dirty="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1600" baseline="-25000" dirty="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fr-FR" sz="1600" dirty="0">
                  <a:effectLst/>
                  <a:highlight>
                    <a:srgbClr val="FF00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5" name="Zone de texte 4"/>
            <p:cNvSpPr txBox="1"/>
            <p:nvPr/>
          </p:nvSpPr>
          <p:spPr>
            <a:xfrm>
              <a:off x="3399437" y="574709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600" dirty="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1600" baseline="-25000" dirty="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B</a:t>
              </a:r>
              <a:r>
                <a:rPr lang="fr-FR" sz="1600" dirty="0">
                  <a:effectLst/>
                  <a:highlight>
                    <a:srgbClr val="00FF00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(t)</a:t>
              </a:r>
              <a:endParaRPr lang="fr-F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6" name="Zone de texte 4"/>
            <p:cNvSpPr txBox="1"/>
            <p:nvPr/>
          </p:nvSpPr>
          <p:spPr>
            <a:xfrm>
              <a:off x="4666262" y="572770"/>
              <a:ext cx="511175" cy="3892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 hangingPunct="0">
                <a:spcBef>
                  <a:spcPts val="600"/>
                </a:spcBef>
                <a:spcAft>
                  <a:spcPts val="0"/>
                </a:spcAft>
              </a:pPr>
              <a:r>
                <a:rPr lang="fr-FR" sz="16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S</a:t>
              </a:r>
              <a:r>
                <a:rPr lang="fr-FR" sz="1600" baseline="-25000" dirty="0">
                  <a:effectLst/>
                  <a:highlight>
                    <a:srgbClr val="00FFFF"/>
                  </a:highlight>
                  <a:latin typeface="Times New Roman" panose="02020603050405020304" pitchFamily="18" charset="0"/>
                  <a:ea typeface="Times New Roman" panose="02020603050405020304" pitchFamily="18" charset="0"/>
                </a:rPr>
                <a:t>N</a:t>
              </a:r>
              <a:endParaRPr lang="fr-FR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7" name="ZoneTexte 16"/>
          <p:cNvSpPr txBox="1"/>
          <p:nvPr/>
        </p:nvSpPr>
        <p:spPr>
          <a:xfrm>
            <a:off x="592428" y="1813413"/>
            <a:ext cx="6053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i="1" dirty="0">
                <a:solidFill>
                  <a:srgbClr val="0000CC"/>
                </a:solidFill>
              </a:rPr>
              <a:t>Période/fréquence d’échantillonnage</a:t>
            </a:r>
            <a:r>
              <a:rPr lang="fr-FR" sz="3600" b="1" i="1" dirty="0">
                <a:solidFill>
                  <a:srgbClr val="0000CC"/>
                </a:solidFill>
              </a:rPr>
              <a:t> </a:t>
            </a:r>
            <a:r>
              <a:rPr lang="fr-FR" sz="2400" b="1" dirty="0">
                <a:solidFill>
                  <a:srgbClr val="0000CC"/>
                </a:solidFill>
              </a:rPr>
              <a:t>: </a:t>
            </a:r>
            <a:r>
              <a:rPr lang="fr-FR" dirty="0"/>
              <a:t> </a:t>
            </a:r>
          </a:p>
          <a:p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1455313" y="2736743"/>
            <a:ext cx="93500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L’ensemble des opérations précédente nécessite une durée (avant de tout recommencer : acquisition/quantification/blocage/numérisation) qui est la période d’échantillonnage T</a:t>
            </a:r>
            <a:r>
              <a:rPr lang="fr-FR" sz="2400" b="1" baseline="-25000" dirty="0" smtClean="0">
                <a:solidFill>
                  <a:srgbClr val="FF0000"/>
                </a:solidFill>
              </a:rPr>
              <a:t>e</a:t>
            </a:r>
            <a:r>
              <a:rPr lang="fr-FR" sz="2400" b="1" dirty="0" smtClean="0">
                <a:solidFill>
                  <a:srgbClr val="FF0000"/>
                </a:solidFill>
              </a:rPr>
              <a:t>. Une petite valeur de T</a:t>
            </a:r>
            <a:r>
              <a:rPr lang="fr-FR" sz="2400" b="1" baseline="-25000" dirty="0" smtClean="0">
                <a:solidFill>
                  <a:srgbClr val="FF0000"/>
                </a:solidFill>
              </a:rPr>
              <a:t>e</a:t>
            </a:r>
            <a:r>
              <a:rPr lang="fr-FR" sz="2400" b="1" dirty="0" smtClean="0">
                <a:solidFill>
                  <a:srgbClr val="FF0000"/>
                </a:solidFill>
              </a:rPr>
              <a:t> (soit une grande valeur de </a:t>
            </a:r>
            <a:r>
              <a:rPr lang="fr-FR" sz="2400" b="1" dirty="0" err="1" smtClean="0">
                <a:solidFill>
                  <a:srgbClr val="FF0000"/>
                </a:solidFill>
              </a:rPr>
              <a:t>f</a:t>
            </a:r>
            <a:r>
              <a:rPr lang="fr-FR" sz="2400" b="1" baseline="-25000" dirty="0" err="1" smtClean="0">
                <a:solidFill>
                  <a:srgbClr val="FF0000"/>
                </a:solidFill>
              </a:rPr>
              <a:t>e</a:t>
            </a:r>
            <a:r>
              <a:rPr lang="fr-FR" sz="2400" b="1" dirty="0">
                <a:solidFill>
                  <a:srgbClr val="FF0000"/>
                </a:solidFill>
              </a:rPr>
              <a:t> </a:t>
            </a:r>
            <a:r>
              <a:rPr lang="fr-FR" sz="2400" b="1" dirty="0" smtClean="0">
                <a:solidFill>
                  <a:srgbClr val="FF0000"/>
                </a:solidFill>
              </a:rPr>
              <a:t>la fréquence d’échantillonnage) est l’autre facteur d’obtention d’un signal numérisé fidèle au signal analogique.</a:t>
            </a:r>
          </a:p>
          <a:p>
            <a:endParaRPr lang="fr-F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96214" y="270456"/>
            <a:ext cx="2588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CC"/>
                </a:solidFill>
              </a:rPr>
              <a:t>Exemple : </a:t>
            </a:r>
            <a:endParaRPr lang="fr-FR" sz="2400" b="1" dirty="0">
              <a:solidFill>
                <a:srgbClr val="0000CC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3195" y="270456"/>
            <a:ext cx="6323526" cy="6323526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113691" y="501288"/>
            <a:ext cx="31810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Codage 4 bits sur le domaine -2 V à + 2 V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216721" y="1558344"/>
            <a:ext cx="355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Pas de quantification :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704232" y="2184513"/>
            <a:ext cx="179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CC"/>
                </a:solidFill>
              </a:rPr>
              <a:t>0,25 V</a:t>
            </a:r>
            <a:endParaRPr lang="fr-FR" sz="2400" b="1" dirty="0">
              <a:solidFill>
                <a:srgbClr val="0000CC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474299" y="3013656"/>
            <a:ext cx="2820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T </a:t>
            </a:r>
            <a:r>
              <a:rPr lang="fr-FR" sz="2000" b="1" dirty="0" smtClean="0">
                <a:solidFill>
                  <a:srgbClr val="FF0000"/>
                </a:solidFill>
              </a:rPr>
              <a:t>échantillonnage : 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704232" y="3639825"/>
            <a:ext cx="2395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0000CC"/>
                </a:solidFill>
              </a:rPr>
              <a:t>0,25 ms</a:t>
            </a:r>
            <a:endParaRPr lang="fr-FR" sz="2400" b="1" dirty="0">
              <a:solidFill>
                <a:srgbClr val="0000CC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216721" y="4610637"/>
            <a:ext cx="365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dirty="0" smtClean="0"/>
              <a:t>Remarque : la valeur bloquée est la valeur possible juste en dessous de la valeur réelle au moment de l’échantillonnage.</a:t>
            </a:r>
            <a:endParaRPr lang="fr-FR" sz="2400" i="1" dirty="0"/>
          </a:p>
        </p:txBody>
      </p:sp>
    </p:spTree>
    <p:extLst>
      <p:ext uri="{BB962C8B-B14F-4D97-AF65-F5344CB8AC3E}">
        <p14:creationId xmlns:p14="http://schemas.microsoft.com/office/powerpoint/2010/main" val="45182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8918</TotalTime>
  <Words>462</Words>
  <Application>Microsoft Office PowerPoint</Application>
  <PresentationFormat>Grand écran</PresentationFormat>
  <Paragraphs>111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jp Bruyère</dc:creator>
  <cp:lastModifiedBy>jp Bruyère</cp:lastModifiedBy>
  <cp:revision>23</cp:revision>
  <dcterms:created xsi:type="dcterms:W3CDTF">2017-05-09T09:32:34Z</dcterms:created>
  <dcterms:modified xsi:type="dcterms:W3CDTF">2017-05-16T12:51:14Z</dcterms:modified>
</cp:coreProperties>
</file>