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7416800" cy="10621963"/>
  <p:notesSz cx="6735763" cy="9866313"/>
  <p:defaultTextStyle>
    <a:defPPr>
      <a:defRPr lang="fr-FR"/>
    </a:defPPr>
    <a:lvl1pPr marL="0" algn="l" defTabSz="10307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5356" algn="l" defTabSz="10307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30712" algn="l" defTabSz="10307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6068" algn="l" defTabSz="10307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61423" algn="l" defTabSz="10307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6779" algn="l" defTabSz="10307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92135" algn="l" defTabSz="10307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7491" algn="l" defTabSz="10307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22847" algn="l" defTabSz="10307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46">
          <p15:clr>
            <a:srgbClr val="A4A3A4"/>
          </p15:clr>
        </p15:guide>
        <p15:guide id="2" pos="23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85" autoAdjust="0"/>
    <p:restoredTop sz="95027" autoAdjust="0"/>
  </p:normalViewPr>
  <p:slideViewPr>
    <p:cSldViewPr>
      <p:cViewPr varScale="1">
        <p:scale>
          <a:sx n="42" d="100"/>
          <a:sy n="42" d="100"/>
        </p:scale>
        <p:origin x="2388" y="60"/>
      </p:cViewPr>
      <p:guideLst>
        <p:guide orient="horz" pos="3346"/>
        <p:guide pos="233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2928" y="36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A08909-099E-43A6-A69D-CA5A4FBF2BB6}" type="datetimeFigureOut">
              <a:rPr lang="fr-FR" smtClean="0"/>
              <a:t>28/02/2016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076450" y="739775"/>
            <a:ext cx="25828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40BBCB-4EEE-4496-B17F-3F84384E22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3676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56260" y="3299695"/>
            <a:ext cx="6304280" cy="2276837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12520" y="6019112"/>
            <a:ext cx="5191760" cy="271450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5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307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60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61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6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92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7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22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28/02/2016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909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28/02/2016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7139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032884" y="567981"/>
            <a:ext cx="1251586" cy="12082483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78131" y="567981"/>
            <a:ext cx="3631142" cy="12082483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28/02/2016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6034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28/02/2016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3787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5876" y="6825595"/>
            <a:ext cx="6304280" cy="210964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85876" y="4502043"/>
            <a:ext cx="6304280" cy="2323553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535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3071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60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614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67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921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74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2284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28/02/2016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0357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78131" y="3304611"/>
            <a:ext cx="2441363" cy="934585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43107" y="3304611"/>
            <a:ext cx="2441363" cy="934585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28/02/2016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5277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0840" y="425371"/>
            <a:ext cx="6675120" cy="1770327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0841" y="2377648"/>
            <a:ext cx="3277041" cy="99089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5356" indent="0">
              <a:buNone/>
              <a:defRPr sz="2300" b="1"/>
            </a:lvl2pPr>
            <a:lvl3pPr marL="1030712" indent="0">
              <a:buNone/>
              <a:defRPr sz="2000" b="1"/>
            </a:lvl3pPr>
            <a:lvl4pPr marL="1546068" indent="0">
              <a:buNone/>
              <a:defRPr sz="1800" b="1"/>
            </a:lvl4pPr>
            <a:lvl5pPr marL="2061423" indent="0">
              <a:buNone/>
              <a:defRPr sz="1800" b="1"/>
            </a:lvl5pPr>
            <a:lvl6pPr marL="2576779" indent="0">
              <a:buNone/>
              <a:defRPr sz="1800" b="1"/>
            </a:lvl6pPr>
            <a:lvl7pPr marL="3092135" indent="0">
              <a:buNone/>
              <a:defRPr sz="1800" b="1"/>
            </a:lvl7pPr>
            <a:lvl8pPr marL="3607491" indent="0">
              <a:buNone/>
              <a:defRPr sz="1800" b="1"/>
            </a:lvl8pPr>
            <a:lvl9pPr marL="4122847" indent="0">
              <a:buNone/>
              <a:defRPr sz="18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0841" y="3368539"/>
            <a:ext cx="3277041" cy="611992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767632" y="2377648"/>
            <a:ext cx="3278328" cy="99089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5356" indent="0">
              <a:buNone/>
              <a:defRPr sz="2300" b="1"/>
            </a:lvl2pPr>
            <a:lvl3pPr marL="1030712" indent="0">
              <a:buNone/>
              <a:defRPr sz="2000" b="1"/>
            </a:lvl3pPr>
            <a:lvl4pPr marL="1546068" indent="0">
              <a:buNone/>
              <a:defRPr sz="1800" b="1"/>
            </a:lvl4pPr>
            <a:lvl5pPr marL="2061423" indent="0">
              <a:buNone/>
              <a:defRPr sz="1800" b="1"/>
            </a:lvl5pPr>
            <a:lvl6pPr marL="2576779" indent="0">
              <a:buNone/>
              <a:defRPr sz="1800" b="1"/>
            </a:lvl6pPr>
            <a:lvl7pPr marL="3092135" indent="0">
              <a:buNone/>
              <a:defRPr sz="1800" b="1"/>
            </a:lvl7pPr>
            <a:lvl8pPr marL="3607491" indent="0">
              <a:buNone/>
              <a:defRPr sz="1800" b="1"/>
            </a:lvl8pPr>
            <a:lvl9pPr marL="4122847" indent="0">
              <a:buNone/>
              <a:defRPr sz="18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767632" y="3368539"/>
            <a:ext cx="3278328" cy="611992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28/02/2016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1452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28/02/2016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2479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28/02/2016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0468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0841" y="422912"/>
            <a:ext cx="2440076" cy="179983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99763" y="422912"/>
            <a:ext cx="4146198" cy="9065552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0841" y="2222745"/>
            <a:ext cx="2440076" cy="7265719"/>
          </a:xfrm>
        </p:spPr>
        <p:txBody>
          <a:bodyPr/>
          <a:lstStyle>
            <a:lvl1pPr marL="0" indent="0">
              <a:buNone/>
              <a:defRPr sz="1600"/>
            </a:lvl1pPr>
            <a:lvl2pPr marL="515356" indent="0">
              <a:buNone/>
              <a:defRPr sz="1400"/>
            </a:lvl2pPr>
            <a:lvl3pPr marL="1030712" indent="0">
              <a:buNone/>
              <a:defRPr sz="1100"/>
            </a:lvl3pPr>
            <a:lvl4pPr marL="1546068" indent="0">
              <a:buNone/>
              <a:defRPr sz="1000"/>
            </a:lvl4pPr>
            <a:lvl5pPr marL="2061423" indent="0">
              <a:buNone/>
              <a:defRPr sz="1000"/>
            </a:lvl5pPr>
            <a:lvl6pPr marL="2576779" indent="0">
              <a:buNone/>
              <a:defRPr sz="1000"/>
            </a:lvl6pPr>
            <a:lvl7pPr marL="3092135" indent="0">
              <a:buNone/>
              <a:defRPr sz="1000"/>
            </a:lvl7pPr>
            <a:lvl8pPr marL="3607491" indent="0">
              <a:buNone/>
              <a:defRPr sz="1000"/>
            </a:lvl8pPr>
            <a:lvl9pPr marL="4122847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28/02/2016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945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53745" y="7435375"/>
            <a:ext cx="4450080" cy="87778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53745" y="949092"/>
            <a:ext cx="4450080" cy="6373178"/>
          </a:xfrm>
        </p:spPr>
        <p:txBody>
          <a:bodyPr/>
          <a:lstStyle>
            <a:lvl1pPr marL="0" indent="0">
              <a:buNone/>
              <a:defRPr sz="3600"/>
            </a:lvl1pPr>
            <a:lvl2pPr marL="515356" indent="0">
              <a:buNone/>
              <a:defRPr sz="3200"/>
            </a:lvl2pPr>
            <a:lvl3pPr marL="1030712" indent="0">
              <a:buNone/>
              <a:defRPr sz="2700"/>
            </a:lvl3pPr>
            <a:lvl4pPr marL="1546068" indent="0">
              <a:buNone/>
              <a:defRPr sz="2300"/>
            </a:lvl4pPr>
            <a:lvl5pPr marL="2061423" indent="0">
              <a:buNone/>
              <a:defRPr sz="2300"/>
            </a:lvl5pPr>
            <a:lvl6pPr marL="2576779" indent="0">
              <a:buNone/>
              <a:defRPr sz="2300"/>
            </a:lvl6pPr>
            <a:lvl7pPr marL="3092135" indent="0">
              <a:buNone/>
              <a:defRPr sz="2300"/>
            </a:lvl7pPr>
            <a:lvl8pPr marL="3607491" indent="0">
              <a:buNone/>
              <a:defRPr sz="2300"/>
            </a:lvl8pPr>
            <a:lvl9pPr marL="4122847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53745" y="8313163"/>
            <a:ext cx="4450080" cy="1246604"/>
          </a:xfrm>
        </p:spPr>
        <p:txBody>
          <a:bodyPr/>
          <a:lstStyle>
            <a:lvl1pPr marL="0" indent="0">
              <a:buNone/>
              <a:defRPr sz="1600"/>
            </a:lvl1pPr>
            <a:lvl2pPr marL="515356" indent="0">
              <a:buNone/>
              <a:defRPr sz="1400"/>
            </a:lvl2pPr>
            <a:lvl3pPr marL="1030712" indent="0">
              <a:buNone/>
              <a:defRPr sz="1100"/>
            </a:lvl3pPr>
            <a:lvl4pPr marL="1546068" indent="0">
              <a:buNone/>
              <a:defRPr sz="1000"/>
            </a:lvl4pPr>
            <a:lvl5pPr marL="2061423" indent="0">
              <a:buNone/>
              <a:defRPr sz="1000"/>
            </a:lvl5pPr>
            <a:lvl6pPr marL="2576779" indent="0">
              <a:buNone/>
              <a:defRPr sz="1000"/>
            </a:lvl6pPr>
            <a:lvl7pPr marL="3092135" indent="0">
              <a:buNone/>
              <a:defRPr sz="1000"/>
            </a:lvl7pPr>
            <a:lvl8pPr marL="3607491" indent="0">
              <a:buNone/>
              <a:defRPr sz="1000"/>
            </a:lvl8pPr>
            <a:lvl9pPr marL="4122847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28/02/2016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17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0840" y="425371"/>
            <a:ext cx="6675120" cy="1770327"/>
          </a:xfrm>
          <a:prstGeom prst="rect">
            <a:avLst/>
          </a:prstGeom>
        </p:spPr>
        <p:txBody>
          <a:bodyPr vert="horz" lIns="103071" tIns="51536" rIns="103071" bIns="51536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0840" y="2478460"/>
            <a:ext cx="6675120" cy="7010004"/>
          </a:xfrm>
          <a:prstGeom prst="rect">
            <a:avLst/>
          </a:prstGeom>
        </p:spPr>
        <p:txBody>
          <a:bodyPr vert="horz" lIns="103071" tIns="51536" rIns="103071" bIns="51536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0840" y="9844987"/>
            <a:ext cx="1730587" cy="565521"/>
          </a:xfrm>
          <a:prstGeom prst="rect">
            <a:avLst/>
          </a:prstGeom>
        </p:spPr>
        <p:txBody>
          <a:bodyPr vert="horz" lIns="103071" tIns="51536" rIns="103071" bIns="51536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9E177-BF97-4017-B113-86F89845F476}" type="datetimeFigureOut">
              <a:rPr lang="fr-FR" smtClean="0"/>
              <a:t>28/02/2016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34074" y="9844987"/>
            <a:ext cx="2348653" cy="565521"/>
          </a:xfrm>
          <a:prstGeom prst="rect">
            <a:avLst/>
          </a:prstGeom>
        </p:spPr>
        <p:txBody>
          <a:bodyPr vert="horz" lIns="103071" tIns="51536" rIns="103071" bIns="51536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315373" y="9844987"/>
            <a:ext cx="1730587" cy="565521"/>
          </a:xfrm>
          <a:prstGeom prst="rect">
            <a:avLst/>
          </a:prstGeom>
        </p:spPr>
        <p:txBody>
          <a:bodyPr vert="horz" lIns="103071" tIns="51536" rIns="103071" bIns="51536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9788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30712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6517" indent="-386517" algn="l" defTabSz="1030712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7453" indent="-322097" algn="l" defTabSz="1030712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8390" indent="-257678" algn="l" defTabSz="10307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3745" indent="-257678" algn="l" defTabSz="1030712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9101" indent="-257678" algn="l" defTabSz="1030712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34457" indent="-257678" algn="l" defTabSz="10307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9813" indent="-257678" algn="l" defTabSz="10307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65169" indent="-257678" algn="l" defTabSz="10307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80525" indent="-257678" algn="l" defTabSz="10307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307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5356" algn="l" defTabSz="10307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0712" algn="l" defTabSz="10307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6068" algn="l" defTabSz="10307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61423" algn="l" defTabSz="10307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6779" algn="l" defTabSz="10307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92135" algn="l" defTabSz="10307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7491" algn="l" defTabSz="10307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22847" algn="l" defTabSz="10307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2340248" y="126405"/>
            <a:ext cx="4968552" cy="1872208"/>
          </a:xfrm>
          <a:prstGeom prst="roundRect">
            <a:avLst>
              <a:gd name="adj" fmla="val 10298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696220" y="100780"/>
            <a:ext cx="33164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</a:rPr>
              <a:t>Evaluation de sciences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920018" y="656883"/>
            <a:ext cx="26580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latin typeface="Short Stack" panose="02010500040000000007" pitchFamily="2" charset="0"/>
                <a:ea typeface="Clensey" panose="02000603000000000000" pitchFamily="2" charset="0"/>
              </a:rPr>
              <a:t>La digestion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2441997" y="1126386"/>
            <a:ext cx="285057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Mrs Chocolat" pitchFamily="2" charset="0"/>
                <a:ea typeface="Clensey" panose="02000603000000000000" pitchFamily="2" charset="0"/>
              </a:rPr>
              <a:t>Compétences évaluées</a:t>
            </a:r>
          </a:p>
          <a:p>
            <a:endParaRPr lang="fr-FR" sz="700" dirty="0">
              <a:latin typeface="Fineliner Script" pitchFamily="50" charset="0"/>
              <a:ea typeface="Clensey" panose="02000603000000000000" pitchFamily="2" charset="0"/>
            </a:endParaRPr>
          </a:p>
          <a:p>
            <a:r>
              <a:rPr lang="fr-FR" sz="900" dirty="0">
                <a:latin typeface="Short Stack" panose="02010500040000000007" pitchFamily="2" charset="0"/>
              </a:rPr>
              <a:t>Connaître le principe de la digestion ainsi que les différents organes correspondants.</a:t>
            </a:r>
            <a:endParaRPr lang="fr-FR" sz="900" dirty="0">
              <a:latin typeface="Short Stack" panose="02010500040000000007" pitchFamily="2" charset="0"/>
              <a:ea typeface="Clensey" panose="02000603000000000000" pitchFamily="2" charset="0"/>
            </a:endParaRPr>
          </a:p>
        </p:txBody>
      </p:sp>
      <p:sp>
        <p:nvSpPr>
          <p:cNvPr id="18" name="Ellipse 17"/>
          <p:cNvSpPr/>
          <p:nvPr/>
        </p:nvSpPr>
        <p:spPr>
          <a:xfrm rot="19821034">
            <a:off x="2290313" y="165929"/>
            <a:ext cx="576064" cy="310907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 rot="19821034">
            <a:off x="2290313" y="160929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dirty="0">
                <a:latin typeface="Fineliner Script" pitchFamily="50" charset="0"/>
              </a:rPr>
              <a:t>CM</a:t>
            </a:r>
            <a:endParaRPr lang="fr-FR" dirty="0">
              <a:latin typeface="Fineliner Script" pitchFamily="50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4823288"/>
              </p:ext>
            </p:extLst>
          </p:nvPr>
        </p:nvGraphicFramePr>
        <p:xfrm>
          <a:off x="6472510" y="1000274"/>
          <a:ext cx="723424" cy="8341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5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2021">
                <a:tc>
                  <a:txBody>
                    <a:bodyPr/>
                    <a:lstStyle/>
                    <a:p>
                      <a:r>
                        <a:rPr lang="fr-FR" sz="700" dirty="0">
                          <a:latin typeface="Patrick Hand" panose="00000500000000000000" pitchFamily="2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700" dirty="0">
                        <a:latin typeface="Patrick Hand" panose="000005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859">
                <a:tc>
                  <a:txBody>
                    <a:bodyPr/>
                    <a:lstStyle/>
                    <a:p>
                      <a:r>
                        <a:rPr lang="fr-FR" sz="700" dirty="0">
                          <a:latin typeface="Patrick Hand" panose="00000500000000000000" pitchFamily="2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/>
                      <a:endParaRPr lang="fr-FR" sz="700" dirty="0">
                        <a:latin typeface="Patrick Hand" panose="000005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021">
                <a:tc>
                  <a:txBody>
                    <a:bodyPr/>
                    <a:lstStyle/>
                    <a:p>
                      <a:r>
                        <a:rPr lang="fr-FR" sz="700" dirty="0">
                          <a:latin typeface="Patrick Hand" panose="00000500000000000000" pitchFamily="2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7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2021">
                <a:tc>
                  <a:txBody>
                    <a:bodyPr/>
                    <a:lstStyle/>
                    <a:p>
                      <a:r>
                        <a:rPr lang="fr-FR" sz="700" dirty="0">
                          <a:latin typeface="Patrick Hand" panose="00000500000000000000" pitchFamily="2" charset="0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7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à coins arrondis 2"/>
          <p:cNvSpPr/>
          <p:nvPr/>
        </p:nvSpPr>
        <p:spPr>
          <a:xfrm>
            <a:off x="6470266" y="990501"/>
            <a:ext cx="725668" cy="856429"/>
          </a:xfrm>
          <a:prstGeom prst="round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6640765" y="1218660"/>
            <a:ext cx="561372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700" dirty="0">
                <a:solidFill>
                  <a:prstClr val="black"/>
                </a:solidFill>
                <a:latin typeface="Patrick Hand" panose="00000500000000000000" pitchFamily="2" charset="0"/>
              </a:rPr>
              <a:t>à renforcer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644963" y="1382606"/>
            <a:ext cx="591829" cy="2862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80000"/>
              </a:lnSpc>
            </a:pPr>
            <a:r>
              <a:rPr lang="fr-FR" sz="700" dirty="0">
                <a:solidFill>
                  <a:prstClr val="black"/>
                </a:solidFill>
                <a:latin typeface="Patrick Hand" panose="00000500000000000000" pitchFamily="2" charset="0"/>
              </a:rPr>
              <a:t>en cours </a:t>
            </a:r>
          </a:p>
          <a:p>
            <a:pPr lvl="0"/>
            <a:r>
              <a:rPr lang="fr-FR" sz="700" dirty="0">
                <a:solidFill>
                  <a:prstClr val="black"/>
                </a:solidFill>
                <a:latin typeface="Patrick Hand" panose="00000500000000000000" pitchFamily="2" charset="0"/>
              </a:rPr>
              <a:t>d’acquisition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660365" y="1637636"/>
            <a:ext cx="526106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700" dirty="0">
                <a:solidFill>
                  <a:prstClr val="black"/>
                </a:solidFill>
                <a:latin typeface="Patrick Hand" panose="00000500000000000000" pitchFamily="2" charset="0"/>
              </a:rPr>
              <a:t>non acquis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634562" y="1000128"/>
            <a:ext cx="388248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700" dirty="0">
                <a:solidFill>
                  <a:prstClr val="black"/>
                </a:solidFill>
                <a:latin typeface="Patrick Hand" panose="00000500000000000000" pitchFamily="2" charset="0"/>
              </a:rPr>
              <a:t>acquis</a:t>
            </a:r>
          </a:p>
        </p:txBody>
      </p:sp>
      <p:sp>
        <p:nvSpPr>
          <p:cNvPr id="27" name="Larme 26"/>
          <p:cNvSpPr/>
          <p:nvPr/>
        </p:nvSpPr>
        <p:spPr>
          <a:xfrm>
            <a:off x="204633" y="2264781"/>
            <a:ext cx="324036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180008" y="2205344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>
                <a:latin typeface="Fineliner Script" pitchFamily="50" charset="0"/>
              </a:rPr>
              <a:t> 1   </a:t>
            </a:r>
            <a:r>
              <a:rPr lang="fr-FR" sz="1400" dirty="0">
                <a:latin typeface="Mrs Chocolat" pitchFamily="2" charset="0"/>
              </a:rPr>
              <a:t>Complète </a:t>
            </a:r>
          </a:p>
        </p:txBody>
      </p:sp>
      <p:sp>
        <p:nvSpPr>
          <p:cNvPr id="26" name="Rectangle à coins arrondis 25"/>
          <p:cNvSpPr/>
          <p:nvPr/>
        </p:nvSpPr>
        <p:spPr>
          <a:xfrm>
            <a:off x="133078" y="2142634"/>
            <a:ext cx="7175722" cy="8424931"/>
          </a:xfrm>
          <a:prstGeom prst="roundRect">
            <a:avLst>
              <a:gd name="adj" fmla="val 2883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à coins arrondis 45"/>
          <p:cNvSpPr/>
          <p:nvPr/>
        </p:nvSpPr>
        <p:spPr>
          <a:xfrm>
            <a:off x="108000" y="133153"/>
            <a:ext cx="2113310" cy="657730"/>
          </a:xfrm>
          <a:prstGeom prst="roundRect">
            <a:avLst/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ZoneTexte 46"/>
          <p:cNvSpPr txBox="1"/>
          <p:nvPr/>
        </p:nvSpPr>
        <p:spPr>
          <a:xfrm>
            <a:off x="108000" y="126405"/>
            <a:ext cx="2147927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>
                <a:latin typeface="Mrs Chocolat" pitchFamily="2" charset="0"/>
              </a:rPr>
              <a:t>Prénom</a:t>
            </a:r>
            <a:r>
              <a:rPr lang="fr-FR" sz="1200" dirty="0">
                <a:latin typeface="Handlee" panose="02000000000000000000" pitchFamily="2" charset="0"/>
              </a:rPr>
              <a:t>  </a:t>
            </a:r>
            <a:r>
              <a:rPr lang="fr-FR" sz="1400" dirty="0">
                <a:latin typeface="Handlee" panose="02000000000000000000" pitchFamily="2" charset="0"/>
              </a:rPr>
              <a:t>: </a:t>
            </a:r>
            <a:r>
              <a:rPr lang="fr-FR" sz="1100" dirty="0">
                <a:latin typeface="+mj-lt"/>
              </a:rPr>
              <a:t>___________________</a:t>
            </a:r>
            <a:endParaRPr lang="fr-FR" sz="1400" dirty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fr-FR" sz="1050" dirty="0">
                <a:latin typeface="Mrs Chocolat" pitchFamily="2" charset="0"/>
              </a:rPr>
              <a:t>Date</a:t>
            </a:r>
            <a:r>
              <a:rPr lang="fr-FR" sz="1400" dirty="0">
                <a:latin typeface="Handlee" panose="02000000000000000000" pitchFamily="2" charset="0"/>
              </a:rPr>
              <a:t> :  </a:t>
            </a:r>
            <a:r>
              <a:rPr lang="fr-FR" sz="1400" dirty="0"/>
              <a:t>________________</a:t>
            </a:r>
            <a:endParaRPr lang="fr-FR" sz="1400" dirty="0">
              <a:latin typeface="Handlee" panose="02000000000000000000" pitchFamily="2" charset="0"/>
            </a:endParaRPr>
          </a:p>
        </p:txBody>
      </p:sp>
      <p:sp>
        <p:nvSpPr>
          <p:cNvPr id="48" name="Rectangle à coins arrondis 47"/>
          <p:cNvSpPr/>
          <p:nvPr/>
        </p:nvSpPr>
        <p:spPr>
          <a:xfrm>
            <a:off x="133078" y="1526622"/>
            <a:ext cx="2088232" cy="471991"/>
          </a:xfrm>
          <a:prstGeom prst="roundRect">
            <a:avLst>
              <a:gd name="adj" fmla="val 21431"/>
            </a:avLst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ZoneTexte 48"/>
          <p:cNvSpPr txBox="1"/>
          <p:nvPr/>
        </p:nvSpPr>
        <p:spPr>
          <a:xfrm>
            <a:off x="133078" y="1508573"/>
            <a:ext cx="857911" cy="508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fr-FR" sz="1000" dirty="0">
                <a:latin typeface="Mrs Chocolat" pitchFamily="2" charset="0"/>
              </a:rPr>
              <a:t>Signature des parents</a:t>
            </a:r>
          </a:p>
        </p:txBody>
      </p:sp>
      <p:sp>
        <p:nvSpPr>
          <p:cNvPr id="50" name="Rectangle à coins arrondis 49"/>
          <p:cNvSpPr/>
          <p:nvPr/>
        </p:nvSpPr>
        <p:spPr>
          <a:xfrm>
            <a:off x="121548" y="846485"/>
            <a:ext cx="2088232" cy="612939"/>
          </a:xfrm>
          <a:prstGeom prst="roundRect">
            <a:avLst>
              <a:gd name="adj" fmla="val 20341"/>
            </a:avLst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ZoneTexte 50"/>
          <p:cNvSpPr txBox="1"/>
          <p:nvPr/>
        </p:nvSpPr>
        <p:spPr>
          <a:xfrm>
            <a:off x="103777" y="790883"/>
            <a:ext cx="100683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000" dirty="0">
                <a:latin typeface="Mrs Chocolat" pitchFamily="2" charset="0"/>
              </a:rPr>
              <a:t>Appréciation</a:t>
            </a:r>
          </a:p>
        </p:txBody>
      </p:sp>
      <p:graphicFrame>
        <p:nvGraphicFramePr>
          <p:cNvPr id="69" name="Tableau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9868336"/>
              </p:ext>
            </p:extLst>
          </p:nvPr>
        </p:nvGraphicFramePr>
        <p:xfrm>
          <a:off x="5310407" y="1370284"/>
          <a:ext cx="391443" cy="4047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4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4756">
                <a:tc>
                  <a:txBody>
                    <a:bodyPr/>
                    <a:lstStyle/>
                    <a:p>
                      <a:endParaRPr lang="fr-FR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0" name="Larme 69"/>
          <p:cNvSpPr/>
          <p:nvPr/>
        </p:nvSpPr>
        <p:spPr>
          <a:xfrm>
            <a:off x="209569" y="6061096"/>
            <a:ext cx="324036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ZoneTexte 70"/>
          <p:cNvSpPr txBox="1"/>
          <p:nvPr/>
        </p:nvSpPr>
        <p:spPr>
          <a:xfrm>
            <a:off x="184943" y="6038319"/>
            <a:ext cx="6344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>
                <a:latin typeface="Fineliner Script" pitchFamily="50" charset="0"/>
              </a:rPr>
              <a:t> 3   </a:t>
            </a:r>
            <a:r>
              <a:rPr lang="fr-FR" sz="1400" dirty="0">
                <a:latin typeface="Mrs Chocolat" pitchFamily="2" charset="0"/>
              </a:rPr>
              <a:t>Complète le schéma avec les mots suivants</a:t>
            </a:r>
            <a:endParaRPr lang="fr-FR" dirty="0">
              <a:latin typeface="Mrs Chocolat" pitchFamily="2" charset="0"/>
            </a:endParaRPr>
          </a:p>
        </p:txBody>
      </p:sp>
      <p:sp>
        <p:nvSpPr>
          <p:cNvPr id="65" name="Rectangle à coins arrondis 64"/>
          <p:cNvSpPr/>
          <p:nvPr/>
        </p:nvSpPr>
        <p:spPr>
          <a:xfrm>
            <a:off x="6022792" y="270421"/>
            <a:ext cx="1135062" cy="499578"/>
          </a:xfrm>
          <a:prstGeom prst="roundRect">
            <a:avLst>
              <a:gd name="adj" fmla="val 33430"/>
            </a:avLst>
          </a:prstGeom>
          <a:solidFill>
            <a:schemeClr val="bg1"/>
          </a:solidFill>
          <a:ln cap="rnd">
            <a:solidFill>
              <a:schemeClr val="tx1">
                <a:lumMod val="50000"/>
                <a:lumOff val="50000"/>
              </a:schemeClr>
            </a:solidFill>
            <a:prstDash val="sysDot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334" tIns="45167" rIns="90334" bIns="45167" anchor="ctr"/>
          <a:lstStyle/>
          <a:p>
            <a:pPr algn="ctr"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6" name="ZoneTexte 8"/>
          <p:cNvSpPr txBox="1">
            <a:spLocks noChangeArrowheads="1"/>
          </p:cNvSpPr>
          <p:nvPr/>
        </p:nvSpPr>
        <p:spPr bwMode="auto">
          <a:xfrm>
            <a:off x="6022792" y="270421"/>
            <a:ext cx="1150937" cy="445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334" tIns="45167" rIns="90334" bIns="45167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fr-FR" altLang="fr-FR" sz="900" dirty="0">
                <a:latin typeface="Mrs Chocolat" pitchFamily="2" charset="0"/>
              </a:rPr>
              <a:t>Soin, présentation</a:t>
            </a:r>
          </a:p>
          <a:p>
            <a:endParaRPr lang="fr-FR" altLang="fr-FR" sz="1400" dirty="0">
              <a:latin typeface="Fineliner Script" pitchFamily="50" charset="0"/>
            </a:endParaRPr>
          </a:p>
        </p:txBody>
      </p:sp>
      <p:sp>
        <p:nvSpPr>
          <p:cNvPr id="67" name="ZoneTexte 66"/>
          <p:cNvSpPr txBox="1"/>
          <p:nvPr/>
        </p:nvSpPr>
        <p:spPr>
          <a:xfrm>
            <a:off x="6012656" y="493000"/>
            <a:ext cx="11581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spc="-150" dirty="0">
                <a:latin typeface="Rostros y emociones" panose="02000500000000000000" pitchFamily="2" charset="0"/>
              </a:rPr>
              <a:t>g c f b </a:t>
            </a:r>
          </a:p>
        </p:txBody>
      </p:sp>
      <p:sp>
        <p:nvSpPr>
          <p:cNvPr id="57" name="Larme 56"/>
          <p:cNvSpPr/>
          <p:nvPr/>
        </p:nvSpPr>
        <p:spPr>
          <a:xfrm>
            <a:off x="204633" y="3775771"/>
            <a:ext cx="324036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ZoneTexte 58"/>
          <p:cNvSpPr txBox="1"/>
          <p:nvPr/>
        </p:nvSpPr>
        <p:spPr>
          <a:xfrm>
            <a:off x="180008" y="3746837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>
                <a:latin typeface="Fineliner Script" pitchFamily="50" charset="0"/>
              </a:rPr>
              <a:t> 2   </a:t>
            </a:r>
            <a:r>
              <a:rPr lang="fr-FR" sz="1400" dirty="0">
                <a:latin typeface="Mrs Chocolat" pitchFamily="2" charset="0"/>
              </a:rPr>
              <a:t>Réponds aux questions</a:t>
            </a:r>
          </a:p>
        </p:txBody>
      </p:sp>
      <p:sp>
        <p:nvSpPr>
          <p:cNvPr id="74" name="Rectangle 73"/>
          <p:cNvSpPr/>
          <p:nvPr/>
        </p:nvSpPr>
        <p:spPr>
          <a:xfrm>
            <a:off x="133078" y="4034869"/>
            <a:ext cx="717572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fr-FR" sz="1050" dirty="0">
                <a:latin typeface="Short Stack" panose="02010500040000000007" pitchFamily="2" charset="0"/>
              </a:rPr>
              <a:t>Quel est le plus grand organe ? ___________________________ combien mesure-t-il ? ______</a:t>
            </a:r>
          </a:p>
          <a:p>
            <a:pPr>
              <a:lnSpc>
                <a:spcPct val="200000"/>
              </a:lnSpc>
            </a:pPr>
            <a:r>
              <a:rPr lang="fr-FR" sz="1050" dirty="0">
                <a:latin typeface="Short Stack" panose="02010500040000000007" pitchFamily="2" charset="0"/>
              </a:rPr>
              <a:t>Où trouve-t-on les sucs gastrique ? __________________________</a:t>
            </a:r>
          </a:p>
          <a:p>
            <a:pPr>
              <a:lnSpc>
                <a:spcPct val="200000"/>
              </a:lnSpc>
            </a:pPr>
            <a:r>
              <a:rPr lang="fr-FR" sz="1050" dirty="0">
                <a:latin typeface="Short Stack" panose="02010500040000000007" pitchFamily="2" charset="0"/>
              </a:rPr>
              <a:t>Comment s’appelle aussi le gros intestin ? ____________________</a:t>
            </a:r>
          </a:p>
          <a:p>
            <a:pPr>
              <a:lnSpc>
                <a:spcPct val="200000"/>
              </a:lnSpc>
            </a:pPr>
            <a:r>
              <a:rPr lang="fr-FR" sz="1050" dirty="0">
                <a:latin typeface="Short Stack" panose="02010500040000000007" pitchFamily="2" charset="0"/>
              </a:rPr>
              <a:t>Que font les nutriments ? ___________________________________________________________</a:t>
            </a:r>
          </a:p>
          <a:p>
            <a:pPr>
              <a:lnSpc>
                <a:spcPct val="200000"/>
              </a:lnSpc>
            </a:pPr>
            <a:r>
              <a:rPr lang="fr-FR" sz="1050" dirty="0">
                <a:latin typeface="Short Stack" panose="02010500040000000007" pitchFamily="2" charset="0"/>
              </a:rPr>
              <a:t>Que deviennent les déchets qui n’ont pas été transformés ?  ___________________________</a:t>
            </a:r>
          </a:p>
          <a:p>
            <a:pPr>
              <a:lnSpc>
                <a:spcPct val="200000"/>
              </a:lnSpc>
            </a:pPr>
            <a:r>
              <a:rPr lang="fr-FR" sz="1050" dirty="0">
                <a:latin typeface="Short Stack" panose="02010500040000000007" pitchFamily="2" charset="0"/>
              </a:rPr>
              <a:t>___________________________________________________________________________________</a:t>
            </a:r>
          </a:p>
        </p:txBody>
      </p:sp>
      <p:sp>
        <p:nvSpPr>
          <p:cNvPr id="78" name="Rectangle 77"/>
          <p:cNvSpPr/>
          <p:nvPr/>
        </p:nvSpPr>
        <p:spPr>
          <a:xfrm>
            <a:off x="211450" y="6407651"/>
            <a:ext cx="702534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050" dirty="0">
                <a:latin typeface="Short Stack" panose="02010500040000000007" pitchFamily="2" charset="0"/>
              </a:rPr>
              <a:t>le gros intestin – les glandes salivaires– le pancréas – la bouche  - l’estomac – le foie – l’anus – l’œsophage – l’intestin grêle</a:t>
            </a:r>
          </a:p>
        </p:txBody>
      </p:sp>
      <p:sp>
        <p:nvSpPr>
          <p:cNvPr id="53" name="Rectangle 52"/>
          <p:cNvSpPr/>
          <p:nvPr/>
        </p:nvSpPr>
        <p:spPr>
          <a:xfrm>
            <a:off x="133078" y="2430661"/>
            <a:ext cx="717572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fr-FR" sz="1050" dirty="0">
                <a:latin typeface="Short Stack" panose="02010500040000000007" pitchFamily="2" charset="0"/>
              </a:rPr>
              <a:t>Les aliments partent de la _____________ et passent dans le ________   ________________ par plusieurs organes et jusqu’à _______ . Dans le corps, ils subissent des </a:t>
            </a:r>
            <a:r>
              <a:rPr lang="fr-FR" sz="1050" spc="-90" dirty="0">
                <a:latin typeface="Short Stack" panose="02010500040000000007" pitchFamily="2" charset="0"/>
              </a:rPr>
              <a:t>transformations</a:t>
            </a:r>
            <a:r>
              <a:rPr lang="fr-FR" sz="1050" dirty="0">
                <a:latin typeface="Short Stack" panose="02010500040000000007" pitchFamily="2" charset="0"/>
              </a:rPr>
              <a:t> :</a:t>
            </a:r>
          </a:p>
          <a:p>
            <a:pPr>
              <a:lnSpc>
                <a:spcPct val="200000"/>
              </a:lnSpc>
            </a:pPr>
            <a:r>
              <a:rPr lang="fr-FR" sz="1050" dirty="0">
                <a:latin typeface="Short Stack" panose="02010500040000000007" pitchFamily="2" charset="0"/>
              </a:rPr>
              <a:t>* ________________________ : les organes les broient, les écrasent</a:t>
            </a:r>
          </a:p>
          <a:p>
            <a:pPr>
              <a:lnSpc>
                <a:spcPct val="200000"/>
              </a:lnSpc>
            </a:pPr>
            <a:r>
              <a:rPr lang="fr-FR" sz="1050" dirty="0">
                <a:latin typeface="Short Stack" panose="02010500040000000007" pitchFamily="2" charset="0"/>
              </a:rPr>
              <a:t>* ________________________ : les sucs digestifs les transforment en __________________ .</a:t>
            </a:r>
          </a:p>
        </p:txBody>
      </p:sp>
      <p:pic>
        <p:nvPicPr>
          <p:cNvPr id="60" name="Image 2" descr="http://www.discip.crdp.ac-caen.fr/svt/pages/college/exercis/5eme/images/appdig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3" b="9386"/>
          <a:stretch>
            <a:fillRect/>
          </a:stretch>
        </p:blipFill>
        <p:spPr bwMode="auto">
          <a:xfrm>
            <a:off x="2521309" y="6833249"/>
            <a:ext cx="2447516" cy="3734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3275" y="9055397"/>
            <a:ext cx="329157" cy="131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408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70019" y="126405"/>
            <a:ext cx="7138782" cy="1872208"/>
          </a:xfrm>
          <a:prstGeom prst="roundRect">
            <a:avLst>
              <a:gd name="adj" fmla="val 10298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332136" y="187399"/>
            <a:ext cx="50405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</a:rPr>
              <a:t>Evaluation de sciences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520880" y="826035"/>
            <a:ext cx="26580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latin typeface="Short Stack" panose="02010500040000000007" pitchFamily="2" charset="0"/>
                <a:ea typeface="Clensey" panose="02000603000000000000" pitchFamily="2" charset="0"/>
              </a:rPr>
              <a:t>La digestion</a:t>
            </a:r>
          </a:p>
        </p:txBody>
      </p:sp>
      <p:sp>
        <p:nvSpPr>
          <p:cNvPr id="18" name="Ellipse 17"/>
          <p:cNvSpPr/>
          <p:nvPr/>
        </p:nvSpPr>
        <p:spPr>
          <a:xfrm>
            <a:off x="290708" y="238758"/>
            <a:ext cx="951003" cy="515745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250123" y="228391"/>
            <a:ext cx="1013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Fineliner Script" pitchFamily="50" charset="0"/>
              </a:rPr>
              <a:t>CM</a:t>
            </a:r>
            <a:endParaRPr lang="fr-FR" dirty="0">
              <a:latin typeface="Fineliner Script" pitchFamily="50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2302985" y="1278533"/>
            <a:ext cx="31646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Short Stack" panose="02010500040000000007" pitchFamily="2" charset="0"/>
              </a:rPr>
              <a:t>Correction</a:t>
            </a:r>
            <a:endParaRPr lang="fr-FR" dirty="0">
              <a:latin typeface="Short Stack" panose="02010500040000000007" pitchFamily="2" charset="0"/>
            </a:endParaRPr>
          </a:p>
        </p:txBody>
      </p:sp>
      <p:sp>
        <p:nvSpPr>
          <p:cNvPr id="31" name="Rectangle à coins arrondis 30"/>
          <p:cNvSpPr/>
          <p:nvPr/>
        </p:nvSpPr>
        <p:spPr>
          <a:xfrm>
            <a:off x="133078" y="2142634"/>
            <a:ext cx="7175722" cy="8352919"/>
          </a:xfrm>
          <a:prstGeom prst="roundRect">
            <a:avLst>
              <a:gd name="adj" fmla="val 2883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Larme 22"/>
          <p:cNvSpPr/>
          <p:nvPr/>
        </p:nvSpPr>
        <p:spPr>
          <a:xfrm>
            <a:off x="209569" y="6061096"/>
            <a:ext cx="324036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184943" y="6038319"/>
            <a:ext cx="6344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>
                <a:latin typeface="Fineliner Script" pitchFamily="50" charset="0"/>
              </a:rPr>
              <a:t> 3   </a:t>
            </a:r>
            <a:r>
              <a:rPr lang="fr-FR" sz="1400" dirty="0">
                <a:latin typeface="Mrs Chocolat" pitchFamily="2" charset="0"/>
              </a:rPr>
              <a:t>Complète le schéma avec les mots suivants</a:t>
            </a:r>
            <a:endParaRPr lang="fr-FR" dirty="0">
              <a:latin typeface="Mrs Chocolat" pitchFamily="2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95331" y="2516808"/>
            <a:ext cx="6488252" cy="3347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fr-FR" sz="1050" dirty="0">
              <a:latin typeface="Short Stack" panose="02010500040000000007" pitchFamily="2" charset="0"/>
            </a:endParaRPr>
          </a:p>
        </p:txBody>
      </p:sp>
      <p:sp>
        <p:nvSpPr>
          <p:cNvPr id="26" name="Larme 25"/>
          <p:cNvSpPr/>
          <p:nvPr/>
        </p:nvSpPr>
        <p:spPr>
          <a:xfrm>
            <a:off x="204633" y="3775771"/>
            <a:ext cx="324036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/>
          <p:cNvSpPr txBox="1"/>
          <p:nvPr/>
        </p:nvSpPr>
        <p:spPr>
          <a:xfrm>
            <a:off x="180008" y="3746837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>
                <a:latin typeface="Fineliner Script" pitchFamily="50" charset="0"/>
              </a:rPr>
              <a:t> 2   </a:t>
            </a:r>
            <a:r>
              <a:rPr lang="fr-FR" sz="1400" dirty="0">
                <a:latin typeface="Mrs Chocolat" pitchFamily="2" charset="0"/>
              </a:rPr>
              <a:t>Réponds aux questions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33078" y="4034869"/>
            <a:ext cx="7175722" cy="186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fr-FR" sz="1050" dirty="0">
                <a:latin typeface="Short Stack" panose="02010500040000000007" pitchFamily="2" charset="0"/>
              </a:rPr>
              <a:t>Quel est le plus grand organe ? </a:t>
            </a:r>
            <a:r>
              <a:rPr lang="fr-FR" sz="1050" b="1" dirty="0">
                <a:solidFill>
                  <a:srgbClr val="FF0000"/>
                </a:solidFill>
                <a:latin typeface="Short Stack" panose="02010500040000000007" pitchFamily="2" charset="0"/>
              </a:rPr>
              <a:t>L’intestin grêle  </a:t>
            </a:r>
            <a:r>
              <a:rPr lang="fr-FR" sz="1050" dirty="0">
                <a:latin typeface="Short Stack" panose="02010500040000000007" pitchFamily="2" charset="0"/>
              </a:rPr>
              <a:t> combien mesure-t-il ? </a:t>
            </a:r>
            <a:r>
              <a:rPr lang="fr-FR" sz="1050" b="1" dirty="0">
                <a:solidFill>
                  <a:srgbClr val="FF0000"/>
                </a:solidFill>
                <a:latin typeface="Short Stack" panose="02010500040000000007" pitchFamily="2" charset="0"/>
              </a:rPr>
              <a:t>6 mètres environ</a:t>
            </a:r>
          </a:p>
          <a:p>
            <a:pPr>
              <a:lnSpc>
                <a:spcPct val="200000"/>
              </a:lnSpc>
            </a:pPr>
            <a:r>
              <a:rPr lang="fr-FR" sz="1050" dirty="0">
                <a:latin typeface="Short Stack" panose="02010500040000000007" pitchFamily="2" charset="0"/>
              </a:rPr>
              <a:t>Où trouve-t-on les sucs gastrique ? </a:t>
            </a:r>
            <a:r>
              <a:rPr lang="fr-FR" sz="1050" b="1" dirty="0">
                <a:solidFill>
                  <a:srgbClr val="FF0000"/>
                </a:solidFill>
                <a:latin typeface="Short Stack" panose="02010500040000000007" pitchFamily="2" charset="0"/>
              </a:rPr>
              <a:t>Dans l’estomac</a:t>
            </a:r>
          </a:p>
          <a:p>
            <a:pPr>
              <a:lnSpc>
                <a:spcPct val="200000"/>
              </a:lnSpc>
            </a:pPr>
            <a:r>
              <a:rPr lang="fr-FR" sz="1050" dirty="0">
                <a:latin typeface="Short Stack" panose="02010500040000000007" pitchFamily="2" charset="0"/>
              </a:rPr>
              <a:t>Comment s’appelle aussi le gros intestin ? </a:t>
            </a:r>
            <a:r>
              <a:rPr lang="fr-FR" sz="1050" b="1" dirty="0">
                <a:solidFill>
                  <a:srgbClr val="FF0000"/>
                </a:solidFill>
                <a:latin typeface="Short Stack" panose="02010500040000000007" pitchFamily="2" charset="0"/>
              </a:rPr>
              <a:t>Le côlon</a:t>
            </a:r>
          </a:p>
          <a:p>
            <a:pPr>
              <a:lnSpc>
                <a:spcPct val="200000"/>
              </a:lnSpc>
            </a:pPr>
            <a:r>
              <a:rPr lang="fr-FR" sz="1050" dirty="0">
                <a:latin typeface="Short Stack" panose="02010500040000000007" pitchFamily="2" charset="0"/>
              </a:rPr>
              <a:t>Que font les nutriments ? </a:t>
            </a:r>
            <a:r>
              <a:rPr lang="fr-FR" sz="1050" b="1" dirty="0">
                <a:solidFill>
                  <a:srgbClr val="FF0000"/>
                </a:solidFill>
                <a:latin typeface="Short Stack" panose="02010500040000000007" pitchFamily="2" charset="0"/>
              </a:rPr>
              <a:t>Ils nourrissent les organes du corps</a:t>
            </a:r>
          </a:p>
          <a:p>
            <a:pPr>
              <a:lnSpc>
                <a:spcPct val="150000"/>
              </a:lnSpc>
            </a:pPr>
            <a:r>
              <a:rPr lang="fr-FR" sz="1050" dirty="0">
                <a:latin typeface="Short Stack" panose="02010500040000000007" pitchFamily="2" charset="0"/>
              </a:rPr>
              <a:t>Que deviennent les déchets qui n’ont pas été transformés ?  </a:t>
            </a:r>
            <a:r>
              <a:rPr lang="fr-FR" sz="1050" b="1" dirty="0">
                <a:solidFill>
                  <a:srgbClr val="FF0000"/>
                </a:solidFill>
                <a:latin typeface="Short Stack" panose="02010500040000000007" pitchFamily="2" charset="0"/>
              </a:rPr>
              <a:t>Ils sont transportés par le gros intestin jusqu’à l’anus et évacués sous forme d’excréments.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11450" y="6407651"/>
            <a:ext cx="702534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050" dirty="0">
                <a:latin typeface="Short Stack" panose="02010500040000000007" pitchFamily="2" charset="0"/>
              </a:rPr>
              <a:t>le gros intestin – les glandes salivaires– le pancréas – la bouche  - l’estomac – le foie – l’anus – l’œsophage – l’intestin grêle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33078" y="2430661"/>
            <a:ext cx="717572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fr-FR" sz="1050" dirty="0">
                <a:latin typeface="Short Stack" panose="02010500040000000007" pitchFamily="2" charset="0"/>
              </a:rPr>
              <a:t>Les aliments partent de la </a:t>
            </a:r>
            <a:r>
              <a:rPr lang="fr-FR" sz="1050" b="1" dirty="0">
                <a:solidFill>
                  <a:srgbClr val="FF0000"/>
                </a:solidFill>
                <a:latin typeface="Short Stack" panose="02010500040000000007" pitchFamily="2" charset="0"/>
              </a:rPr>
              <a:t>bouche</a:t>
            </a:r>
            <a:r>
              <a:rPr lang="fr-FR" sz="1050" dirty="0">
                <a:latin typeface="Short Stack" panose="02010500040000000007" pitchFamily="2" charset="0"/>
              </a:rPr>
              <a:t> et passent dans le </a:t>
            </a:r>
            <a:r>
              <a:rPr lang="fr-FR" sz="1050" b="1" dirty="0">
                <a:solidFill>
                  <a:srgbClr val="FF0000"/>
                </a:solidFill>
                <a:latin typeface="Short Stack" panose="02010500040000000007" pitchFamily="2" charset="0"/>
              </a:rPr>
              <a:t>tube digestif </a:t>
            </a:r>
            <a:r>
              <a:rPr lang="fr-FR" sz="1050" dirty="0">
                <a:latin typeface="Short Stack" panose="02010500040000000007" pitchFamily="2" charset="0"/>
              </a:rPr>
              <a:t>par plusieurs organes et jusqu’à </a:t>
            </a:r>
            <a:r>
              <a:rPr lang="fr-FR" sz="1050" b="1" dirty="0">
                <a:solidFill>
                  <a:srgbClr val="FF0000"/>
                </a:solidFill>
                <a:latin typeface="Short Stack" panose="02010500040000000007" pitchFamily="2" charset="0"/>
              </a:rPr>
              <a:t>l’anus</a:t>
            </a:r>
            <a:r>
              <a:rPr lang="fr-FR" sz="1050" dirty="0">
                <a:latin typeface="Short Stack" panose="02010500040000000007" pitchFamily="2" charset="0"/>
              </a:rPr>
              <a:t> . Dans le corps, ils subissent des </a:t>
            </a:r>
            <a:r>
              <a:rPr lang="fr-FR" sz="1050" spc="-90" dirty="0">
                <a:latin typeface="Short Stack" panose="02010500040000000007" pitchFamily="2" charset="0"/>
              </a:rPr>
              <a:t>transformations</a:t>
            </a:r>
            <a:r>
              <a:rPr lang="fr-FR" sz="1050" dirty="0">
                <a:latin typeface="Short Stack" panose="02010500040000000007" pitchFamily="2" charset="0"/>
              </a:rPr>
              <a:t> :</a:t>
            </a:r>
          </a:p>
          <a:p>
            <a:pPr>
              <a:lnSpc>
                <a:spcPct val="200000"/>
              </a:lnSpc>
            </a:pPr>
            <a:r>
              <a:rPr lang="fr-FR" sz="1050" dirty="0">
                <a:latin typeface="Short Stack" panose="02010500040000000007" pitchFamily="2" charset="0"/>
              </a:rPr>
              <a:t>* </a:t>
            </a:r>
            <a:r>
              <a:rPr lang="fr-FR" sz="1050" b="1" dirty="0">
                <a:solidFill>
                  <a:srgbClr val="FF0000"/>
                </a:solidFill>
                <a:latin typeface="Short Stack" panose="02010500040000000007" pitchFamily="2" charset="0"/>
              </a:rPr>
              <a:t>mécanique</a:t>
            </a:r>
            <a:r>
              <a:rPr lang="fr-FR" sz="1050" dirty="0">
                <a:latin typeface="Short Stack" panose="02010500040000000007" pitchFamily="2" charset="0"/>
              </a:rPr>
              <a:t> : les organes les broient, les écrasent</a:t>
            </a:r>
          </a:p>
          <a:p>
            <a:pPr>
              <a:lnSpc>
                <a:spcPct val="200000"/>
              </a:lnSpc>
            </a:pPr>
            <a:r>
              <a:rPr lang="fr-FR" sz="1050" dirty="0">
                <a:latin typeface="Short Stack" panose="02010500040000000007" pitchFamily="2" charset="0"/>
              </a:rPr>
              <a:t>* </a:t>
            </a:r>
            <a:r>
              <a:rPr lang="fr-FR" sz="1050" b="1" dirty="0">
                <a:solidFill>
                  <a:srgbClr val="FF0000"/>
                </a:solidFill>
                <a:latin typeface="Short Stack" panose="02010500040000000007" pitchFamily="2" charset="0"/>
              </a:rPr>
              <a:t>chimique</a:t>
            </a:r>
            <a:r>
              <a:rPr lang="fr-FR" sz="1050" dirty="0">
                <a:latin typeface="Short Stack" panose="02010500040000000007" pitchFamily="2" charset="0"/>
              </a:rPr>
              <a:t> : les sucs digestifs les transforment en </a:t>
            </a:r>
            <a:r>
              <a:rPr lang="fr-FR" sz="1050" b="1" dirty="0">
                <a:solidFill>
                  <a:srgbClr val="FF0000"/>
                </a:solidFill>
                <a:latin typeface="Short Stack" panose="02010500040000000007" pitchFamily="2" charset="0"/>
              </a:rPr>
              <a:t>nutriments</a:t>
            </a:r>
            <a:r>
              <a:rPr lang="fr-FR" sz="1050" dirty="0">
                <a:latin typeface="Short Stack" panose="02010500040000000007" pitchFamily="2" charset="0"/>
              </a:rPr>
              <a:t> .</a:t>
            </a:r>
          </a:p>
        </p:txBody>
      </p:sp>
      <p:sp>
        <p:nvSpPr>
          <p:cNvPr id="36" name="Larme 35"/>
          <p:cNvSpPr/>
          <p:nvPr/>
        </p:nvSpPr>
        <p:spPr>
          <a:xfrm>
            <a:off x="204633" y="2264781"/>
            <a:ext cx="324036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ZoneTexte 36"/>
          <p:cNvSpPr txBox="1"/>
          <p:nvPr/>
        </p:nvSpPr>
        <p:spPr>
          <a:xfrm>
            <a:off x="180008" y="2205344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>
                <a:latin typeface="Fineliner Script" pitchFamily="50" charset="0"/>
              </a:rPr>
              <a:t> 1   </a:t>
            </a:r>
            <a:r>
              <a:rPr lang="fr-FR" sz="1400" dirty="0">
                <a:latin typeface="Mrs Chocolat" pitchFamily="2" charset="0"/>
              </a:rPr>
              <a:t>Complète </a:t>
            </a:r>
          </a:p>
        </p:txBody>
      </p:sp>
      <p:pic>
        <p:nvPicPr>
          <p:cNvPr id="38" name="Image 37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40"/>
          <a:stretch/>
        </p:blipFill>
        <p:spPr bwMode="auto">
          <a:xfrm>
            <a:off x="1476152" y="6967170"/>
            <a:ext cx="4464496" cy="345637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3275" y="9055397"/>
            <a:ext cx="329157" cy="131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6718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>
              <a:lumMod val="50000"/>
              <a:lumOff val="50000"/>
            </a:schemeClr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3418</TotalTime>
  <Words>352</Words>
  <Application>Microsoft Office PowerPoint</Application>
  <PresentationFormat>Personnalisé</PresentationFormat>
  <Paragraphs>50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2" baseType="lpstr">
      <vt:lpstr>Arial</vt:lpstr>
      <vt:lpstr>Calibri</vt:lpstr>
      <vt:lpstr>Clensey</vt:lpstr>
      <vt:lpstr>Fineliner Script</vt:lpstr>
      <vt:lpstr>Handlee</vt:lpstr>
      <vt:lpstr>Mrs Chocolat</vt:lpstr>
      <vt:lpstr>Patrick Hand</vt:lpstr>
      <vt:lpstr>Rostros y emociones</vt:lpstr>
      <vt:lpstr>Short Stack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Sandrine</dc:creator>
  <cp:lastModifiedBy>Sandrine</cp:lastModifiedBy>
  <cp:revision>89</cp:revision>
  <cp:lastPrinted>2013-09-24T06:14:55Z</cp:lastPrinted>
  <dcterms:created xsi:type="dcterms:W3CDTF">2013-09-23T11:54:35Z</dcterms:created>
  <dcterms:modified xsi:type="dcterms:W3CDTF">2016-02-28T14:44:40Z</dcterms:modified>
</cp:coreProperties>
</file>