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5027" autoAdjust="0"/>
  </p:normalViewPr>
  <p:slideViewPr>
    <p:cSldViewPr>
      <p:cViewPr varScale="1">
        <p:scale>
          <a:sx n="42" d="100"/>
          <a:sy n="42" d="100"/>
        </p:scale>
        <p:origin x="2388" y="60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8" y="3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08909-099E-43A6-A69D-CA5A4FBF2BB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BBCB-4EEE-4496-B17F-3F84384E2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872208"/>
          </a:xfrm>
          <a:prstGeom prst="roundRect">
            <a:avLst>
              <a:gd name="adj" fmla="val 1029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696220" y="100780"/>
            <a:ext cx="331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sciences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20018" y="656883"/>
            <a:ext cx="2658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Short Stack" panose="02010500040000000007" pitchFamily="2" charset="0"/>
                <a:ea typeface="Clensey" panose="02000603000000000000" pitchFamily="2" charset="0"/>
              </a:rPr>
              <a:t>La digestion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41997" y="1126386"/>
            <a:ext cx="28505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Mrs Chocolat" pitchFamily="2" charset="0"/>
                <a:ea typeface="Clensey" panose="02000603000000000000" pitchFamily="2" charset="0"/>
              </a:rPr>
              <a:t>Compétences évaluées</a:t>
            </a:r>
          </a:p>
          <a:p>
            <a:endParaRPr lang="fr-FR" sz="700" dirty="0">
              <a:latin typeface="Fineliner Script" pitchFamily="50" charset="0"/>
              <a:ea typeface="Clensey" panose="02000603000000000000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Connaître le principe de la digestion ainsi que les différents organes correspondants.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 rot="19821034">
            <a:off x="2290313" y="165929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821034">
            <a:off x="2290313" y="16092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</a:t>
            </a:r>
            <a:endParaRPr lang="fr-FR" dirty="0">
              <a:latin typeface="Fineliner Script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23288"/>
              </p:ext>
            </p:extLst>
          </p:nvPr>
        </p:nvGraphicFramePr>
        <p:xfrm>
          <a:off x="6472510" y="1000274"/>
          <a:ext cx="723424" cy="834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021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Patrick Hand" panose="00000500000000000000" pitchFamily="2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859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Patrick Hand" panose="00000500000000000000" pitchFamily="2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Patrick Hand" panose="00000500000000000000" pitchFamily="2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Patrick Hand" panose="00000500000000000000" pitchFamily="2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6470266" y="990501"/>
            <a:ext cx="725668" cy="856429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40765" y="1218660"/>
            <a:ext cx="5613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44963" y="1382606"/>
            <a:ext cx="5918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60365" y="1637636"/>
            <a:ext cx="5261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non acquis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34562" y="1000128"/>
            <a:ext cx="3882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</a:p>
        </p:txBody>
      </p:sp>
      <p:sp>
        <p:nvSpPr>
          <p:cNvPr id="27" name="Larme 26"/>
          <p:cNvSpPr/>
          <p:nvPr/>
        </p:nvSpPr>
        <p:spPr>
          <a:xfrm>
            <a:off x="204633" y="226478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80008" y="22053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1   </a:t>
            </a:r>
            <a:r>
              <a:rPr lang="fr-FR" sz="1400" dirty="0">
                <a:latin typeface="Mrs Chocolat" pitchFamily="2" charset="0"/>
              </a:rPr>
              <a:t>Complète 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133078" y="2142634"/>
            <a:ext cx="7175722" cy="8424931"/>
          </a:xfrm>
          <a:prstGeom prst="roundRect">
            <a:avLst>
              <a:gd name="adj" fmla="val 28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108000" y="133153"/>
            <a:ext cx="2113310" cy="657730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108000" y="126405"/>
            <a:ext cx="214792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Mrs Chocolat" pitchFamily="2" charset="0"/>
              </a:rPr>
              <a:t>Prénom</a:t>
            </a:r>
            <a:r>
              <a:rPr lang="fr-FR" sz="1200" dirty="0">
                <a:latin typeface="Handlee" panose="02000000000000000000" pitchFamily="2" charset="0"/>
              </a:rPr>
              <a:t>  </a:t>
            </a:r>
            <a:r>
              <a:rPr lang="fr-FR" sz="1400" dirty="0">
                <a:latin typeface="Handlee" panose="02000000000000000000" pitchFamily="2" charset="0"/>
              </a:rPr>
              <a:t>: </a:t>
            </a:r>
            <a:r>
              <a:rPr lang="fr-FR" sz="1100" dirty="0">
                <a:latin typeface="+mj-lt"/>
              </a:rPr>
              <a:t>___________________</a:t>
            </a:r>
            <a:endParaRPr lang="fr-FR" sz="1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latin typeface="Mrs Chocolat" pitchFamily="2" charset="0"/>
              </a:rPr>
              <a:t>Date</a:t>
            </a:r>
            <a:r>
              <a:rPr lang="fr-FR" sz="1400" dirty="0">
                <a:latin typeface="Handlee" panose="02000000000000000000" pitchFamily="2" charset="0"/>
              </a:rPr>
              <a:t> :  </a:t>
            </a:r>
            <a:r>
              <a:rPr lang="fr-FR" sz="1400" dirty="0"/>
              <a:t>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33078" y="1526622"/>
            <a:ext cx="2088232" cy="471991"/>
          </a:xfrm>
          <a:prstGeom prst="roundRect">
            <a:avLst>
              <a:gd name="adj" fmla="val 2143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133078" y="1508573"/>
            <a:ext cx="857911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000" dirty="0">
                <a:latin typeface="Mrs Chocolat" pitchFamily="2" charset="0"/>
              </a:rPr>
              <a:t>Signature des parents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21548" y="846485"/>
            <a:ext cx="2088232" cy="61293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103777" y="790883"/>
            <a:ext cx="1006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Mrs Chocolat" pitchFamily="2" charset="0"/>
              </a:rPr>
              <a:t>Appréciation</a:t>
            </a:r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68336"/>
              </p:ext>
            </p:extLst>
          </p:nvPr>
        </p:nvGraphicFramePr>
        <p:xfrm>
          <a:off x="5310407" y="1370284"/>
          <a:ext cx="391443" cy="404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756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" name="Larme 69"/>
          <p:cNvSpPr/>
          <p:nvPr/>
        </p:nvSpPr>
        <p:spPr>
          <a:xfrm>
            <a:off x="209569" y="606109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184943" y="6038319"/>
            <a:ext cx="634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3   </a:t>
            </a:r>
            <a:r>
              <a:rPr lang="fr-FR" sz="1400" dirty="0">
                <a:latin typeface="Mrs Chocolat" pitchFamily="2" charset="0"/>
              </a:rPr>
              <a:t>Complète le schéma avec les mots suivants</a:t>
            </a:r>
            <a:endParaRPr lang="fr-FR" dirty="0">
              <a:latin typeface="Mrs Chocolat" pitchFamily="2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6022792" y="270421"/>
            <a:ext cx="1135062" cy="499578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ZoneTexte 8"/>
          <p:cNvSpPr txBox="1">
            <a:spLocks noChangeArrowheads="1"/>
          </p:cNvSpPr>
          <p:nvPr/>
        </p:nvSpPr>
        <p:spPr bwMode="auto">
          <a:xfrm>
            <a:off x="6022792" y="270421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Mrs Chocolat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012656" y="493000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>
                <a:latin typeface="Rostros y emociones" panose="02000500000000000000" pitchFamily="2" charset="0"/>
              </a:rPr>
              <a:t>g c f b </a:t>
            </a:r>
          </a:p>
        </p:txBody>
      </p:sp>
      <p:sp>
        <p:nvSpPr>
          <p:cNvPr id="57" name="Larme 56"/>
          <p:cNvSpPr/>
          <p:nvPr/>
        </p:nvSpPr>
        <p:spPr>
          <a:xfrm>
            <a:off x="204633" y="377577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180008" y="374683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2   </a:t>
            </a:r>
            <a:r>
              <a:rPr lang="fr-FR" sz="1400" dirty="0">
                <a:latin typeface="Mrs Chocolat" pitchFamily="2" charset="0"/>
              </a:rPr>
              <a:t>Réponds aux questions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33078" y="4034869"/>
            <a:ext cx="71757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Quel est le plus grand organe ? ___________________________ combien mesure-t-il ? 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Où trouve-t-on les sucs gastrique ? 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Comment s’appelle aussi le gros intestin ? 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 font les nutriments ? 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 deviennent les déchets qui n’ont pas été transformés ?  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___________________________________________________________________________________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1450" y="6407651"/>
            <a:ext cx="702534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>
                <a:latin typeface="Short Stack" panose="02010500040000000007" pitchFamily="2" charset="0"/>
              </a:rPr>
              <a:t>le gros intestin – les glandes salivaires– le pancréas – la bouche  - l’estomac – le foie – l’anus – l’œsophage – l’intestin grêle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33078" y="2430661"/>
            <a:ext cx="7175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Les aliments partent de la _____________ et passent dans le ________   ________________ par plusieurs organes et jusqu’à _______ . Dans le corps, ils subissent des </a:t>
            </a:r>
            <a:r>
              <a:rPr lang="fr-FR" sz="1050" spc="-90" dirty="0">
                <a:latin typeface="Short Stack" panose="02010500040000000007" pitchFamily="2" charset="0"/>
              </a:rPr>
              <a:t>transformations</a:t>
            </a:r>
            <a:r>
              <a:rPr lang="fr-FR" sz="1050" dirty="0">
                <a:latin typeface="Short Stack" panose="02010500040000000007" pitchFamily="2" charset="0"/>
              </a:rPr>
              <a:t> :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* ________________________ : les organes les broient, les écrasent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* ________________________ : les sucs digestifs les transforment en __________________ .</a:t>
            </a:r>
          </a:p>
        </p:txBody>
      </p:sp>
      <p:pic>
        <p:nvPicPr>
          <p:cNvPr id="60" name="Image 2" descr="http://www.discip.crdp.ac-caen.fr/svt/pages/college/exercis/5eme/images/appd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" b="9386"/>
          <a:stretch>
            <a:fillRect/>
          </a:stretch>
        </p:blipFill>
        <p:spPr bwMode="auto">
          <a:xfrm>
            <a:off x="2521309" y="6833249"/>
            <a:ext cx="2447516" cy="373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75" y="905539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019" y="126405"/>
            <a:ext cx="7138782" cy="1872208"/>
          </a:xfrm>
          <a:prstGeom prst="roundRect">
            <a:avLst>
              <a:gd name="adj" fmla="val 1029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32136" y="187399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sciences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20880" y="826035"/>
            <a:ext cx="2658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Short Stack" panose="02010500040000000007" pitchFamily="2" charset="0"/>
                <a:ea typeface="Clensey" panose="02000603000000000000" pitchFamily="2" charset="0"/>
              </a:rPr>
              <a:t>La digestion</a:t>
            </a:r>
          </a:p>
        </p:txBody>
      </p:sp>
      <p:sp>
        <p:nvSpPr>
          <p:cNvPr id="18" name="Ellipse 17"/>
          <p:cNvSpPr/>
          <p:nvPr/>
        </p:nvSpPr>
        <p:spPr>
          <a:xfrm>
            <a:off x="290708" y="238758"/>
            <a:ext cx="951003" cy="51574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0123" y="228391"/>
            <a:ext cx="101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Fineliner Script" pitchFamily="50" charset="0"/>
              </a:rPr>
              <a:t>CM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302985" y="1278533"/>
            <a:ext cx="3164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Short Stack" panose="02010500040000000007" pitchFamily="2" charset="0"/>
              </a:rPr>
              <a:t>Correction</a:t>
            </a:r>
            <a:endParaRPr lang="fr-FR" dirty="0">
              <a:latin typeface="Short Stack" panose="02010500040000000007" pitchFamily="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33078" y="2142634"/>
            <a:ext cx="7175722" cy="8352919"/>
          </a:xfrm>
          <a:prstGeom prst="roundRect">
            <a:avLst>
              <a:gd name="adj" fmla="val 28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209569" y="606109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84943" y="6038319"/>
            <a:ext cx="634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3   </a:t>
            </a:r>
            <a:r>
              <a:rPr lang="fr-FR" sz="1400" dirty="0">
                <a:latin typeface="Mrs Chocolat" pitchFamily="2" charset="0"/>
              </a:rPr>
              <a:t>Complète le schéma avec les mots suivants</a:t>
            </a:r>
            <a:endParaRPr lang="fr-FR" dirty="0">
              <a:latin typeface="Mrs Chocola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5331" y="2516808"/>
            <a:ext cx="6488252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26" name="Larme 25"/>
          <p:cNvSpPr/>
          <p:nvPr/>
        </p:nvSpPr>
        <p:spPr>
          <a:xfrm>
            <a:off x="204633" y="377577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80008" y="374683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2   </a:t>
            </a:r>
            <a:r>
              <a:rPr lang="fr-FR" sz="1400" dirty="0">
                <a:latin typeface="Mrs Chocolat" pitchFamily="2" charset="0"/>
              </a:rPr>
              <a:t>Réponds aux questions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3078" y="4034869"/>
            <a:ext cx="7175722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Quel est le plus grand organe ?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L’intestin grêle  </a:t>
            </a:r>
            <a:r>
              <a:rPr lang="fr-FR" sz="1050" dirty="0">
                <a:latin typeface="Short Stack" panose="02010500040000000007" pitchFamily="2" charset="0"/>
              </a:rPr>
              <a:t> combien mesure-t-il ?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6 mètres environ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Où trouve-t-on les sucs gastrique ?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Dans l’estomac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Comment s’appelle aussi le gros intestin ?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Le côlon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 font les nutriments ?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Ils nourrissent les organes du corps</a:t>
            </a: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 deviennent les déchets qui n’ont pas été transformés ? 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Ils sont transportés par le gros intestin jusqu’à l’anus et évacués sous forme d’excréments.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1450" y="6407651"/>
            <a:ext cx="702534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>
                <a:latin typeface="Short Stack" panose="02010500040000000007" pitchFamily="2" charset="0"/>
              </a:rPr>
              <a:t>le gros intestin – les glandes salivaires– le pancréas – la bouche  - l’estomac – le foie – l’anus – l’œsophage – l’intestin grêle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3078" y="2430661"/>
            <a:ext cx="7175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Les aliments partent de la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bouche</a:t>
            </a:r>
            <a:r>
              <a:rPr lang="fr-FR" sz="1050" dirty="0">
                <a:latin typeface="Short Stack" panose="02010500040000000007" pitchFamily="2" charset="0"/>
              </a:rPr>
              <a:t> et passent dans le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tube digestif </a:t>
            </a:r>
            <a:r>
              <a:rPr lang="fr-FR" sz="1050" dirty="0">
                <a:latin typeface="Short Stack" panose="02010500040000000007" pitchFamily="2" charset="0"/>
              </a:rPr>
              <a:t>par plusieurs organes et jusqu’à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l’anus</a:t>
            </a:r>
            <a:r>
              <a:rPr lang="fr-FR" sz="1050" dirty="0">
                <a:latin typeface="Short Stack" panose="02010500040000000007" pitchFamily="2" charset="0"/>
              </a:rPr>
              <a:t> . Dans le corps, ils subissent des </a:t>
            </a:r>
            <a:r>
              <a:rPr lang="fr-FR" sz="1050" spc="-90" dirty="0">
                <a:latin typeface="Short Stack" panose="02010500040000000007" pitchFamily="2" charset="0"/>
              </a:rPr>
              <a:t>transformations</a:t>
            </a:r>
            <a:r>
              <a:rPr lang="fr-FR" sz="1050" dirty="0">
                <a:latin typeface="Short Stack" panose="02010500040000000007" pitchFamily="2" charset="0"/>
              </a:rPr>
              <a:t> :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*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mécanique</a:t>
            </a:r>
            <a:r>
              <a:rPr lang="fr-FR" sz="1050" dirty="0">
                <a:latin typeface="Short Stack" panose="02010500040000000007" pitchFamily="2" charset="0"/>
              </a:rPr>
              <a:t> : les organes les broient, les écrasent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*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chimique</a:t>
            </a:r>
            <a:r>
              <a:rPr lang="fr-FR" sz="1050" dirty="0">
                <a:latin typeface="Short Stack" panose="02010500040000000007" pitchFamily="2" charset="0"/>
              </a:rPr>
              <a:t> : les sucs digestifs les transforment en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nutriments</a:t>
            </a:r>
            <a:r>
              <a:rPr lang="fr-FR" sz="1050" dirty="0">
                <a:latin typeface="Short Stack" panose="02010500040000000007" pitchFamily="2" charset="0"/>
              </a:rPr>
              <a:t> .</a:t>
            </a:r>
          </a:p>
        </p:txBody>
      </p:sp>
      <p:sp>
        <p:nvSpPr>
          <p:cNvPr id="36" name="Larme 35"/>
          <p:cNvSpPr/>
          <p:nvPr/>
        </p:nvSpPr>
        <p:spPr>
          <a:xfrm>
            <a:off x="204633" y="226478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180008" y="22053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1   </a:t>
            </a:r>
            <a:r>
              <a:rPr lang="fr-FR" sz="1400" dirty="0">
                <a:latin typeface="Mrs Chocolat" pitchFamily="2" charset="0"/>
              </a:rPr>
              <a:t>Complète </a:t>
            </a:r>
          </a:p>
        </p:txBody>
      </p:sp>
      <p:pic>
        <p:nvPicPr>
          <p:cNvPr id="38" name="Image 3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"/>
          <a:stretch/>
        </p:blipFill>
        <p:spPr bwMode="auto">
          <a:xfrm>
            <a:off x="1476152" y="6967170"/>
            <a:ext cx="4464496" cy="34563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75" y="905539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352</Words>
  <Application>Microsoft Office PowerPoint</Application>
  <PresentationFormat>Personnalisé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Calibri</vt:lpstr>
      <vt:lpstr>Clensey</vt:lpstr>
      <vt:lpstr>Fineliner Script</vt:lpstr>
      <vt:lpstr>Handlee</vt:lpstr>
      <vt:lpstr>Mrs Chocolat</vt:lpstr>
      <vt:lpstr>Patrick Hand</vt:lpstr>
      <vt:lpstr>Rostros y emociones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89</cp:revision>
  <cp:lastPrinted>2013-09-24T06:14:55Z</cp:lastPrinted>
  <dcterms:created xsi:type="dcterms:W3CDTF">2013-09-23T11:54:35Z</dcterms:created>
  <dcterms:modified xsi:type="dcterms:W3CDTF">2016-02-28T14:44:40Z</dcterms:modified>
</cp:coreProperties>
</file>