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238" y="30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400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9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29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84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07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74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38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90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01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6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B4D7F-A69F-4242-83FD-9A207CA544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7DB0-1862-4918-BFE6-0CC105131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58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16632" y="107503"/>
            <a:ext cx="3888432" cy="18007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636912" y="0"/>
            <a:ext cx="8640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RAPPEL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8640" y="307777"/>
            <a:ext cx="36724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Pour mesurer une longueur, le plus souvent on utilise </a:t>
            </a:r>
            <a:r>
              <a:rPr lang="fr-FR" sz="1400" b="1" dirty="0" smtClean="0">
                <a:latin typeface="Comic Sans MS" panose="030F0702030302020204" pitchFamily="66" charset="0"/>
              </a:rPr>
              <a:t>le kilomètre </a:t>
            </a:r>
            <a:r>
              <a:rPr lang="fr-FR" sz="1400" dirty="0" smtClean="0">
                <a:latin typeface="Comic Sans MS" panose="030F0702030302020204" pitchFamily="66" charset="0"/>
              </a:rPr>
              <a:t>(km), </a:t>
            </a:r>
            <a:r>
              <a:rPr lang="fr-FR" sz="1400" b="1" dirty="0" smtClean="0">
                <a:latin typeface="Comic Sans MS" panose="030F0702030302020204" pitchFamily="66" charset="0"/>
              </a:rPr>
              <a:t>le mètre </a:t>
            </a:r>
            <a:r>
              <a:rPr lang="fr-FR" sz="1400" dirty="0" smtClean="0">
                <a:latin typeface="Comic Sans MS" panose="030F0702030302020204" pitchFamily="66" charset="0"/>
              </a:rPr>
              <a:t>(m), </a:t>
            </a:r>
            <a:r>
              <a:rPr lang="fr-FR" sz="1400" b="1" dirty="0" smtClean="0">
                <a:latin typeface="Comic Sans MS" panose="030F0702030302020204" pitchFamily="66" charset="0"/>
              </a:rPr>
              <a:t>le centimètre </a:t>
            </a:r>
            <a:r>
              <a:rPr lang="fr-FR" sz="1400" dirty="0" smtClean="0">
                <a:latin typeface="Comic Sans MS" panose="030F0702030302020204" pitchFamily="66" charset="0"/>
              </a:rPr>
              <a:t>(cm) et </a:t>
            </a:r>
            <a:r>
              <a:rPr lang="fr-FR" sz="1400" b="1" dirty="0" smtClean="0">
                <a:latin typeface="Comic Sans MS" panose="030F0702030302020204" pitchFamily="66" charset="0"/>
              </a:rPr>
              <a:t>le millimètre </a:t>
            </a:r>
            <a:r>
              <a:rPr lang="fr-FR" sz="1400" dirty="0" smtClean="0">
                <a:latin typeface="Comic Sans MS" panose="030F0702030302020204" pitchFamily="66" charset="0"/>
              </a:rPr>
              <a:t>(mm).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Pour convertir et </a:t>
            </a:r>
            <a:r>
              <a:rPr lang="fr-FR" sz="1400" dirty="0">
                <a:latin typeface="Comic Sans MS" panose="030F0702030302020204" pitchFamily="66" charset="0"/>
              </a:rPr>
              <a:t>passer d’une unité à l’autre</a:t>
            </a:r>
            <a:r>
              <a:rPr lang="fr-FR" sz="1400" b="1" dirty="0">
                <a:latin typeface="Comic Sans MS" panose="030F0702030302020204" pitchFamily="66" charset="0"/>
              </a:rPr>
              <a:t> on utilise un tableau de conversion.</a:t>
            </a:r>
          </a:p>
          <a:p>
            <a:pPr algn="just"/>
            <a:endParaRPr lang="fr-FR" sz="1400" dirty="0" smtClean="0">
              <a:latin typeface="Comic Sans MS" panose="030F0702030302020204" pitchFamily="66" charset="0"/>
            </a:endParaRPr>
          </a:p>
        </p:txBody>
      </p:sp>
      <p:pic>
        <p:nvPicPr>
          <p:cNvPr id="1028" name="Picture 4" descr="http://ekladata.com/TYdjKlpS209zI05U5EUXTgykS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5" y="-2119"/>
            <a:ext cx="1892986" cy="212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2177239" y="4158203"/>
            <a:ext cx="4583312" cy="9019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286532" y="4179638"/>
            <a:ext cx="42341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smtClean="0">
                <a:latin typeface="Comic Sans MS" panose="030F0702030302020204" pitchFamily="66" charset="0"/>
              </a:rPr>
              <a:t>   Pour calculer et comparer des mesures de longueurs, on doit les convertir dans </a:t>
            </a:r>
            <a:r>
              <a:rPr lang="fr-FR" sz="1400" b="1" dirty="0" smtClean="0">
                <a:latin typeface="Comic Sans MS" panose="030F0702030302020204" pitchFamily="66" charset="0"/>
              </a:rPr>
              <a:t>la même unité.</a:t>
            </a: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</p:txBody>
      </p:sp>
      <p:pic>
        <p:nvPicPr>
          <p:cNvPr id="1030" name="Picture 6" descr="http://www.cfm33.com/STOCK/panneau-atten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855" y="4734267"/>
            <a:ext cx="561682" cy="65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360690"/>
              </p:ext>
            </p:extLst>
          </p:nvPr>
        </p:nvGraphicFramePr>
        <p:xfrm>
          <a:off x="23370" y="2140040"/>
          <a:ext cx="667746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3924"/>
                <a:gridCol w="953924"/>
                <a:gridCol w="953924"/>
                <a:gridCol w="953924"/>
                <a:gridCol w="953924"/>
                <a:gridCol w="953924"/>
                <a:gridCol w="953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Kilomètre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Comic Sans MS" panose="030F0702030302020204" pitchFamily="66" charset="0"/>
                        </a:rPr>
                        <a:t>Hectomètre</a:t>
                      </a:r>
                      <a:endParaRPr lang="fr-FR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Décamètre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Mètre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Décimètre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Centimètre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Millimètre 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km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hm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dam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cm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0" y="3703846"/>
            <a:ext cx="55172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1km = 1 000m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1m = 100cm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1m = 1 000mm</a:t>
            </a:r>
          </a:p>
          <a:p>
            <a:pPr algn="just"/>
            <a:endParaRPr lang="fr-FR" sz="1400" dirty="0">
              <a:latin typeface="Comic Sans MS" panose="030F0702030302020204" pitchFamily="66" charset="0"/>
            </a:endParaRPr>
          </a:p>
          <a:p>
            <a:pPr algn="just"/>
            <a:endParaRPr lang="fr-FR" sz="1400" u="sng" dirty="0" smtClean="0">
              <a:latin typeface="Comic Sans MS" panose="030F0702030302020204" pitchFamily="66" charset="0"/>
            </a:endParaRPr>
          </a:p>
          <a:p>
            <a:pPr algn="just"/>
            <a:endParaRPr lang="fr-FR" sz="1400" u="sng" dirty="0">
              <a:latin typeface="Comic Sans MS" panose="030F0702030302020204" pitchFamily="66" charset="0"/>
            </a:endParaRPr>
          </a:p>
          <a:p>
            <a:pPr algn="just"/>
            <a:r>
              <a:rPr lang="fr-FR" sz="1400" u="sng" dirty="0" smtClean="0">
                <a:latin typeface="Comic Sans MS" panose="030F0702030302020204" pitchFamily="66" charset="0"/>
              </a:rPr>
              <a:t>Calculer: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5km + 23m = 5 000m + 23m = 5 023m</a:t>
            </a:r>
          </a:p>
          <a:p>
            <a:pPr algn="just"/>
            <a:endParaRPr lang="fr-FR" sz="1400" dirty="0">
              <a:latin typeface="Comic Sans MS" panose="030F0702030302020204" pitchFamily="66" charset="0"/>
            </a:endParaRPr>
          </a:p>
          <a:p>
            <a:pPr algn="just"/>
            <a:r>
              <a:rPr lang="fr-FR" sz="1400" u="sng" dirty="0" smtClean="0">
                <a:latin typeface="Comic Sans MS" panose="030F0702030302020204" pitchFamily="66" charset="0"/>
              </a:rPr>
              <a:t>Comparer:</a:t>
            </a:r>
            <a:r>
              <a:rPr lang="fr-FR" sz="1400" dirty="0" smtClean="0">
                <a:latin typeface="Comic Sans MS" panose="030F0702030302020204" pitchFamily="66" charset="0"/>
              </a:rPr>
              <a:t> 1km et 1hm25m -&gt; 1km = 1 000m et </a:t>
            </a:r>
            <a:r>
              <a:rPr lang="fr-FR" sz="1400" dirty="0" smtClean="0">
                <a:latin typeface="Comic Sans MS" panose="030F0702030302020204" pitchFamily="66" charset="0"/>
              </a:rPr>
              <a:t>1hm25m </a:t>
            </a:r>
            <a:r>
              <a:rPr lang="fr-FR" sz="1400" dirty="0" smtClean="0">
                <a:latin typeface="Comic Sans MS" panose="030F0702030302020204" pitchFamily="66" charset="0"/>
              </a:rPr>
              <a:t>= 125m</a:t>
            </a:r>
          </a:p>
          <a:p>
            <a:pPr algn="just"/>
            <a:r>
              <a:rPr lang="fr-FR" sz="1400" b="1" dirty="0" smtClean="0">
                <a:latin typeface="Comic Sans MS" panose="030F0702030302020204" pitchFamily="66" charset="0"/>
              </a:rPr>
              <a:t>Donc 1km &gt; 1hm25</a:t>
            </a:r>
          </a:p>
          <a:p>
            <a:pPr algn="just"/>
            <a:endParaRPr lang="fr-FR" sz="1400" b="1" dirty="0">
              <a:latin typeface="Comic Sans MS" panose="030F0702030302020204" pitchFamily="66" charset="0"/>
            </a:endParaRPr>
          </a:p>
          <a:p>
            <a:pPr algn="just"/>
            <a:r>
              <a:rPr lang="fr-FR" sz="1400" u="sng" dirty="0" smtClean="0">
                <a:latin typeface="Comic Sans MS" panose="030F0702030302020204" pitchFamily="66" charset="0"/>
              </a:rPr>
              <a:t>Convertir:</a:t>
            </a:r>
          </a:p>
          <a:p>
            <a:pPr algn="just"/>
            <a:endParaRPr lang="fr-FR" sz="1400" u="sng" dirty="0" smtClean="0">
              <a:latin typeface="Comic Sans MS" panose="030F0702030302020204" pitchFamily="66" charset="0"/>
            </a:endParaRP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  <a:p>
            <a:pPr algn="just"/>
            <a:endParaRPr lang="fr-FR" sz="1400" b="1" dirty="0">
              <a:latin typeface="Comic Sans MS" panose="030F0702030302020204" pitchFamily="66" charset="0"/>
            </a:endParaRPr>
          </a:p>
          <a:p>
            <a:pPr algn="just"/>
            <a:r>
              <a:rPr lang="fr-FR" sz="1400" b="1" dirty="0" smtClean="0">
                <a:latin typeface="Comic Sans MS" panose="030F0702030302020204" pitchFamily="66" charset="0"/>
              </a:rPr>
              <a:t>85</a:t>
            </a:r>
            <a:r>
              <a:rPr lang="fr-FR" sz="1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0m</a:t>
            </a:r>
            <a:r>
              <a:rPr lang="fr-FR" sz="1400" b="1" dirty="0" smtClean="0">
                <a:latin typeface="Comic Sans MS" panose="030F0702030302020204" pitchFamily="66" charset="0"/>
              </a:rPr>
              <a:t> en hm = 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fr-FR" sz="1400" b="1" dirty="0" smtClean="0">
                <a:latin typeface="Comic Sans MS" panose="030F0702030302020204" pitchFamily="66" charset="0"/>
              </a:rPr>
              <a:t>,50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hm</a:t>
            </a:r>
          </a:p>
          <a:p>
            <a:pPr algn="just"/>
            <a:r>
              <a:rPr lang="fr-FR" sz="1400" b="1" dirty="0" smtClean="0">
                <a:latin typeface="Comic Sans MS" panose="030F0702030302020204" pitchFamily="66" charset="0"/>
              </a:rPr>
              <a:t>2</a:t>
            </a:r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fr-FR" sz="1400" b="1" dirty="0" smtClean="0">
                <a:latin typeface="Comic Sans MS" panose="030F0702030302020204" pitchFamily="66" charset="0"/>
              </a:rPr>
              <a:t>,5</a:t>
            </a:r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hm</a:t>
            </a:r>
            <a:r>
              <a:rPr lang="fr-FR" sz="1400" b="1" dirty="0" smtClean="0">
                <a:latin typeface="Comic Sans MS" panose="030F0702030302020204" pitchFamily="66" charset="0"/>
              </a:rPr>
              <a:t> en km = 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fr-FR" sz="1400" b="1" dirty="0" smtClean="0">
                <a:latin typeface="Comic Sans MS" panose="030F0702030302020204" pitchFamily="66" charset="0"/>
              </a:rPr>
              <a:t>,15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km</a:t>
            </a:r>
          </a:p>
          <a:p>
            <a:pPr algn="just"/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fr-FR" sz="1400" b="1" dirty="0" smtClean="0">
                <a:latin typeface="Comic Sans MS" panose="030F0702030302020204" pitchFamily="66" charset="0"/>
              </a:rPr>
              <a:t>,05</a:t>
            </a:r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m</a:t>
            </a:r>
            <a:r>
              <a:rPr lang="fr-FR" sz="1400" b="1" dirty="0" smtClean="0">
                <a:latin typeface="Comic Sans MS" panose="030F0702030302020204" pitchFamily="66" charset="0"/>
              </a:rPr>
              <a:t> en dm = </a:t>
            </a:r>
            <a:r>
              <a:rPr lang="fr-FR" sz="14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3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fr-FR" sz="1400" b="1" dirty="0" smtClean="0">
                <a:latin typeface="Comic Sans MS" panose="030F0702030302020204" pitchFamily="66" charset="0"/>
              </a:rPr>
              <a:t>,5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dm</a:t>
            </a: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153398"/>
              </p:ext>
            </p:extLst>
          </p:nvPr>
        </p:nvGraphicFramePr>
        <p:xfrm>
          <a:off x="2448403" y="6781144"/>
          <a:ext cx="4312826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118"/>
                <a:gridCol w="616118"/>
                <a:gridCol w="616118"/>
                <a:gridCol w="616118"/>
                <a:gridCol w="616118"/>
                <a:gridCol w="616118"/>
                <a:gridCol w="616118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km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hm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dam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cm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fr-FR" sz="12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fr-FR" sz="1200" b="1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fr-FR" sz="1200" b="1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 smtClean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45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16632" y="107503"/>
            <a:ext cx="3888432" cy="18007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636912" y="0"/>
            <a:ext cx="8640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Comic Sans MS" panose="030F0702030302020204" pitchFamily="66" charset="0"/>
              </a:rPr>
              <a:t>RAPPEL</a:t>
            </a:r>
            <a:endParaRPr lang="fr-FR" sz="1400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8640" y="307777"/>
            <a:ext cx="36724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Pour mesurer une longueur, le plus souvent on utilise </a:t>
            </a:r>
            <a:r>
              <a:rPr lang="fr-FR" sz="1400" b="1" dirty="0" smtClean="0">
                <a:latin typeface="Comic Sans MS" panose="030F0702030302020204" pitchFamily="66" charset="0"/>
              </a:rPr>
              <a:t>le kilomètre </a:t>
            </a:r>
            <a:r>
              <a:rPr lang="fr-FR" sz="1400" dirty="0" smtClean="0">
                <a:latin typeface="Comic Sans MS" panose="030F0702030302020204" pitchFamily="66" charset="0"/>
              </a:rPr>
              <a:t>(km), </a:t>
            </a:r>
            <a:r>
              <a:rPr lang="fr-FR" sz="1400" b="1" dirty="0" smtClean="0">
                <a:latin typeface="Comic Sans MS" panose="030F0702030302020204" pitchFamily="66" charset="0"/>
              </a:rPr>
              <a:t>le mètre </a:t>
            </a:r>
            <a:r>
              <a:rPr lang="fr-FR" sz="1400" dirty="0" smtClean="0">
                <a:latin typeface="Comic Sans MS" panose="030F0702030302020204" pitchFamily="66" charset="0"/>
              </a:rPr>
              <a:t>(m), </a:t>
            </a:r>
            <a:r>
              <a:rPr lang="fr-FR" sz="1400" b="1" dirty="0" smtClean="0">
                <a:latin typeface="Comic Sans MS" panose="030F0702030302020204" pitchFamily="66" charset="0"/>
              </a:rPr>
              <a:t>le centimètre </a:t>
            </a:r>
            <a:r>
              <a:rPr lang="fr-FR" sz="1400" dirty="0" smtClean="0">
                <a:latin typeface="Comic Sans MS" panose="030F0702030302020204" pitchFamily="66" charset="0"/>
              </a:rPr>
              <a:t>(cm) et </a:t>
            </a:r>
            <a:r>
              <a:rPr lang="fr-FR" sz="1400" b="1" dirty="0" smtClean="0">
                <a:latin typeface="Comic Sans MS" panose="030F0702030302020204" pitchFamily="66" charset="0"/>
              </a:rPr>
              <a:t>le millimètre </a:t>
            </a:r>
            <a:r>
              <a:rPr lang="fr-FR" sz="1400" dirty="0" smtClean="0">
                <a:latin typeface="Comic Sans MS" panose="030F0702030302020204" pitchFamily="66" charset="0"/>
              </a:rPr>
              <a:t>(mm).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Pour convertir et </a:t>
            </a:r>
            <a:r>
              <a:rPr lang="fr-FR" sz="1400" dirty="0">
                <a:latin typeface="Comic Sans MS" panose="030F0702030302020204" pitchFamily="66" charset="0"/>
              </a:rPr>
              <a:t>passer d’une unité à l’autre</a:t>
            </a:r>
            <a:r>
              <a:rPr lang="fr-FR" sz="1400" b="1" dirty="0">
                <a:latin typeface="Comic Sans MS" panose="030F0702030302020204" pitchFamily="66" charset="0"/>
              </a:rPr>
              <a:t> on utilise un tableau de conversion.</a:t>
            </a:r>
          </a:p>
          <a:p>
            <a:pPr algn="just"/>
            <a:endParaRPr lang="fr-FR" sz="1400" dirty="0" smtClean="0">
              <a:latin typeface="Comic Sans MS" panose="030F0702030302020204" pitchFamily="66" charset="0"/>
            </a:endParaRPr>
          </a:p>
        </p:txBody>
      </p:sp>
      <p:pic>
        <p:nvPicPr>
          <p:cNvPr id="1028" name="Picture 4" descr="http://ekladata.com/TYdjKlpS209zI05U5EUXTgykS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5" y="-2119"/>
            <a:ext cx="1892986" cy="212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2177239" y="4158203"/>
            <a:ext cx="4583312" cy="9019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286532" y="4179638"/>
            <a:ext cx="42341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smtClean="0">
                <a:latin typeface="Comic Sans MS" panose="030F0702030302020204" pitchFamily="66" charset="0"/>
              </a:rPr>
              <a:t>   Pour calculer et comparer des mesures de longueurs, on doit les convertir dans </a:t>
            </a:r>
            <a:r>
              <a:rPr lang="fr-FR" sz="1400" b="1" dirty="0" smtClean="0">
                <a:latin typeface="Comic Sans MS" panose="030F0702030302020204" pitchFamily="66" charset="0"/>
              </a:rPr>
              <a:t>la même unité.</a:t>
            </a: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</p:txBody>
      </p:sp>
      <p:pic>
        <p:nvPicPr>
          <p:cNvPr id="1030" name="Picture 6" descr="http://www.cfm33.com/STOCK/panneau-atten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855" y="4734267"/>
            <a:ext cx="561682" cy="65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706314"/>
              </p:ext>
            </p:extLst>
          </p:nvPr>
        </p:nvGraphicFramePr>
        <p:xfrm>
          <a:off x="23370" y="2140040"/>
          <a:ext cx="667746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3924"/>
                <a:gridCol w="953924"/>
                <a:gridCol w="953924"/>
                <a:gridCol w="953924"/>
                <a:gridCol w="953924"/>
                <a:gridCol w="953924"/>
                <a:gridCol w="953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Kilomètre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Comic Sans MS" panose="030F0702030302020204" pitchFamily="66" charset="0"/>
                        </a:rPr>
                        <a:t>Hectomètre</a:t>
                      </a:r>
                      <a:endParaRPr lang="fr-FR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Décamètre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omic Sans MS" panose="030F0702030302020204" pitchFamily="66" charset="0"/>
                        </a:rPr>
                        <a:t>Mètre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Décimètre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Centimètre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omic Sans MS" panose="030F0702030302020204" pitchFamily="66" charset="0"/>
                        </a:rPr>
                        <a:t>Millimètre 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km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hm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dam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cm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0" y="3703846"/>
            <a:ext cx="55172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1km = 1 000m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1m = 100cm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1m = 1 000mm</a:t>
            </a:r>
          </a:p>
          <a:p>
            <a:pPr algn="just"/>
            <a:endParaRPr lang="fr-FR" sz="1400" dirty="0">
              <a:latin typeface="Comic Sans MS" panose="030F0702030302020204" pitchFamily="66" charset="0"/>
            </a:endParaRPr>
          </a:p>
          <a:p>
            <a:pPr algn="just"/>
            <a:endParaRPr lang="fr-FR" sz="1400" u="sng" dirty="0" smtClean="0">
              <a:latin typeface="Comic Sans MS" panose="030F0702030302020204" pitchFamily="66" charset="0"/>
            </a:endParaRPr>
          </a:p>
          <a:p>
            <a:pPr algn="just"/>
            <a:endParaRPr lang="fr-FR" sz="1400" u="sng" dirty="0">
              <a:latin typeface="Comic Sans MS" panose="030F0702030302020204" pitchFamily="66" charset="0"/>
            </a:endParaRPr>
          </a:p>
          <a:p>
            <a:pPr algn="just"/>
            <a:r>
              <a:rPr lang="fr-FR" sz="1400" u="sng" dirty="0" smtClean="0">
                <a:latin typeface="Comic Sans MS" panose="030F0702030302020204" pitchFamily="66" charset="0"/>
              </a:rPr>
              <a:t>Calculer:</a:t>
            </a:r>
          </a:p>
          <a:p>
            <a:pPr algn="just"/>
            <a:r>
              <a:rPr lang="fr-FR" sz="1400" dirty="0" smtClean="0">
                <a:latin typeface="Comic Sans MS" panose="030F0702030302020204" pitchFamily="66" charset="0"/>
              </a:rPr>
              <a:t>5km + 23m = 5 000m + 23m = 5 023m</a:t>
            </a:r>
          </a:p>
          <a:p>
            <a:pPr algn="just"/>
            <a:endParaRPr lang="fr-FR" sz="1400" dirty="0">
              <a:latin typeface="Comic Sans MS" panose="030F0702030302020204" pitchFamily="66" charset="0"/>
            </a:endParaRPr>
          </a:p>
          <a:p>
            <a:pPr algn="just"/>
            <a:r>
              <a:rPr lang="fr-FR" sz="1400" u="sng" dirty="0" smtClean="0">
                <a:latin typeface="Comic Sans MS" panose="030F0702030302020204" pitchFamily="66" charset="0"/>
              </a:rPr>
              <a:t>Comparer:</a:t>
            </a:r>
            <a:r>
              <a:rPr lang="fr-FR" sz="1400" dirty="0" smtClean="0">
                <a:latin typeface="Comic Sans MS" panose="030F0702030302020204" pitchFamily="66" charset="0"/>
              </a:rPr>
              <a:t> 1km et 1hm25m -&gt; 1km = 1 000m et </a:t>
            </a:r>
            <a:r>
              <a:rPr lang="fr-FR" sz="1400" dirty="0" smtClean="0">
                <a:latin typeface="Comic Sans MS" panose="030F0702030302020204" pitchFamily="66" charset="0"/>
              </a:rPr>
              <a:t>1hm25m </a:t>
            </a:r>
            <a:r>
              <a:rPr lang="fr-FR" sz="1400" dirty="0" smtClean="0">
                <a:latin typeface="Comic Sans MS" panose="030F0702030302020204" pitchFamily="66" charset="0"/>
              </a:rPr>
              <a:t>= 125m</a:t>
            </a:r>
          </a:p>
          <a:p>
            <a:pPr algn="just"/>
            <a:r>
              <a:rPr lang="fr-FR" sz="1400" b="1" dirty="0" smtClean="0">
                <a:latin typeface="Comic Sans MS" panose="030F0702030302020204" pitchFamily="66" charset="0"/>
              </a:rPr>
              <a:t>Donc 1km &gt; 1hm25</a:t>
            </a:r>
          </a:p>
          <a:p>
            <a:pPr algn="just"/>
            <a:endParaRPr lang="fr-FR" sz="1400" b="1" dirty="0">
              <a:latin typeface="Comic Sans MS" panose="030F0702030302020204" pitchFamily="66" charset="0"/>
            </a:endParaRPr>
          </a:p>
          <a:p>
            <a:pPr algn="just"/>
            <a:r>
              <a:rPr lang="fr-FR" sz="1400" u="sng" dirty="0" smtClean="0">
                <a:latin typeface="Comic Sans MS" panose="030F0702030302020204" pitchFamily="66" charset="0"/>
              </a:rPr>
              <a:t>Convertir:</a:t>
            </a:r>
          </a:p>
          <a:p>
            <a:pPr algn="just"/>
            <a:endParaRPr lang="fr-FR" sz="1400" u="sng" dirty="0" smtClean="0">
              <a:latin typeface="Comic Sans MS" panose="030F0702030302020204" pitchFamily="66" charset="0"/>
            </a:endParaRP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  <a:p>
            <a:pPr algn="just"/>
            <a:endParaRPr lang="fr-FR" sz="1400" b="1" dirty="0">
              <a:latin typeface="Comic Sans MS" panose="030F0702030302020204" pitchFamily="66" charset="0"/>
            </a:endParaRPr>
          </a:p>
          <a:p>
            <a:pPr algn="just"/>
            <a:r>
              <a:rPr lang="fr-FR" sz="1400" b="1" dirty="0" smtClean="0">
                <a:latin typeface="Comic Sans MS" panose="030F0702030302020204" pitchFamily="66" charset="0"/>
              </a:rPr>
              <a:t>85</a:t>
            </a:r>
            <a:r>
              <a:rPr lang="fr-FR" sz="1400" b="1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0m</a:t>
            </a:r>
            <a:r>
              <a:rPr lang="fr-FR" sz="1400" b="1" dirty="0" smtClean="0">
                <a:latin typeface="Comic Sans MS" panose="030F0702030302020204" pitchFamily="66" charset="0"/>
              </a:rPr>
              <a:t> en hm = 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fr-FR" sz="1400" b="1" dirty="0" smtClean="0">
                <a:latin typeface="Comic Sans MS" panose="030F0702030302020204" pitchFamily="66" charset="0"/>
              </a:rPr>
              <a:t>,50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hm</a:t>
            </a:r>
          </a:p>
          <a:p>
            <a:pPr algn="just"/>
            <a:r>
              <a:rPr lang="fr-FR" sz="1400" b="1" dirty="0" smtClean="0">
                <a:latin typeface="Comic Sans MS" panose="030F0702030302020204" pitchFamily="66" charset="0"/>
              </a:rPr>
              <a:t>2</a:t>
            </a:r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fr-FR" sz="1400" b="1" dirty="0" smtClean="0">
                <a:latin typeface="Comic Sans MS" panose="030F0702030302020204" pitchFamily="66" charset="0"/>
              </a:rPr>
              <a:t>,5</a:t>
            </a:r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hm</a:t>
            </a:r>
            <a:r>
              <a:rPr lang="fr-FR" sz="1400" b="1" dirty="0" smtClean="0">
                <a:latin typeface="Comic Sans MS" panose="030F0702030302020204" pitchFamily="66" charset="0"/>
              </a:rPr>
              <a:t> en km = 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fr-FR" sz="1400" b="1" dirty="0" smtClean="0">
                <a:latin typeface="Comic Sans MS" panose="030F0702030302020204" pitchFamily="66" charset="0"/>
              </a:rPr>
              <a:t>,15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km</a:t>
            </a:r>
          </a:p>
          <a:p>
            <a:pPr algn="just"/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fr-FR" sz="1400" b="1" dirty="0" smtClean="0">
                <a:latin typeface="Comic Sans MS" panose="030F0702030302020204" pitchFamily="66" charset="0"/>
              </a:rPr>
              <a:t>,05</a:t>
            </a:r>
            <a:r>
              <a:rPr lang="fr-FR" sz="1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m</a:t>
            </a:r>
            <a:r>
              <a:rPr lang="fr-FR" sz="1400" b="1" dirty="0" smtClean="0">
                <a:latin typeface="Comic Sans MS" panose="030F0702030302020204" pitchFamily="66" charset="0"/>
              </a:rPr>
              <a:t> en dm = </a:t>
            </a:r>
            <a:r>
              <a:rPr lang="fr-FR" sz="14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3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fr-FR" sz="1400" b="1" dirty="0" smtClean="0">
                <a:latin typeface="Comic Sans MS" panose="030F0702030302020204" pitchFamily="66" charset="0"/>
              </a:rPr>
              <a:t>,5</a:t>
            </a:r>
            <a:r>
              <a:rPr lang="fr-FR" sz="1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dm</a:t>
            </a: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186850"/>
              </p:ext>
            </p:extLst>
          </p:nvPr>
        </p:nvGraphicFramePr>
        <p:xfrm>
          <a:off x="2448403" y="6781144"/>
          <a:ext cx="4312826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118"/>
                <a:gridCol w="616118"/>
                <a:gridCol w="616118"/>
                <a:gridCol w="616118"/>
                <a:gridCol w="616118"/>
                <a:gridCol w="616118"/>
                <a:gridCol w="616118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km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hm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dam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dm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cm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mm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2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fr-FR" sz="1200" dirty="0">
                        <a:solidFill>
                          <a:schemeClr val="tx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fr-FR" sz="1200" b="1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fr-FR" sz="1200" b="1" dirty="0"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fr-FR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 smtClean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4822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326</Words>
  <Application>Microsoft Office PowerPoint</Application>
  <PresentationFormat>Affichage à l'écran (4:3)</PresentationFormat>
  <Paragraphs>122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Angele</dc:creator>
  <cp:lastModifiedBy>Angelique</cp:lastModifiedBy>
  <cp:revision>13</cp:revision>
  <dcterms:created xsi:type="dcterms:W3CDTF">2014-09-06T13:36:48Z</dcterms:created>
  <dcterms:modified xsi:type="dcterms:W3CDTF">2015-09-07T09:13:35Z</dcterms:modified>
</cp:coreProperties>
</file>