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81" r:id="rId5"/>
    <p:sldId id="260" r:id="rId6"/>
    <p:sldId id="261" r:id="rId7"/>
    <p:sldId id="259" r:id="rId8"/>
    <p:sldId id="263" r:id="rId9"/>
    <p:sldId id="264" r:id="rId10"/>
    <p:sldId id="282" r:id="rId11"/>
    <p:sldId id="266" r:id="rId12"/>
    <p:sldId id="279" r:id="rId13"/>
    <p:sldId id="258" r:id="rId14"/>
    <p:sldId id="262" r:id="rId15"/>
    <p:sldId id="267" r:id="rId16"/>
    <p:sldId id="271" r:id="rId17"/>
    <p:sldId id="268" r:id="rId18"/>
    <p:sldId id="283" r:id="rId19"/>
    <p:sldId id="269" r:id="rId20"/>
    <p:sldId id="284" r:id="rId21"/>
    <p:sldId id="270" r:id="rId22"/>
    <p:sldId id="285" r:id="rId23"/>
    <p:sldId id="272" r:id="rId24"/>
    <p:sldId id="286" r:id="rId25"/>
    <p:sldId id="265" r:id="rId26"/>
    <p:sldId id="273" r:id="rId27"/>
    <p:sldId id="275" r:id="rId28"/>
    <p:sldId id="276" r:id="rId29"/>
    <p:sldId id="277" r:id="rId30"/>
    <p:sldId id="278" r:id="rId31"/>
    <p:sldId id="274" r:id="rId32"/>
    <p:sldId id="287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FBD-E2A0-48F5-8780-0937E944AD4F}" type="datetimeFigureOut">
              <a:rPr lang="fr-FR" smtClean="0"/>
              <a:pPr/>
              <a:t>21/09/2014</a:t>
            </a:fld>
            <a:endParaRPr lang="fr-CA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BEA82-EE8F-49A5-AA36-4018925E43A2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FBD-E2A0-48F5-8780-0937E944AD4F}" type="datetimeFigureOut">
              <a:rPr lang="fr-FR" smtClean="0"/>
              <a:pPr/>
              <a:t>21/09/2014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EA82-EE8F-49A5-AA36-4018925E43A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FBD-E2A0-48F5-8780-0937E944AD4F}" type="datetimeFigureOut">
              <a:rPr lang="fr-FR" smtClean="0"/>
              <a:pPr/>
              <a:t>21/09/2014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EA82-EE8F-49A5-AA36-4018925E43A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17AFBD-E2A0-48F5-8780-0937E944AD4F}" type="datetimeFigureOut">
              <a:rPr lang="fr-FR" smtClean="0"/>
              <a:pPr/>
              <a:t>21/09/2014</a:t>
            </a:fld>
            <a:endParaRPr lang="fr-CA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DBBEA82-EE8F-49A5-AA36-4018925E43A2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FBD-E2A0-48F5-8780-0937E944AD4F}" type="datetimeFigureOut">
              <a:rPr lang="fr-FR" smtClean="0"/>
              <a:pPr/>
              <a:t>21/09/2014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EA82-EE8F-49A5-AA36-4018925E43A2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FBD-E2A0-48F5-8780-0937E944AD4F}" type="datetimeFigureOut">
              <a:rPr lang="fr-FR" smtClean="0"/>
              <a:pPr/>
              <a:t>21/09/2014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EA82-EE8F-49A5-AA36-4018925E43A2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EA82-EE8F-49A5-AA36-4018925E43A2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FBD-E2A0-48F5-8780-0937E944AD4F}" type="datetimeFigureOut">
              <a:rPr lang="fr-FR" smtClean="0"/>
              <a:pPr/>
              <a:t>21/09/2014</a:t>
            </a:fld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FBD-E2A0-48F5-8780-0937E944AD4F}" type="datetimeFigureOut">
              <a:rPr lang="fr-FR" smtClean="0"/>
              <a:pPr/>
              <a:t>21/09/2014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EA82-EE8F-49A5-AA36-4018925E43A2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FBD-E2A0-48F5-8780-0937E944AD4F}" type="datetimeFigureOut">
              <a:rPr lang="fr-FR" smtClean="0"/>
              <a:pPr/>
              <a:t>21/09/2014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EA82-EE8F-49A5-AA36-4018925E43A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17AFBD-E2A0-48F5-8780-0937E944AD4F}" type="datetimeFigureOut">
              <a:rPr lang="fr-FR" smtClean="0"/>
              <a:pPr/>
              <a:t>21/09/2014</a:t>
            </a:fld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BBEA82-EE8F-49A5-AA36-4018925E43A2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FBD-E2A0-48F5-8780-0937E944AD4F}" type="datetimeFigureOut">
              <a:rPr lang="fr-FR" smtClean="0"/>
              <a:pPr/>
              <a:t>21/09/2014</a:t>
            </a:fld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BEA82-EE8F-49A5-AA36-4018925E43A2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17AFBD-E2A0-48F5-8780-0937E944AD4F}" type="datetimeFigureOut">
              <a:rPr lang="fr-FR" smtClean="0"/>
              <a:pPr/>
              <a:t>21/09/2014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DBBEA82-EE8F-49A5-AA36-4018925E43A2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mesmollison.com/project_apes.ph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ium.org/fr/enfants-pauvres/" TargetMode="External"/><Relationship Id="rId2" Type="http://schemas.openxmlformats.org/officeDocument/2006/relationships/hyperlink" Target="http://www.humanium.org/fr/comprendre/droit-a-l-educ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umanium.org/fr/travail-des-enfant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ium.org/fr/comprendre/droit-a-l-education/" TargetMode="External"/><Relationship Id="rId2" Type="http://schemas.openxmlformats.org/officeDocument/2006/relationships/hyperlink" Target="http://www.humanium.org/fr/la-maltraitance-des-enfant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ium.org/fr/comprendre/droit-a-l-education/" TargetMode="External"/><Relationship Id="rId2" Type="http://schemas.openxmlformats.org/officeDocument/2006/relationships/hyperlink" Target="http://www.humanium.org/fr/enfants-pauvre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ribunaldunet.fr/" TargetMode="External"/><Relationship Id="rId2" Type="http://schemas.openxmlformats.org/officeDocument/2006/relationships/hyperlink" Target="http://www.humanium.org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ium.org/fr/mariage-enfants/" TargetMode="External"/><Relationship Id="rId2" Type="http://schemas.openxmlformats.org/officeDocument/2006/relationships/hyperlink" Target="http://www.humanium.org/fr/enfants-pauvres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Photos par </a:t>
            </a:r>
            <a:r>
              <a:rPr lang="fr-CA" b="1" dirty="0" smtClean="0">
                <a:hlinkClick r:id="rId2"/>
              </a:rPr>
              <a:t>James </a:t>
            </a:r>
            <a:r>
              <a:rPr lang="fr-CA" b="1" dirty="0" err="1" smtClean="0">
                <a:hlinkClick r:id="rId2"/>
              </a:rPr>
              <a:t>Mollison</a:t>
            </a:r>
            <a:r>
              <a:rPr lang="fr-CA" b="1" dirty="0" smtClean="0"/>
              <a:t>, </a:t>
            </a:r>
            <a:r>
              <a:rPr lang="fr-CA" dirty="0" smtClean="0"/>
              <a:t>un photographe d'origine kenyan </a:t>
            </a:r>
            <a:br>
              <a:rPr lang="fr-CA" dirty="0" smtClean="0"/>
            </a:br>
            <a:r>
              <a:rPr lang="fr-CA" dirty="0" smtClean="0"/>
              <a:t>http://www.letribunaldunet.fr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Des </a:t>
            </a:r>
            <a:r>
              <a:rPr lang="en-CA" dirty="0" err="1" smtClean="0"/>
              <a:t>chambres</a:t>
            </a:r>
            <a:r>
              <a:rPr lang="en-CA" dirty="0" smtClean="0"/>
              <a:t> d</a:t>
            </a:r>
            <a:r>
              <a:rPr lang="fr-CA" dirty="0" smtClean="0"/>
              <a:t>’enfants partout dans le monde.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429288"/>
          </a:xfrm>
        </p:spPr>
        <p:txBody>
          <a:bodyPr/>
          <a:lstStyle/>
          <a:p>
            <a:r>
              <a:rPr lang="fr-CA" dirty="0" smtClean="0"/>
              <a:t>Près de 40 % des enfants sénégalais ne sont pas </a:t>
            </a:r>
            <a:r>
              <a:rPr lang="fr-CA" dirty="0" smtClean="0">
                <a:hlinkClick r:id="rId2"/>
              </a:rPr>
              <a:t>scolarisés</a:t>
            </a:r>
            <a:r>
              <a:rPr lang="fr-CA" dirty="0" smtClean="0"/>
              <a:t>.</a:t>
            </a:r>
          </a:p>
          <a:p>
            <a:r>
              <a:rPr lang="fr-CA" dirty="0" smtClean="0"/>
              <a:t>Plus de la moitié de la population vit en-dessous du seuil de </a:t>
            </a:r>
            <a:r>
              <a:rPr lang="fr-CA" dirty="0" err="1" smtClean="0">
                <a:hlinkClick r:id="rId3"/>
              </a:rPr>
              <a:t>pauvreté</a:t>
            </a:r>
            <a:r>
              <a:rPr lang="fr-CA" dirty="0" err="1" smtClean="0"/>
              <a:t>au</a:t>
            </a:r>
            <a:r>
              <a:rPr lang="fr-CA" dirty="0" smtClean="0"/>
              <a:t> Sénégal.</a:t>
            </a:r>
          </a:p>
          <a:p>
            <a:r>
              <a:rPr lang="fr-CA" dirty="0" smtClean="0"/>
              <a:t>Près d’un quart des enfants âgés de 5 à 14 ans sont obligés </a:t>
            </a:r>
            <a:r>
              <a:rPr lang="fr-CA" dirty="0" err="1" smtClean="0"/>
              <a:t>de</a:t>
            </a:r>
            <a:r>
              <a:rPr lang="fr-CA" dirty="0" err="1" smtClean="0">
                <a:hlinkClick r:id="rId4"/>
              </a:rPr>
              <a:t>travailler</a:t>
            </a:r>
            <a:r>
              <a:rPr lang="fr-CA" dirty="0" smtClean="0"/>
              <a:t> pour subvenir aux besoins de leur famille au Sénégal.</a:t>
            </a:r>
          </a:p>
          <a:p>
            <a:r>
              <a:rPr lang="fr-CA" dirty="0" smtClean="0"/>
              <a:t>Entre 2000 et 2009, près de 40 % des jeunes Sénégalaises interrogées, confient avoir été mariées avant l’âge de 18 ans.</a:t>
            </a:r>
          </a:p>
          <a:p>
            <a:r>
              <a:rPr lang="fr-CA" dirty="0" smtClean="0"/>
              <a:t>Près de la moitié des naissances ne sont pas officiellement déclarées au Sénégal.</a:t>
            </a:r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57244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Sénégal </a:t>
            </a:r>
            <a:endParaRPr lang="fr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 smtClean="0"/>
              <a:t> Lamine, 12 ans, </a:t>
            </a:r>
            <a:br>
              <a:rPr lang="fr-CA" b="1" dirty="0" smtClean="0"/>
            </a:br>
            <a:r>
              <a:rPr lang="fr-CA" b="1" dirty="0" err="1" smtClean="0"/>
              <a:t>Bounkiling</a:t>
            </a:r>
            <a:r>
              <a:rPr lang="fr-CA" b="1" dirty="0" smtClean="0"/>
              <a:t>, Sénégal</a:t>
            </a:r>
            <a:endParaRPr lang="fr-CA" dirty="0"/>
          </a:p>
        </p:txBody>
      </p:sp>
      <p:pic>
        <p:nvPicPr>
          <p:cNvPr id="5" name="Espace réservé du contenu 4" descr="senegal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4551" y="1524000"/>
            <a:ext cx="2486644" cy="3119446"/>
          </a:xfrm>
        </p:spPr>
      </p:pic>
      <p:pic>
        <p:nvPicPr>
          <p:cNvPr id="6" name="Espace réservé du contenu 5" descr="senegal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86116" y="1524000"/>
            <a:ext cx="5213971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28682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Népal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8043890" cy="4953016"/>
          </a:xfrm>
        </p:spPr>
        <p:txBody>
          <a:bodyPr>
            <a:noAutofit/>
          </a:bodyPr>
          <a:lstStyle/>
          <a:p>
            <a:r>
              <a:rPr lang="fr-CA" sz="2400" dirty="0" smtClean="0"/>
              <a:t>Superficie: 147 181 Km2</a:t>
            </a:r>
          </a:p>
          <a:p>
            <a:r>
              <a:rPr lang="fr-CA" sz="2400" dirty="0" smtClean="0"/>
              <a:t>Population: 27,5 millions (estimation 2012)</a:t>
            </a:r>
          </a:p>
          <a:p>
            <a:r>
              <a:rPr lang="fr-CA" sz="2400" dirty="0" smtClean="0"/>
              <a:t>Capitale: Katmandou</a:t>
            </a:r>
          </a:p>
          <a:p>
            <a:r>
              <a:rPr lang="fr-CA" sz="2400" dirty="0" smtClean="0"/>
              <a:t>Espérance de vie: 62,2 ans (estimation 2006)</a:t>
            </a:r>
          </a:p>
          <a:p>
            <a:r>
              <a:rPr lang="fr-CA" sz="2400" dirty="0" smtClean="0"/>
              <a:t> Taux d’alphabétisation: 51,4% (estimation 2006)</a:t>
            </a:r>
          </a:p>
          <a:p>
            <a:r>
              <a:rPr lang="fr-CA" sz="2400" dirty="0" smtClean="0"/>
              <a:t>Religions: hindouisme (81%), bouddhisme (10%), islam (4%), autres (4%)</a:t>
            </a:r>
          </a:p>
          <a:p>
            <a:r>
              <a:rPr lang="fr-CA" sz="2400" dirty="0" smtClean="0"/>
              <a:t> 15 000 filles par an trafiquées vers l’Inde en vue exploitation sexuelle, 40% ont moins de 16 ans</a:t>
            </a:r>
          </a:p>
          <a:p>
            <a:r>
              <a:rPr lang="fr-CA" sz="2400" dirty="0" smtClean="0"/>
              <a:t>2,6 millions d’enfants entre 5 et 16 ans travaillent</a:t>
            </a:r>
          </a:p>
          <a:p>
            <a:r>
              <a:rPr lang="fr-CA" sz="2400" dirty="0" smtClean="0"/>
              <a:t>95% des femmes auraient subies des violences (selon une étude réalisée en 2001)</a:t>
            </a:r>
            <a:endParaRPr lang="fr-CA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 smtClean="0"/>
              <a:t>Indira, 7 ans, </a:t>
            </a:r>
            <a:br>
              <a:rPr lang="fr-CA" b="1" dirty="0" smtClean="0"/>
            </a:br>
            <a:r>
              <a:rPr lang="fr-CA" b="1" dirty="0" smtClean="0"/>
              <a:t>Katmandou, Népal</a:t>
            </a:r>
            <a:endParaRPr lang="fr-CA" dirty="0"/>
          </a:p>
        </p:txBody>
      </p:sp>
      <p:pic>
        <p:nvPicPr>
          <p:cNvPr id="8" name="Espace réservé du contenu 7" descr="nepal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72198" y="2714620"/>
            <a:ext cx="2500298" cy="3125373"/>
          </a:xfrm>
        </p:spPr>
      </p:pic>
      <p:pic>
        <p:nvPicPr>
          <p:cNvPr id="9" name="Espace réservé du contenu 8" descr="nepal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4348" y="1643050"/>
            <a:ext cx="5000660" cy="477671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 err="1" smtClean="0"/>
              <a:t>Bikram</a:t>
            </a:r>
            <a:r>
              <a:rPr lang="fr-CA" b="1" dirty="0" smtClean="0"/>
              <a:t>, 9 ans,</a:t>
            </a:r>
            <a:br>
              <a:rPr lang="fr-CA" b="1" dirty="0" smtClean="0"/>
            </a:br>
            <a:r>
              <a:rPr lang="fr-CA" b="1" dirty="0" smtClean="0"/>
              <a:t> </a:t>
            </a:r>
            <a:r>
              <a:rPr lang="fr-CA" b="1" dirty="0" err="1" smtClean="0"/>
              <a:t>Melamchi</a:t>
            </a:r>
            <a:r>
              <a:rPr lang="fr-CA" b="1" dirty="0" smtClean="0"/>
              <a:t>, Népal</a:t>
            </a:r>
            <a:endParaRPr lang="fr-CA" dirty="0"/>
          </a:p>
        </p:txBody>
      </p:sp>
      <p:pic>
        <p:nvPicPr>
          <p:cNvPr id="5" name="Espace réservé du contenu 4" descr="nepal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8019" y="1524000"/>
            <a:ext cx="3657600" cy="4572000"/>
          </a:xfrm>
        </p:spPr>
      </p:pic>
      <p:pic>
        <p:nvPicPr>
          <p:cNvPr id="6" name="Espace réservé du contenu 5" descr="nepal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9019" y="1524000"/>
            <a:ext cx="3657600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 smtClean="0"/>
              <a:t> </a:t>
            </a:r>
            <a:r>
              <a:rPr lang="fr-CA" b="1" dirty="0" err="1" smtClean="0"/>
              <a:t>Prena</a:t>
            </a:r>
            <a:r>
              <a:rPr lang="fr-CA" b="1" dirty="0" smtClean="0"/>
              <a:t>, 14 ans, </a:t>
            </a:r>
            <a:br>
              <a:rPr lang="fr-CA" b="1" dirty="0" smtClean="0"/>
            </a:br>
            <a:r>
              <a:rPr lang="fr-CA" b="1" dirty="0" smtClean="0"/>
              <a:t>Katmandou, Népal</a:t>
            </a:r>
            <a:endParaRPr lang="fr-CA" dirty="0"/>
          </a:p>
        </p:txBody>
      </p:sp>
      <p:pic>
        <p:nvPicPr>
          <p:cNvPr id="5" name="Espace réservé du contenu 4" descr="nepal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4550" y="1524000"/>
            <a:ext cx="3644537" cy="4572000"/>
          </a:xfrm>
        </p:spPr>
      </p:pic>
      <p:pic>
        <p:nvPicPr>
          <p:cNvPr id="6" name="Espace réservé du contenu 5" descr="nepal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5550" y="1524000"/>
            <a:ext cx="3644537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 err="1" smtClean="0"/>
              <a:t>Netu</a:t>
            </a:r>
            <a:r>
              <a:rPr lang="fr-CA" b="1" dirty="0" smtClean="0"/>
              <a:t>, 11, </a:t>
            </a:r>
            <a:br>
              <a:rPr lang="fr-CA" b="1" dirty="0" smtClean="0"/>
            </a:br>
            <a:r>
              <a:rPr lang="fr-CA" b="1" dirty="0" smtClean="0"/>
              <a:t>Katmandou, Népal</a:t>
            </a:r>
            <a:endParaRPr lang="fr-CA" dirty="0"/>
          </a:p>
        </p:txBody>
      </p:sp>
      <p:pic>
        <p:nvPicPr>
          <p:cNvPr id="5" name="Espace réservé du contenu 4" descr="nepal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4550" y="1524000"/>
            <a:ext cx="3644537" cy="4572000"/>
          </a:xfrm>
        </p:spPr>
      </p:pic>
      <p:pic>
        <p:nvPicPr>
          <p:cNvPr id="6" name="Espace réservé du contenu 5" descr="nepal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5550" y="1524000"/>
            <a:ext cx="3644537" cy="4572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 err="1" smtClean="0"/>
              <a:t>Rhiannon</a:t>
            </a:r>
            <a:r>
              <a:rPr lang="fr-CA" b="1" dirty="0" smtClean="0"/>
              <a:t>, 14 ans,</a:t>
            </a:r>
            <a:br>
              <a:rPr lang="fr-CA" b="1" dirty="0" smtClean="0"/>
            </a:br>
            <a:r>
              <a:rPr lang="fr-CA" b="1" dirty="0" smtClean="0"/>
              <a:t> </a:t>
            </a:r>
            <a:r>
              <a:rPr lang="fr-CA" b="1" dirty="0" err="1" smtClean="0"/>
              <a:t>Darvel</a:t>
            </a:r>
            <a:r>
              <a:rPr lang="fr-CA" b="1" dirty="0" smtClean="0"/>
              <a:t>, </a:t>
            </a:r>
            <a:r>
              <a:rPr lang="fr-CA" b="1" dirty="0" err="1" smtClean="0"/>
              <a:t>Ecosse</a:t>
            </a:r>
            <a:endParaRPr lang="fr-CA" dirty="0"/>
          </a:p>
        </p:txBody>
      </p:sp>
      <p:pic>
        <p:nvPicPr>
          <p:cNvPr id="6" name="Espace réservé du contenu 5" descr="ecosse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00298" y="1524000"/>
            <a:ext cx="5999789" cy="4572000"/>
          </a:xfrm>
        </p:spPr>
      </p:pic>
      <p:pic>
        <p:nvPicPr>
          <p:cNvPr id="5" name="Espace réservé du contenu 4" descr="ecosse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2714620"/>
            <a:ext cx="2192938" cy="275099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072098"/>
          </a:xfrm>
        </p:spPr>
        <p:txBody>
          <a:bodyPr/>
          <a:lstStyle/>
          <a:p>
            <a:r>
              <a:rPr lang="fr-CA" dirty="0" smtClean="0"/>
              <a:t> La moitié de la population vit en-dessous du seuil de pauvreté et avec seulement 2 dollars américains par jour. </a:t>
            </a:r>
          </a:p>
          <a:p>
            <a:r>
              <a:rPr lang="fr-CA" dirty="0" smtClean="0"/>
              <a:t>On estime à 30 % la proportion de non-scolarisés.</a:t>
            </a:r>
          </a:p>
          <a:p>
            <a:r>
              <a:rPr lang="fr-CA" dirty="0" smtClean="0"/>
              <a:t>De nombreux enfants sont battus, voire dans le pire des cas violés par leurs enseignants.</a:t>
            </a:r>
          </a:p>
          <a:p>
            <a:r>
              <a:rPr lang="fr-CA" dirty="0" smtClean="0"/>
              <a:t>On estime que 26 % des jeunes entre 5 et 14 ans travaillent chaque jour au Kenya.</a:t>
            </a:r>
          </a:p>
          <a:p>
            <a:r>
              <a:rPr lang="fr-CA" dirty="0" smtClean="0"/>
              <a:t>Plus de 25 % des jeunes filles sont mariées avant l’âge de 18 ans.</a:t>
            </a:r>
          </a:p>
          <a:p>
            <a:r>
              <a:rPr lang="fr-CA" dirty="0" smtClean="0"/>
              <a:t>Seules 60 % des naissances sont enregistrées au Kenya.</a:t>
            </a:r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71558"/>
          </a:xfrm>
        </p:spPr>
        <p:txBody>
          <a:bodyPr/>
          <a:lstStyle/>
          <a:p>
            <a:pPr algn="ctr"/>
            <a:r>
              <a:rPr lang="fr-CA" dirty="0" smtClean="0"/>
              <a:t>Kenya </a:t>
            </a:r>
            <a:endParaRPr lang="fr-C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 err="1" smtClean="0"/>
              <a:t>Nantio</a:t>
            </a:r>
            <a:r>
              <a:rPr lang="fr-CA" b="1" dirty="0" smtClean="0"/>
              <a:t>, 15 ans, </a:t>
            </a:r>
            <a:br>
              <a:rPr lang="fr-CA" b="1" dirty="0" smtClean="0"/>
            </a:br>
            <a:r>
              <a:rPr lang="fr-CA" b="1" dirty="0" err="1" smtClean="0"/>
              <a:t>Lisamis</a:t>
            </a:r>
            <a:r>
              <a:rPr lang="fr-CA" b="1" dirty="0" smtClean="0"/>
              <a:t>, Kenya</a:t>
            </a:r>
            <a:endParaRPr lang="fr-CA" dirty="0"/>
          </a:p>
        </p:txBody>
      </p:sp>
      <p:pic>
        <p:nvPicPr>
          <p:cNvPr id="5" name="Espace réservé du contenu 4" descr="kenya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4550" y="1524000"/>
            <a:ext cx="3644537" cy="4572000"/>
          </a:xfrm>
        </p:spPr>
      </p:pic>
      <p:pic>
        <p:nvPicPr>
          <p:cNvPr id="6" name="Espace réservé du contenu 5" descr="kenya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5550" y="1524000"/>
            <a:ext cx="3644537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enfants chinois ne bénéficient pas pleinement de tous leurs droits.</a:t>
            </a:r>
          </a:p>
          <a:p>
            <a:r>
              <a:rPr lang="fr-CA" dirty="0" smtClean="0"/>
              <a:t>Il y a le problème de l’enfant unique. Chaque famille a droit a un enfant, ce qui lui donne accès gratuitement a plusieurs avantages. Les familles nombreuses doivent payer une taxe.</a:t>
            </a:r>
          </a:p>
          <a:p>
            <a:r>
              <a:rPr lang="fr-CA" dirty="0" smtClean="0"/>
              <a:t>Plusieurs enfants abandonnés (en particulier des filles)</a:t>
            </a:r>
          </a:p>
          <a:p>
            <a:r>
              <a:rPr lang="fr-CA" dirty="0" smtClean="0"/>
              <a:t>Il y a beaucoup de trafic d’enfant.</a:t>
            </a:r>
          </a:p>
          <a:p>
            <a:r>
              <a:rPr lang="fr-CA" dirty="0" smtClean="0"/>
              <a:t>Les familles préfèrent avoir des garçons, ce qui perpétue leur descendance.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00120"/>
          </a:xfrm>
        </p:spPr>
        <p:txBody>
          <a:bodyPr/>
          <a:lstStyle/>
          <a:p>
            <a:pPr algn="ctr"/>
            <a:r>
              <a:rPr lang="fr-CA" dirty="0" smtClean="0"/>
              <a:t>Chine </a:t>
            </a:r>
            <a:endParaRPr lang="fr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/>
          <a:lstStyle/>
          <a:p>
            <a:r>
              <a:rPr lang="fr-CA" dirty="0" smtClean="0"/>
              <a:t>Plus de 15 % des japonais vivent aujourd’hui dans la pauvreté.</a:t>
            </a:r>
          </a:p>
          <a:p>
            <a:r>
              <a:rPr lang="fr-CA" dirty="0" smtClean="0"/>
              <a:t>Les cas de </a:t>
            </a:r>
            <a:r>
              <a:rPr lang="fr-CA" dirty="0" smtClean="0">
                <a:hlinkClick r:id="rId2"/>
              </a:rPr>
              <a:t>maltraitance sur les </a:t>
            </a:r>
            <a:r>
              <a:rPr lang="fr-CA" dirty="0" err="1" smtClean="0">
                <a:hlinkClick r:id="rId2"/>
              </a:rPr>
              <a:t>enfants</a:t>
            </a:r>
            <a:r>
              <a:rPr lang="fr-CA" dirty="0" err="1" smtClean="0"/>
              <a:t>atteignent</a:t>
            </a:r>
            <a:r>
              <a:rPr lang="fr-CA" dirty="0" smtClean="0"/>
              <a:t> des niveaux record au Japon.</a:t>
            </a:r>
          </a:p>
          <a:p>
            <a:pPr algn="just"/>
            <a:r>
              <a:rPr lang="fr-CA" dirty="0" smtClean="0"/>
              <a:t>Au Japon, le système universitaire est très élitiste. Dès l’</a:t>
            </a:r>
            <a:r>
              <a:rPr lang="fr-CA" dirty="0" smtClean="0">
                <a:hlinkClick r:id="rId3"/>
              </a:rPr>
              <a:t>école</a:t>
            </a:r>
            <a:r>
              <a:rPr lang="fr-CA" dirty="0" smtClean="0"/>
              <a:t> maternelle, les enfants travaillent très dur jusqu’à leur entrée à l’université. D’ailleurs, de nombreuses écoles maternelles recrutent même sur concours.</a:t>
            </a:r>
          </a:p>
          <a:p>
            <a:pPr algn="just"/>
            <a:r>
              <a:rPr lang="fr-CA" dirty="0" smtClean="0"/>
              <a:t>Pollution: 4,9 tonnes d’émission de CO2 par habitant par an.</a:t>
            </a:r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28682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Japon</a:t>
            </a:r>
            <a:endParaRPr lang="fr-C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 err="1" smtClean="0"/>
              <a:t>Risa</a:t>
            </a:r>
            <a:r>
              <a:rPr lang="fr-CA" b="1" dirty="0" smtClean="0"/>
              <a:t>, 15 ans, </a:t>
            </a:r>
            <a:br>
              <a:rPr lang="fr-CA" b="1" dirty="0" smtClean="0"/>
            </a:br>
            <a:r>
              <a:rPr lang="fr-CA" b="1" dirty="0" smtClean="0"/>
              <a:t>Kyoto, Japon</a:t>
            </a:r>
            <a:endParaRPr lang="fr-CA" dirty="0"/>
          </a:p>
        </p:txBody>
      </p:sp>
      <p:pic>
        <p:nvPicPr>
          <p:cNvPr id="5" name="Espace réservé du contenu 4" descr="japon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4550" y="1524000"/>
            <a:ext cx="3644537" cy="4572000"/>
          </a:xfrm>
        </p:spPr>
      </p:pic>
      <p:pic>
        <p:nvPicPr>
          <p:cNvPr id="6" name="Espace réservé du contenu 5" descr="japon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5550" y="1524000"/>
            <a:ext cx="3644537" cy="4572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Environ un tiers de la population cambodgienne vit en-dessous du seuil de </a:t>
            </a:r>
            <a:r>
              <a:rPr lang="fr-CA" dirty="0" smtClean="0">
                <a:hlinkClick r:id="rId2"/>
              </a:rPr>
              <a:t>pauvreté</a:t>
            </a:r>
            <a:r>
              <a:rPr lang="fr-CA" dirty="0" smtClean="0"/>
              <a:t>. </a:t>
            </a:r>
          </a:p>
          <a:p>
            <a:r>
              <a:rPr lang="fr-CA" dirty="0" smtClean="0"/>
              <a:t>Les installations hospitalières sont insuffisantes et surtout en très mauvais état.</a:t>
            </a:r>
          </a:p>
          <a:p>
            <a:r>
              <a:rPr lang="fr-CA" dirty="0" smtClean="0"/>
              <a:t>Dans ces régions, environ 16 % de la population seulement dispose de l’eau potable, alors qu’environ 80 % des Cambodgiens vivent en campagne.</a:t>
            </a:r>
          </a:p>
          <a:p>
            <a:r>
              <a:rPr lang="fr-CA" dirty="0" smtClean="0"/>
              <a:t>Plus de 10 % des enfants cambodgiens ne sont pas scolarisés aujourd’hui. L’accès à l’</a:t>
            </a:r>
            <a:r>
              <a:rPr lang="fr-CA" dirty="0" smtClean="0">
                <a:hlinkClick r:id="rId3"/>
              </a:rPr>
              <a:t>éducation</a:t>
            </a:r>
            <a:r>
              <a:rPr lang="fr-CA" dirty="0" smtClean="0"/>
              <a:t> pour les jeunes filles est encore plus restreint puisque seulement 20 % d’entre elles vont dans une école secondaire.</a:t>
            </a:r>
          </a:p>
          <a:p>
            <a:r>
              <a:rPr lang="fr-CA" dirty="0" smtClean="0"/>
              <a:t>Le travail est une réalité quotidienne pour environ 45 % des enfants de 5 à 14 ans au Cambodge.</a:t>
            </a:r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Cambodge</a:t>
            </a:r>
            <a:endParaRPr lang="fr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b="1" smtClean="0"/>
              <a:t>Roathy, 8 ans, </a:t>
            </a:r>
            <a:br>
              <a:rPr b="1" smtClean="0"/>
            </a:br>
            <a:r>
              <a:rPr b="1" smtClean="0"/>
              <a:t>Phnom Penh, Cambodge</a:t>
            </a:r>
            <a:endParaRPr lang="fr-CA" dirty="0"/>
          </a:p>
        </p:txBody>
      </p:sp>
      <p:pic>
        <p:nvPicPr>
          <p:cNvPr id="5" name="Espace réservé du contenu 4" descr="cambodge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4059238" cy="3044429"/>
          </a:xfrm>
        </p:spPr>
      </p:pic>
      <p:pic>
        <p:nvPicPr>
          <p:cNvPr id="6" name="Espace réservé du contenu 5" descr="combodge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571612"/>
            <a:ext cx="4143404" cy="4572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cybercriminalité est particulièrement problématique aux USA.</a:t>
            </a:r>
          </a:p>
          <a:p>
            <a:r>
              <a:rPr lang="fr-CA" dirty="0" smtClean="0"/>
              <a:t>Plus de 8 millions d’enfants aux USA, soit un sur dix, n’ont pas d’assurance-maladie. </a:t>
            </a:r>
          </a:p>
          <a:p>
            <a:r>
              <a:rPr lang="fr-CA" dirty="0" smtClean="0"/>
              <a:t>On estime que près de 12 millions de familles aux États-Unis peinent à se nourrir correctement quotidiennement par manque de moyens financiers.</a:t>
            </a:r>
          </a:p>
          <a:p>
            <a:r>
              <a:rPr lang="fr-CA" dirty="0" smtClean="0"/>
              <a:t>Chaque Américain produit en moyenne 19 tonnes de CO2 par année, ce qui fait des USA l’un des pays le plus polluant de notre planète.</a:t>
            </a:r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États Unis</a:t>
            </a:r>
            <a:endParaRPr lang="fr-C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 smtClean="0"/>
              <a:t>Joey, 11 ans, </a:t>
            </a:r>
            <a:br>
              <a:rPr lang="fr-CA" b="1" dirty="0" smtClean="0"/>
            </a:br>
            <a:r>
              <a:rPr lang="fr-CA" b="1" dirty="0" smtClean="0"/>
              <a:t>Kentucky, </a:t>
            </a:r>
            <a:r>
              <a:rPr lang="fr-CA" b="1" dirty="0" err="1" smtClean="0"/>
              <a:t>Etats-Unis</a:t>
            </a:r>
            <a:endParaRPr lang="fr-CA" dirty="0"/>
          </a:p>
        </p:txBody>
      </p:sp>
      <p:pic>
        <p:nvPicPr>
          <p:cNvPr id="5" name="Espace réservé du contenu 4" descr="usa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8019" y="1524000"/>
            <a:ext cx="2381256" cy="2976570"/>
          </a:xfrm>
        </p:spPr>
      </p:pic>
      <p:pic>
        <p:nvPicPr>
          <p:cNvPr id="6" name="Espace réservé du contenu 5" descr="usa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43240" y="1524000"/>
            <a:ext cx="5363379" cy="4572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 smtClean="0"/>
              <a:t>Jasmine ( </a:t>
            </a:r>
            <a:r>
              <a:rPr lang="fr-CA" dirty="0" err="1" smtClean="0"/>
              <a:t>Jazzi</a:t>
            </a:r>
            <a:r>
              <a:rPr lang="fr-CA" dirty="0" smtClean="0"/>
              <a:t> ), </a:t>
            </a:r>
            <a:br>
              <a:rPr lang="fr-CA" dirty="0" smtClean="0"/>
            </a:br>
            <a:r>
              <a:rPr lang="fr-CA" dirty="0" smtClean="0"/>
              <a:t>4 ans, Kentucky, </a:t>
            </a:r>
            <a:r>
              <a:rPr lang="fr-CA" dirty="0" err="1" smtClean="0"/>
              <a:t>Etats-Unis</a:t>
            </a:r>
            <a:endParaRPr lang="fr-CA" dirty="0"/>
          </a:p>
        </p:txBody>
      </p:sp>
      <p:pic>
        <p:nvPicPr>
          <p:cNvPr id="5" name="Espace réservé du contenu 4" descr="usa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4550" y="1524000"/>
            <a:ext cx="3644537" cy="4572000"/>
          </a:xfrm>
        </p:spPr>
      </p:pic>
      <p:pic>
        <p:nvPicPr>
          <p:cNvPr id="6" name="Espace réservé du contenu 5" descr="usa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5550" y="1524000"/>
            <a:ext cx="3644537" cy="4572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286240" cy="2843206"/>
          </a:xfrm>
          <a:prstGeom prst="rect">
            <a:avLst/>
          </a:prstGeom>
          <a:noFill/>
        </p:spPr>
      </p:pic>
      <p:pic>
        <p:nvPicPr>
          <p:cNvPr id="1028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00042"/>
            <a:ext cx="4071966" cy="2857520"/>
          </a:xfrm>
          <a:prstGeom prst="rect">
            <a:avLst/>
          </a:prstGeom>
          <a:noFill/>
        </p:spPr>
      </p:pic>
      <p:pic>
        <p:nvPicPr>
          <p:cNvPr id="1030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3429000"/>
            <a:ext cx="4297021" cy="2857520"/>
          </a:xfrm>
          <a:prstGeom prst="rect">
            <a:avLst/>
          </a:prstGeom>
          <a:noFill/>
        </p:spPr>
      </p:pic>
      <p:pic>
        <p:nvPicPr>
          <p:cNvPr id="1032" name="Picture 8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429000"/>
            <a:ext cx="4071965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929066"/>
            <a:ext cx="3500462" cy="2333614"/>
          </a:xfrm>
          <a:prstGeom prst="rect">
            <a:avLst/>
          </a:prstGeom>
          <a:noFill/>
        </p:spPr>
      </p:pic>
      <p:pic>
        <p:nvPicPr>
          <p:cNvPr id="33796" name="Picture 4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85860"/>
            <a:ext cx="3500422" cy="2405052"/>
          </a:xfrm>
          <a:prstGeom prst="rect">
            <a:avLst/>
          </a:prstGeom>
          <a:noFill/>
        </p:spPr>
      </p:pic>
      <p:pic>
        <p:nvPicPr>
          <p:cNvPr id="33798" name="Picture 6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643314"/>
            <a:ext cx="3929050" cy="2619367"/>
          </a:xfrm>
          <a:prstGeom prst="rect">
            <a:avLst/>
          </a:prstGeom>
          <a:noFill/>
        </p:spPr>
      </p:pic>
      <p:pic>
        <p:nvPicPr>
          <p:cNvPr id="33800" name="Picture 8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71480"/>
            <a:ext cx="4286240" cy="2857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071942"/>
            <a:ext cx="3500430" cy="2333620"/>
          </a:xfrm>
          <a:prstGeom prst="rect">
            <a:avLst/>
          </a:prstGeom>
          <a:noFill/>
        </p:spPr>
      </p:pic>
      <p:pic>
        <p:nvPicPr>
          <p:cNvPr id="34820" name="Picture 4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642918"/>
            <a:ext cx="4357678" cy="2905119"/>
          </a:xfrm>
          <a:prstGeom prst="rect">
            <a:avLst/>
          </a:prstGeom>
          <a:noFill/>
        </p:spPr>
      </p:pic>
      <p:pic>
        <p:nvPicPr>
          <p:cNvPr id="34822" name="Picture 6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14752"/>
            <a:ext cx="4143364" cy="2762243"/>
          </a:xfrm>
          <a:prstGeom prst="rect">
            <a:avLst/>
          </a:prstGeom>
          <a:noFill/>
        </p:spPr>
      </p:pic>
      <p:pic>
        <p:nvPicPr>
          <p:cNvPr id="34824" name="Picture 8" descr="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71481"/>
            <a:ext cx="364333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192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r-CA" b="1" dirty="0" smtClean="0"/>
              <a:t>Dong, 9 ans, </a:t>
            </a:r>
            <a:br>
              <a:rPr lang="fr-CA" b="1" dirty="0" smtClean="0"/>
            </a:br>
            <a:r>
              <a:rPr lang="fr-CA" b="1" dirty="0" smtClean="0"/>
              <a:t>Yunnan, Chine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pic>
        <p:nvPicPr>
          <p:cNvPr id="7" name="Espace réservé du contenu 6" descr="chin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1699403" cy="2124254"/>
          </a:xfrm>
        </p:spPr>
      </p:pic>
      <p:pic>
        <p:nvPicPr>
          <p:cNvPr id="8" name="Espace réservé du contenu 7" descr="chine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00298" y="1643050"/>
            <a:ext cx="5792007" cy="4572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452945"/>
            <a:ext cx="3071794" cy="2047862"/>
          </a:xfrm>
          <a:prstGeom prst="rect">
            <a:avLst/>
          </a:prstGeom>
          <a:noFill/>
        </p:spPr>
      </p:pic>
      <p:pic>
        <p:nvPicPr>
          <p:cNvPr id="35846" name="Picture 6" descr="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143380"/>
            <a:ext cx="3643338" cy="2428892"/>
          </a:xfrm>
          <a:prstGeom prst="rect">
            <a:avLst/>
          </a:prstGeom>
          <a:noFill/>
        </p:spPr>
      </p:pic>
      <p:pic>
        <p:nvPicPr>
          <p:cNvPr id="35850" name="Picture 10" descr="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71744"/>
            <a:ext cx="3357578" cy="2238385"/>
          </a:xfrm>
          <a:prstGeom prst="rect">
            <a:avLst/>
          </a:prstGeom>
          <a:noFill/>
        </p:spPr>
      </p:pic>
      <p:pic>
        <p:nvPicPr>
          <p:cNvPr id="35844" name="Picture 4" descr="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57166"/>
            <a:ext cx="4000520" cy="2667013"/>
          </a:xfrm>
          <a:prstGeom prst="rect">
            <a:avLst/>
          </a:prstGeom>
          <a:noFill/>
        </p:spPr>
      </p:pic>
      <p:pic>
        <p:nvPicPr>
          <p:cNvPr id="35848" name="Picture 8" descr="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071678"/>
            <a:ext cx="3321867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05558"/>
          </a:xfrm>
        </p:spPr>
        <p:txBody>
          <a:bodyPr>
            <a:normAutofit/>
          </a:bodyPr>
          <a:lstStyle/>
          <a:p>
            <a:r>
              <a:rPr lang="fr-CA" dirty="0" smtClean="0"/>
              <a:t>À ton tour maintenant de nous faire découvrir ton univers par un texte descriptif de ta chambre.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Tu devras utiliser Microsoft Word et y insérer ta photo de chambre que tu m’auras envoyé par courriel.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J’ai hâte de te lire!</a:t>
            </a:r>
            <a:endParaRPr lang="fr-C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19872"/>
          </a:xfrm>
        </p:spPr>
        <p:txBody>
          <a:bodyPr anchor="t"/>
          <a:lstStyle/>
          <a:p>
            <a:r>
              <a:rPr lang="en-CA" dirty="0" smtClean="0"/>
              <a:t>SOURCES:</a:t>
            </a:r>
            <a:r>
              <a:rPr lang="en-CA" smtClean="0"/>
              <a:t/>
            </a:r>
            <a:br>
              <a:rPr lang="en-CA" smtClean="0"/>
            </a:br>
            <a:r>
              <a:rPr lang="en-CA" smtClean="0">
                <a:hlinkClick r:id="rId2"/>
              </a:rPr>
              <a:t>www.humanium.org</a:t>
            </a:r>
            <a:r>
              <a:rPr lang="en-CA" smtClean="0"/>
              <a:t> </a:t>
            </a:r>
            <a:br>
              <a:rPr lang="en-CA" smtClean="0"/>
            </a:br>
            <a:r>
              <a:rPr lang="en-CA" smtClean="0">
                <a:hlinkClick r:id="rId3"/>
              </a:rPr>
              <a:t>www.letribunaldunet.fr</a:t>
            </a:r>
            <a:r>
              <a:rPr lang="en-CA" smtClean="0"/>
              <a:t> </a:t>
            </a:r>
            <a:br>
              <a:rPr lang="en-CA" smtClean="0"/>
            </a:br>
            <a:endParaRPr lang="fr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00120"/>
          </a:xfrm>
        </p:spPr>
        <p:txBody>
          <a:bodyPr/>
          <a:lstStyle/>
          <a:p>
            <a:pPr algn="ctr"/>
            <a:r>
              <a:rPr lang="fr-CA" dirty="0" smtClean="0"/>
              <a:t>Brésil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0034" y="1000108"/>
            <a:ext cx="8472518" cy="5572164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Principaux problèmes vécus par les enfants:</a:t>
            </a:r>
          </a:p>
          <a:p>
            <a:pPr lvl="1"/>
            <a:r>
              <a:rPr lang="fr-CA" dirty="0" smtClean="0"/>
              <a:t>Pauvreté: Au Brésil, environ un quart de la population vit en dessous du seuil de pauvreté. Les « riches » vivant dans les beaux quartiers, et les « </a:t>
            </a:r>
            <a:r>
              <a:rPr lang="fr-CA" dirty="0" smtClean="0">
                <a:hlinkClick r:id="rId2"/>
              </a:rPr>
              <a:t>pauvres</a:t>
            </a:r>
            <a:r>
              <a:rPr lang="fr-CA" dirty="0" smtClean="0"/>
              <a:t> » vivant dans les favelas.</a:t>
            </a:r>
          </a:p>
          <a:p>
            <a:pPr lvl="1"/>
            <a:r>
              <a:rPr lang="fr-CA" dirty="0" smtClean="0"/>
              <a:t>Le travail des enfants:  Les moins de 15 ans représentent de 25 à 30 % de la main d’œuvre dans les champs brésiliens. De plus, on estime à plus de 480 000 le nombre d’enfants domestiques au Brésil.</a:t>
            </a:r>
          </a:p>
          <a:p>
            <a:pPr lvl="1"/>
            <a:r>
              <a:rPr lang="fr-CA" dirty="0" smtClean="0"/>
              <a:t>Le mariage des enfants: Une enquête a révélé que 36 % des jeunes femmes brésiliennes </a:t>
            </a:r>
            <a:r>
              <a:rPr lang="fr-CA" dirty="0" err="1" smtClean="0"/>
              <a:t>sont</a:t>
            </a:r>
            <a:r>
              <a:rPr lang="fr-CA" dirty="0" err="1" smtClean="0">
                <a:hlinkClick r:id="rId3"/>
              </a:rPr>
              <a:t>mariées</a:t>
            </a:r>
            <a:r>
              <a:rPr lang="fr-CA" dirty="0" smtClean="0">
                <a:hlinkClick r:id="rId3"/>
              </a:rPr>
              <a:t> avant l’âge de 18 ans</a:t>
            </a:r>
            <a:r>
              <a:rPr lang="fr-CA" dirty="0" smtClean="0"/>
              <a:t>.</a:t>
            </a:r>
          </a:p>
          <a:p>
            <a:pPr lvl="1"/>
            <a:r>
              <a:rPr lang="fr-CA" dirty="0" smtClean="0"/>
              <a:t>Exploitation sexuelle des enfants: Malheureusement, les jeunes brésiliens victimes de violences sexuelles ne sont pas toujours entendus et les auteurs restent souvent impunis.</a:t>
            </a:r>
          </a:p>
          <a:p>
            <a:pPr lvl="1"/>
            <a:endParaRPr lang="fr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 err="1" smtClean="0"/>
              <a:t>Ahkohxet</a:t>
            </a:r>
            <a:r>
              <a:rPr lang="fr-CA" b="1" dirty="0" smtClean="0"/>
              <a:t>, 8 ans, </a:t>
            </a:r>
            <a:br>
              <a:rPr lang="fr-CA" b="1" dirty="0" smtClean="0"/>
            </a:br>
            <a:r>
              <a:rPr lang="fr-CA" b="1" dirty="0" smtClean="0"/>
              <a:t>Amazonie, Brésil</a:t>
            </a:r>
            <a:endParaRPr lang="fr-CA" dirty="0"/>
          </a:p>
        </p:txBody>
      </p:sp>
      <p:pic>
        <p:nvPicPr>
          <p:cNvPr id="5" name="Espace réservé du contenu 4" descr="bresil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14678" y="1428736"/>
            <a:ext cx="5056990" cy="4981774"/>
          </a:xfrm>
        </p:spPr>
      </p:pic>
      <p:pic>
        <p:nvPicPr>
          <p:cNvPr id="6" name="Espace réservé du contenu 5" descr="bresil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472" y="1357298"/>
            <a:ext cx="2514592" cy="314324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Alex, 9 ans, </a:t>
            </a:r>
            <a:br>
              <a:rPr lang="fr-CA" dirty="0" smtClean="0"/>
            </a:br>
            <a:r>
              <a:rPr lang="fr-CA" dirty="0" smtClean="0"/>
              <a:t>Rio de Janeiro, Brésil</a:t>
            </a:r>
            <a:br>
              <a:rPr lang="fr-CA" dirty="0" smtClean="0"/>
            </a:br>
            <a:endParaRPr lang="fr-CA" dirty="0"/>
          </a:p>
        </p:txBody>
      </p:sp>
      <p:pic>
        <p:nvPicPr>
          <p:cNvPr id="5" name="Espace réservé du contenu 4" descr="rio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8019" y="1524000"/>
            <a:ext cx="3657600" cy="4572000"/>
          </a:xfrm>
        </p:spPr>
      </p:pic>
      <p:pic>
        <p:nvPicPr>
          <p:cNvPr id="6" name="Espace réservé du contenu 5" descr="rio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9019" y="1524000"/>
            <a:ext cx="3657600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 smtClean="0"/>
              <a:t>Bilal, 6 ans, </a:t>
            </a:r>
            <a:br>
              <a:rPr lang="fr-CA" dirty="0" smtClean="0"/>
            </a:br>
            <a:r>
              <a:rPr lang="fr-CA" dirty="0" err="1" smtClean="0"/>
              <a:t>Wadi</a:t>
            </a:r>
            <a:r>
              <a:rPr lang="fr-CA" dirty="0" smtClean="0"/>
              <a:t> Abu Hindi, Cisjordanie</a:t>
            </a:r>
            <a:endParaRPr lang="fr-CA" dirty="0"/>
          </a:p>
        </p:txBody>
      </p:sp>
      <p:pic>
        <p:nvPicPr>
          <p:cNvPr id="5" name="Espace réservé du contenu 4" descr="cisjordanie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8019" y="1524000"/>
            <a:ext cx="3657600" cy="4572000"/>
          </a:xfrm>
        </p:spPr>
      </p:pic>
      <p:pic>
        <p:nvPicPr>
          <p:cNvPr id="6" name="Espace réservé du contenu 5" descr="cisjordanie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9019" y="1524000"/>
            <a:ext cx="3657600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 err="1" smtClean="0"/>
              <a:t>Tzvika</a:t>
            </a:r>
            <a:r>
              <a:rPr lang="fr-CA" b="1" dirty="0" smtClean="0"/>
              <a:t>, 9 ans, </a:t>
            </a:r>
            <a:br>
              <a:rPr lang="fr-CA" b="1" dirty="0" smtClean="0"/>
            </a:br>
            <a:r>
              <a:rPr lang="fr-CA" b="1" dirty="0" err="1" smtClean="0"/>
              <a:t>Beitar</a:t>
            </a:r>
            <a:r>
              <a:rPr lang="fr-CA" b="1" dirty="0" smtClean="0"/>
              <a:t> </a:t>
            </a:r>
            <a:r>
              <a:rPr lang="fr-CA" b="1" dirty="0" err="1" smtClean="0"/>
              <a:t>Illit</a:t>
            </a:r>
            <a:r>
              <a:rPr lang="fr-CA" b="1" dirty="0" smtClean="0"/>
              <a:t>, Cisjordanie</a:t>
            </a:r>
            <a:endParaRPr lang="fr-CA" dirty="0"/>
          </a:p>
        </p:txBody>
      </p:sp>
      <p:pic>
        <p:nvPicPr>
          <p:cNvPr id="5" name="Espace réservé du contenu 4" descr="cisjordanie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8018" y="1524000"/>
            <a:ext cx="5771370" cy="4572000"/>
          </a:xfrm>
        </p:spPr>
      </p:pic>
      <p:pic>
        <p:nvPicPr>
          <p:cNvPr id="6" name="Espace réservé du contenu 5" descr="cisjordanie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0826" y="1500174"/>
            <a:ext cx="2343166" cy="292895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 smtClean="0"/>
              <a:t> </a:t>
            </a:r>
            <a:r>
              <a:rPr lang="fr-CA" b="1" dirty="0" err="1" smtClean="0"/>
              <a:t>Douha</a:t>
            </a:r>
            <a:r>
              <a:rPr lang="fr-CA" b="1" dirty="0" smtClean="0"/>
              <a:t>, 10 ans, </a:t>
            </a:r>
            <a:br>
              <a:rPr lang="fr-CA" b="1" dirty="0" smtClean="0"/>
            </a:br>
            <a:r>
              <a:rPr lang="fr-CA" b="1" dirty="0" smtClean="0"/>
              <a:t>Hébron, Cisjordanie</a:t>
            </a:r>
            <a:endParaRPr lang="fr-CA" dirty="0"/>
          </a:p>
        </p:txBody>
      </p:sp>
      <p:pic>
        <p:nvPicPr>
          <p:cNvPr id="5" name="Espace réservé du contenu 4" descr="cisjordanie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8018" y="1524000"/>
            <a:ext cx="5199866" cy="4572000"/>
          </a:xfrm>
        </p:spPr>
      </p:pic>
      <p:pic>
        <p:nvPicPr>
          <p:cNvPr id="6" name="Espace réservé du contenu 5" descr="cisjordanie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5074" y="3357562"/>
            <a:ext cx="2190750" cy="27384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</TotalTime>
  <Words>371</Words>
  <Application>Microsoft Office PowerPoint</Application>
  <PresentationFormat>Affichage à l'écran (4:3)</PresentationFormat>
  <Paragraphs>72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Papier</vt:lpstr>
      <vt:lpstr>Des chambres d’enfants partout dans le monde.</vt:lpstr>
      <vt:lpstr>Chine </vt:lpstr>
      <vt:lpstr>Dong, 9 ans,  Yunnan, Chine </vt:lpstr>
      <vt:lpstr>Brésil</vt:lpstr>
      <vt:lpstr>Ahkohxet, 8 ans,  Amazonie, Brésil</vt:lpstr>
      <vt:lpstr>      Alex, 9 ans,  Rio de Janeiro, Brésil </vt:lpstr>
      <vt:lpstr>Bilal, 6 ans,  Wadi Abu Hindi, Cisjordanie</vt:lpstr>
      <vt:lpstr>Tzvika, 9 ans,  Beitar Illit, Cisjordanie</vt:lpstr>
      <vt:lpstr> Douha, 10 ans,  Hébron, Cisjordanie</vt:lpstr>
      <vt:lpstr>Sénégal </vt:lpstr>
      <vt:lpstr> Lamine, 12 ans,  Bounkiling, Sénégal</vt:lpstr>
      <vt:lpstr>Népal</vt:lpstr>
      <vt:lpstr>Indira, 7 ans,  Katmandou, Népal</vt:lpstr>
      <vt:lpstr>Bikram, 9 ans,  Melamchi, Népal</vt:lpstr>
      <vt:lpstr> Prena, 14 ans,  Katmandou, Népal</vt:lpstr>
      <vt:lpstr>Netu, 11,  Katmandou, Népal</vt:lpstr>
      <vt:lpstr>Rhiannon, 14 ans,  Darvel, Ecosse</vt:lpstr>
      <vt:lpstr>Kenya </vt:lpstr>
      <vt:lpstr>Nantio, 15 ans,  Lisamis, Kenya</vt:lpstr>
      <vt:lpstr>Japon</vt:lpstr>
      <vt:lpstr>Risa, 15 ans,  Kyoto, Japon</vt:lpstr>
      <vt:lpstr>Cambodge</vt:lpstr>
      <vt:lpstr>Roathy, 8 ans,  Phnom Penh, Cambodge</vt:lpstr>
      <vt:lpstr>États Unis</vt:lpstr>
      <vt:lpstr>Joey, 11 ans,  Kentucky, Etats-Unis</vt:lpstr>
      <vt:lpstr>Jasmine ( Jazzi ),  4 ans, Kentucky, Etats-Unis</vt:lpstr>
      <vt:lpstr>Diapositive 27</vt:lpstr>
      <vt:lpstr>Diapositive 28</vt:lpstr>
      <vt:lpstr>Diapositive 29</vt:lpstr>
      <vt:lpstr>Diapositive 30</vt:lpstr>
      <vt:lpstr>À ton tour maintenant de nous faire découvrir ton univers par un texte descriptif de ta chambre.  Tu devras utiliser Microsoft Word et y insérer ta photo de chambre que tu m’auras envoyé par courriel.  J’ai hâte de te lire!</vt:lpstr>
      <vt:lpstr>SOURCES: www.humanium.org  www.letribunaldunet.fr 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chambres d’enfants partout dans le monde.</dc:title>
  <dc:creator>Estimateur1</dc:creator>
  <cp:lastModifiedBy>Estimateur1</cp:lastModifiedBy>
  <cp:revision>9</cp:revision>
  <dcterms:created xsi:type="dcterms:W3CDTF">2014-09-22T01:08:31Z</dcterms:created>
  <dcterms:modified xsi:type="dcterms:W3CDTF">2014-09-22T02:27:22Z</dcterms:modified>
</cp:coreProperties>
</file>