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99CCFF"/>
    <a:srgbClr val="FFFF99"/>
    <a:srgbClr val="FFCC66"/>
    <a:srgbClr val="FFFF66"/>
    <a:srgbClr val="FFFFCC"/>
    <a:srgbClr val="FFFF00"/>
    <a:srgbClr val="993366"/>
    <a:srgbClr val="66FF99"/>
    <a:srgbClr val="CC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143D3-E206-44C2-BC50-92CE6B8D4A66}" type="datetimeFigureOut">
              <a:rPr lang="fr-FR" smtClean="0"/>
              <a:pPr/>
              <a:t>07/07/2016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83A74-CA15-4660-AD53-C21784D14A7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28572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"/>
          <p:cNvSpPr>
            <a:spLocks noChangeArrowheads="1"/>
          </p:cNvSpPr>
          <p:nvPr/>
        </p:nvSpPr>
        <p:spPr bwMode="auto">
          <a:xfrm>
            <a:off x="114297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9CCFF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"/>
          <p:cNvSpPr>
            <a:spLocks noChangeArrowheads="1"/>
          </p:cNvSpPr>
          <p:nvPr/>
        </p:nvSpPr>
        <p:spPr bwMode="auto">
          <a:xfrm>
            <a:off x="200023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AutoShape 5"/>
          <p:cNvSpPr>
            <a:spLocks noChangeArrowheads="1"/>
          </p:cNvSpPr>
          <p:nvPr/>
        </p:nvSpPr>
        <p:spPr bwMode="auto">
          <a:xfrm>
            <a:off x="371474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AutoShape 5"/>
          <p:cNvSpPr>
            <a:spLocks noChangeArrowheads="1"/>
          </p:cNvSpPr>
          <p:nvPr/>
        </p:nvSpPr>
        <p:spPr bwMode="auto">
          <a:xfrm>
            <a:off x="285748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4572000" y="142852"/>
            <a:ext cx="857256" cy="500066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AutoShape 5"/>
          <p:cNvSpPr>
            <a:spLocks noChangeArrowheads="1"/>
          </p:cNvSpPr>
          <p:nvPr/>
        </p:nvSpPr>
        <p:spPr bwMode="auto">
          <a:xfrm>
            <a:off x="8001024" y="142852"/>
            <a:ext cx="857256" cy="500066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40000"/>
                <a:lumOff val="6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AutoShape 5"/>
          <p:cNvSpPr>
            <a:spLocks noChangeArrowheads="1"/>
          </p:cNvSpPr>
          <p:nvPr/>
        </p:nvSpPr>
        <p:spPr bwMode="auto">
          <a:xfrm>
            <a:off x="6286512" y="142852"/>
            <a:ext cx="857256" cy="500066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 w="9525">
            <a:solidFill>
              <a:schemeClr val="accent5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7143768" y="142852"/>
            <a:ext cx="857256" cy="500066"/>
          </a:xfrm>
          <a:prstGeom prst="roundRect">
            <a:avLst>
              <a:gd name="adj" fmla="val 16667"/>
            </a:avLst>
          </a:prstGeom>
          <a:solidFill>
            <a:srgbClr val="99CCFF">
              <a:alpha val="69804"/>
            </a:srgb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5429256" y="142852"/>
            <a:ext cx="857256" cy="500066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2000232" y="142852"/>
            <a:ext cx="514353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Programmation</a:t>
            </a:r>
            <a:r>
              <a:rPr kumimoji="0" lang="fr-FR" sz="2800" b="1" i="0" u="none" strike="noStrike" cap="none" normalizeH="0" dirty="0" smtClean="0">
                <a:ln>
                  <a:noFill/>
                </a:ln>
                <a:latin typeface="A Gentle Touch" pitchFamily="2" charset="0"/>
                <a:ea typeface="A Gentle Touch" pitchFamily="2" charset="0"/>
                <a:cs typeface="Arial" pitchFamily="34" charset="0"/>
              </a:rPr>
              <a:t> 2016-2017</a:t>
            </a:r>
            <a:endParaRPr kumimoji="0" lang="fr-FR" sz="2800" b="1" i="0" u="none" strike="noStrike" cap="none" normalizeH="0" baseline="0" dirty="0" smtClean="0">
              <a:ln>
                <a:noFill/>
              </a:ln>
              <a:latin typeface="A Gentle Touch" pitchFamily="2" charset="0"/>
              <a:ea typeface="A Gentle Touch" pitchFamily="2" charset="0"/>
              <a:cs typeface="Arial" pitchFamily="34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85720" y="285728"/>
            <a:ext cx="171451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 smtClean="0">
                <a:ln>
                  <a:noFill/>
                </a:ln>
                <a:cs typeface="Arial" pitchFamily="34" charset="0"/>
              </a:rPr>
              <a:t>Ce1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7143768" y="285728"/>
            <a:ext cx="171451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200" b="1" dirty="0" smtClean="0">
                <a:cs typeface="Arial" pitchFamily="34" charset="0"/>
              </a:rPr>
              <a:t>Mathématiques</a:t>
            </a:r>
            <a:endParaRPr kumimoji="0" lang="fr-FR" sz="1200" b="1" i="0" u="none" strike="noStrike" cap="none" normalizeH="0" baseline="0" dirty="0" smtClean="0">
              <a:ln>
                <a:noFill/>
              </a:ln>
              <a:cs typeface="Arial" pitchFamily="34" charset="0"/>
            </a:endParaRPr>
          </a:p>
        </p:txBody>
      </p:sp>
      <p:pic>
        <p:nvPicPr>
          <p:cNvPr id="1028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7" y="285728"/>
            <a:ext cx="588409" cy="276234"/>
          </a:xfrm>
          <a:prstGeom prst="rect">
            <a:avLst/>
          </a:prstGeom>
          <a:noFill/>
        </p:spPr>
      </p:pic>
      <p:pic>
        <p:nvPicPr>
          <p:cNvPr id="24" name="Picture 4" descr="Cartoon Equals Sig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285728"/>
            <a:ext cx="588409" cy="276234"/>
          </a:xfrm>
          <a:prstGeom prst="rect">
            <a:avLst/>
          </a:prstGeom>
          <a:noFill/>
        </p:spPr>
      </p:pic>
      <p:graphicFrame>
        <p:nvGraphicFramePr>
          <p:cNvPr id="27" name="Tableau 26"/>
          <p:cNvGraphicFramePr>
            <a:graphicFrameLocks noGrp="1"/>
          </p:cNvGraphicFramePr>
          <p:nvPr/>
        </p:nvGraphicFramePr>
        <p:xfrm>
          <a:off x="142844" y="857232"/>
          <a:ext cx="8786874" cy="5354967"/>
        </p:xfrm>
        <a:graphic>
          <a:graphicData uri="http://schemas.openxmlformats.org/drawingml/2006/table">
            <a:tbl>
              <a:tblPr/>
              <a:tblGrid>
                <a:gridCol w="1464479"/>
                <a:gridCol w="1464479"/>
                <a:gridCol w="1464479"/>
                <a:gridCol w="1464479"/>
                <a:gridCol w="1464479"/>
                <a:gridCol w="1464479"/>
              </a:tblGrid>
              <a:tr h="337989">
                <a:tc>
                  <a:txBody>
                    <a:bodyPr/>
                    <a:lstStyle/>
                    <a:p>
                      <a:pPr algn="ctr" rtl="0"/>
                      <a:r>
                        <a:rPr lang="fr-FR" sz="800" dirty="0">
                          <a:latin typeface="Gisha" pitchFamily="34" charset="-79"/>
                          <a:cs typeface="Gisha" pitchFamily="34" charset="-79"/>
                        </a:rPr>
                        <a:t/>
                      </a:r>
                      <a:br>
                        <a:rPr lang="fr-FR" sz="800" dirty="0">
                          <a:latin typeface="Gisha" pitchFamily="34" charset="-79"/>
                          <a:cs typeface="Gisha" pitchFamily="34" charset="-79"/>
                        </a:rPr>
                      </a:br>
                      <a:endParaRPr lang="fr-FR" sz="80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CALCUL MENTAL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NOMBRES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CALCUL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GEOMETRIE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GRANDEURS ET MESURES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0560"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1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Ajouter ou enlever 1 ou 2 (nombres &lt; 100)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Utiliser les compléments à la dizaine pour calculer rapidement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Connaître les doubles et les moitiés d’usage courant</a:t>
                      </a:r>
                      <a:endParaRPr lang="fr-FR" sz="800" b="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Réviser les nombres jusqu’à 69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Lire, écrire les nombres jusqu’à </a:t>
                      </a: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79, 89 puis 99</a:t>
                      </a:r>
                      <a:endParaRPr lang="fr-FR" sz="800" b="0" dirty="0">
                        <a:latin typeface="Gisha" pitchFamily="34" charset="-79"/>
                        <a:cs typeface="Gisha" pitchFamily="34" charset="-79"/>
                      </a:endParaRP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Décomposer les nombres jusqu’à</a:t>
                      </a: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99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Comparer, ranger, encadrer et intercaler les nombres jusqu’à 99</a:t>
                      </a:r>
                      <a:endParaRPr lang="fr-FR" sz="8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Comprendre le sens de l’addition et de la soustraction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Additionner deux nombres</a:t>
                      </a: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en ligne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Soustraire deux nombres en ligne</a:t>
                      </a:r>
                      <a:endParaRPr lang="fr-FR" sz="800" b="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Repérer des cases, des nœuds d’un quadrillage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Décrire un</a:t>
                      </a: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déplacement</a:t>
                      </a: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Mesurer des segments avec la règle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Connaître le g et le kg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5724"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2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Ajouter ou enlever 10 (nombres &lt; 100)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Utiliser les compléments à la dizaine pour calculer rapidement (nombres &gt; 100)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Ajouter ou enlever 9 ou 11 (nombres &lt; 100)</a:t>
                      </a:r>
                      <a:endParaRPr lang="fr-FR" sz="800" b="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Comprendre la numération de position : les échanges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Lire, écrire, décomposer, comparer, ranger les nombres jusqu’à 199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Dénombrer une collection</a:t>
                      </a:r>
                      <a:endParaRPr lang="fr-FR" sz="80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Additionner deux nombres en colonne sans retenue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Additionner deux nombres en colonne avec retenue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Résoudre des problèmes</a:t>
                      </a:r>
                      <a:endParaRPr lang="fr-FR" sz="800" b="0" dirty="0" smtClean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solidFill>
                            <a:schemeClr val="tx1"/>
                          </a:solidFill>
                          <a:latin typeface="Gisha" pitchFamily="34" charset="-79"/>
                          <a:cs typeface="Gisha" pitchFamily="34" charset="-79"/>
                        </a:rPr>
                        <a:t> Utiliser le compas pour tracer un cercle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Connaître le vocabulaire géométrique</a:t>
                      </a:r>
                      <a:endParaRPr lang="fr-FR" sz="800" b="0" dirty="0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  <a:p>
                      <a:pPr rtl="0">
                        <a:buFont typeface="Wingdings" pitchFamily="2" charset="2"/>
                        <a:buNone/>
                      </a:pPr>
                      <a:endParaRPr lang="fr-FR" sz="800" b="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Connaître les</a:t>
                      </a: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relations entre euro et centime d’euro</a:t>
                      </a:r>
                      <a:endParaRPr lang="fr-FR" sz="8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301"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3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Ajouter ou enlever 1 ou 2 (nombres &gt; 100)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Ajouter ou enlever 10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Ajouter ou enlever 9 ou 11</a:t>
                      </a:r>
                      <a:endParaRPr lang="fr-FR" sz="800" b="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Itérer une suite de 1 en 1, de 10 en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w"/>
                        <a:tabLst/>
                        <a:defRPr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Lire et écrire les nombres jusqu’à</a:t>
                      </a: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999 (on peut d’abord s’arrêter à 599)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endParaRPr lang="fr-FR" sz="800" dirty="0" smtClean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Soustraire deux nombres sans retenue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Soustraire deux nombres avec retenue</a:t>
                      </a: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Percevoir et reconnaître l’alignement de l’angle droit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Décrire un carré, un rectangle et un triangle rectangle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Connaître les relations entre m, cm, dm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Connaître le kilomètre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338"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4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Ajouter ou enlever des dizaines (nombres &lt; 100</a:t>
                      </a: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puis &gt; 100)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Ajouter 100 ou des centaines (nombres &lt; 100)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Connaître les doubles et les moitiés d’usage courant</a:t>
                      </a:r>
                      <a:endParaRPr lang="fr-FR" sz="800" b="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rtl="0">
                        <a:buFont typeface="Wingdings" pitchFamily="2" charset="2"/>
                        <a:buNone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 </a:t>
                      </a: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Décomposer les nombres jusqu’à 999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dirty="0" smtClean="0">
                          <a:latin typeface="Gisha" pitchFamily="34" charset="-79"/>
                          <a:cs typeface="Gisha" pitchFamily="34" charset="-79"/>
                        </a:rPr>
                        <a:t> Repérer</a:t>
                      </a: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et placer sur une droite graduée les nombres jusqu’à 999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Itérer une suite de 1 en 1, de 10 en 10, de 100 en 100</a:t>
                      </a:r>
                      <a:endParaRPr lang="fr-FR" sz="800" b="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Comprendre le sens de la multiplication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Multiplier deux nombres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Utiliser la calculatrice pour trouver un résultat</a:t>
                      </a:r>
                      <a:endParaRPr lang="fr-FR" sz="8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Reproduire</a:t>
                      </a: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et tracer un carré, un rectangle et un triangle rectangle</a:t>
                      </a:r>
                      <a:endParaRPr lang="fr-FR" sz="8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Connaître le litre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929">
                <a:tc>
                  <a:txBody>
                    <a:bodyPr/>
                    <a:lstStyle/>
                    <a:p>
                      <a:pPr algn="ctr" rtl="0"/>
                      <a:r>
                        <a:rPr lang="fr-FR" sz="9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PERIODE </a:t>
                      </a:r>
                      <a:r>
                        <a:rPr lang="fr-FR" sz="9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5</a:t>
                      </a:r>
                      <a:endParaRPr lang="fr-FR" sz="900" dirty="0">
                        <a:solidFill>
                          <a:schemeClr val="bg1">
                            <a:lumMod val="50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Ajouter</a:t>
                      </a: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100 ou des centaines (nombres &gt; 100)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Déterminer un ordre de grandeur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Mémoriser les tables de multiplication par 2, 3, 4, 5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0"/>
                      <a:endParaRPr lang="fr-FR" sz="800" b="1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None/>
                      </a:pPr>
                      <a:r>
                        <a:rPr lang="fr-FR" sz="800" b="0" baseline="0" dirty="0" smtClean="0">
                          <a:latin typeface="Gisha" pitchFamily="34" charset="-79"/>
                          <a:cs typeface="Gisha" pitchFamily="34" charset="-79"/>
                          <a:sym typeface="Wingdings"/>
                        </a:rPr>
                        <a:t> </a:t>
                      </a: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Diviser pour partager ou grouper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b="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Résoudre des problèmes</a:t>
                      </a:r>
                      <a:endParaRPr lang="fr-FR" sz="800" b="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Percevoir et reconnaître l’axe de symétrie d’une figure</a:t>
                      </a:r>
                    </a:p>
                    <a:p>
                      <a:pPr rtl="0">
                        <a:buFont typeface="Wingdings" pitchFamily="2" charset="2"/>
                        <a:buChar char="w"/>
                      </a:pPr>
                      <a:r>
                        <a:rPr lang="fr-FR" sz="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 Reconnaître, nommer et décrire des solides : cube, pavé droit</a:t>
                      </a: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, pyramide</a:t>
                      </a:r>
                      <a:endParaRPr lang="fr-FR" sz="800" dirty="0"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Connaître les relations entre </a:t>
                      </a:r>
                      <a:r>
                        <a:rPr lang="fr-FR" sz="800" dirty="0" smtClean="0">
                          <a:latin typeface="Gisha" pitchFamily="34" charset="-79"/>
                          <a:cs typeface="Gisha" pitchFamily="34" charset="-79"/>
                        </a:rPr>
                        <a:t>jour et heure</a:t>
                      </a: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; </a:t>
                      </a:r>
                      <a:r>
                        <a:rPr lang="fr-FR" sz="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heure et minute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Connaître les heures et les demi-heures</a:t>
                      </a:r>
                    </a:p>
                    <a:p>
                      <a:pPr rtl="0">
                        <a:buFont typeface="Wingdings"/>
                        <a:buChar char="w"/>
                      </a:pPr>
                      <a:r>
                        <a:rPr lang="fr-FR" sz="800" baseline="0" dirty="0" smtClean="0">
                          <a:latin typeface="Gisha" pitchFamily="34" charset="-79"/>
                          <a:cs typeface="Gisha" pitchFamily="34" charset="-79"/>
                        </a:rPr>
                        <a:t> </a:t>
                      </a:r>
                      <a:r>
                        <a:rPr lang="fr-FR" sz="800" baseline="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Gisha" pitchFamily="34" charset="-79"/>
                          <a:cs typeface="Gisha" pitchFamily="34" charset="-79"/>
                        </a:rPr>
                        <a:t>Lire l’heure</a:t>
                      </a:r>
                      <a:endParaRPr lang="fr-FR" sz="800" dirty="0">
                        <a:solidFill>
                          <a:schemeClr val="accent5">
                            <a:lumMod val="75000"/>
                          </a:schemeClr>
                        </a:solidFill>
                        <a:latin typeface="Gisha" pitchFamily="34" charset="-79"/>
                        <a:cs typeface="Gisha" pitchFamily="34" charset="-79"/>
                      </a:endParaRPr>
                    </a:p>
                  </a:txBody>
                  <a:tcPr marL="15826" marR="15826" marT="15826" marB="158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0" y="0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>
                    <a:lumMod val="50000"/>
                  </a:schemeClr>
                </a:solidFill>
                <a:latin typeface="A Gentle Touch" pitchFamily="2" charset="0"/>
                <a:ea typeface="A Gentle Touch" pitchFamily="2" charset="0"/>
              </a:rPr>
              <a:t>Christall’Ecole</a:t>
            </a:r>
            <a:endParaRPr lang="fr-FR" dirty="0">
              <a:solidFill>
                <a:schemeClr val="bg1">
                  <a:lumMod val="50000"/>
                </a:schemeClr>
              </a:solidFill>
              <a:latin typeface="A Gentle Touch" pitchFamily="2" charset="0"/>
              <a:ea typeface="A Gentle Touc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533</Words>
  <Application>Microsoft Office PowerPoint</Application>
  <PresentationFormat>Affichage à l'écran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Ophélie</dc:creator>
  <cp:lastModifiedBy>Ophélie</cp:lastModifiedBy>
  <cp:revision>51</cp:revision>
  <dcterms:created xsi:type="dcterms:W3CDTF">2016-05-25T08:56:32Z</dcterms:created>
  <dcterms:modified xsi:type="dcterms:W3CDTF">2016-07-07T08:52:09Z</dcterms:modified>
</cp:coreProperties>
</file>