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99"/>
    <a:srgbClr val="99CCFF"/>
    <a:srgbClr val="FFFF99"/>
    <a:srgbClr val="FFCC66"/>
    <a:srgbClr val="FFFF66"/>
    <a:srgbClr val="FFFFCC"/>
    <a:srgbClr val="FFFF00"/>
    <a:srgbClr val="993366"/>
    <a:srgbClr val="66FF99"/>
    <a:srgbClr val="CCFF33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6D9F66E-5EB9-4882-86FB-DCBF35E3C3E4}" styleName="Style moyen 4 - Accentuation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110" d="100"/>
          <a:sy n="110" d="100"/>
        </p:scale>
        <p:origin x="-21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143D3-E206-44C2-BC50-92CE6B8D4A66}" type="datetimeFigureOut">
              <a:rPr lang="fr-FR" smtClean="0"/>
              <a:pPr/>
              <a:t>07/07/2016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83A74-CA15-4660-AD53-C21784D14A7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143D3-E206-44C2-BC50-92CE6B8D4A66}" type="datetimeFigureOut">
              <a:rPr lang="fr-FR" smtClean="0"/>
              <a:pPr/>
              <a:t>07/07/2016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83A74-CA15-4660-AD53-C21784D14A7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143D3-E206-44C2-BC50-92CE6B8D4A66}" type="datetimeFigureOut">
              <a:rPr lang="fr-FR" smtClean="0"/>
              <a:pPr/>
              <a:t>07/07/2016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83A74-CA15-4660-AD53-C21784D14A7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143D3-E206-44C2-BC50-92CE6B8D4A66}" type="datetimeFigureOut">
              <a:rPr lang="fr-FR" smtClean="0"/>
              <a:pPr/>
              <a:t>07/07/2016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83A74-CA15-4660-AD53-C21784D14A7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143D3-E206-44C2-BC50-92CE6B8D4A66}" type="datetimeFigureOut">
              <a:rPr lang="fr-FR" smtClean="0"/>
              <a:pPr/>
              <a:t>07/07/2016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83A74-CA15-4660-AD53-C21784D14A7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143D3-E206-44C2-BC50-92CE6B8D4A66}" type="datetimeFigureOut">
              <a:rPr lang="fr-FR" smtClean="0"/>
              <a:pPr/>
              <a:t>07/07/2016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83A74-CA15-4660-AD53-C21784D14A7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143D3-E206-44C2-BC50-92CE6B8D4A66}" type="datetimeFigureOut">
              <a:rPr lang="fr-FR" smtClean="0"/>
              <a:pPr/>
              <a:t>07/07/2016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83A74-CA15-4660-AD53-C21784D14A7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143D3-E206-44C2-BC50-92CE6B8D4A66}" type="datetimeFigureOut">
              <a:rPr lang="fr-FR" smtClean="0"/>
              <a:pPr/>
              <a:t>07/07/2016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83A74-CA15-4660-AD53-C21784D14A7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143D3-E206-44C2-BC50-92CE6B8D4A66}" type="datetimeFigureOut">
              <a:rPr lang="fr-FR" smtClean="0"/>
              <a:pPr/>
              <a:t>07/07/2016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83A74-CA15-4660-AD53-C21784D14A7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143D3-E206-44C2-BC50-92CE6B8D4A66}" type="datetimeFigureOut">
              <a:rPr lang="fr-FR" smtClean="0"/>
              <a:pPr/>
              <a:t>07/07/2016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83A74-CA15-4660-AD53-C21784D14A7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143D3-E206-44C2-BC50-92CE6B8D4A66}" type="datetimeFigureOut">
              <a:rPr lang="fr-FR" smtClean="0"/>
              <a:pPr/>
              <a:t>07/07/2016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83A74-CA15-4660-AD53-C21784D14A7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B143D3-E206-44C2-BC50-92CE6B8D4A66}" type="datetimeFigureOut">
              <a:rPr lang="fr-FR" smtClean="0"/>
              <a:pPr/>
              <a:t>07/07/2016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283A74-CA15-4660-AD53-C21784D14A7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AutoShape 5"/>
          <p:cNvSpPr>
            <a:spLocks noChangeArrowheads="1"/>
          </p:cNvSpPr>
          <p:nvPr/>
        </p:nvSpPr>
        <p:spPr bwMode="auto">
          <a:xfrm>
            <a:off x="285720" y="142852"/>
            <a:ext cx="857256" cy="500066"/>
          </a:xfrm>
          <a:prstGeom prst="roundRect">
            <a:avLst>
              <a:gd name="adj" fmla="val 16667"/>
            </a:avLst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accent1">
                <a:lumMod val="40000"/>
                <a:lumOff val="60000"/>
              </a:schemeClr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AutoShape 5"/>
          <p:cNvSpPr>
            <a:spLocks noChangeArrowheads="1"/>
          </p:cNvSpPr>
          <p:nvPr/>
        </p:nvSpPr>
        <p:spPr bwMode="auto">
          <a:xfrm>
            <a:off x="1142976" y="142852"/>
            <a:ext cx="857256" cy="500066"/>
          </a:xfrm>
          <a:prstGeom prst="roundRect">
            <a:avLst>
              <a:gd name="adj" fmla="val 16667"/>
            </a:avLst>
          </a:prstGeom>
          <a:solidFill>
            <a:srgbClr val="99CCFF">
              <a:alpha val="69804"/>
            </a:srgbClr>
          </a:solidFill>
          <a:ln w="9525">
            <a:solidFill>
              <a:srgbClr val="99CCFF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AutoShape 5"/>
          <p:cNvSpPr>
            <a:spLocks noChangeArrowheads="1"/>
          </p:cNvSpPr>
          <p:nvPr/>
        </p:nvSpPr>
        <p:spPr bwMode="auto">
          <a:xfrm>
            <a:off x="2000232" y="142852"/>
            <a:ext cx="857256" cy="500066"/>
          </a:xfrm>
          <a:prstGeom prst="roundRect">
            <a:avLst>
              <a:gd name="adj" fmla="val 16667"/>
            </a:avLst>
          </a:prstGeom>
          <a:solidFill>
            <a:schemeClr val="accent5">
              <a:lumMod val="20000"/>
              <a:lumOff val="80000"/>
            </a:schemeClr>
          </a:solidFill>
          <a:ln w="9525">
            <a:solidFill>
              <a:schemeClr val="accent5">
                <a:lumMod val="20000"/>
                <a:lumOff val="80000"/>
              </a:schemeClr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AutoShape 5"/>
          <p:cNvSpPr>
            <a:spLocks noChangeArrowheads="1"/>
          </p:cNvSpPr>
          <p:nvPr/>
        </p:nvSpPr>
        <p:spPr bwMode="auto">
          <a:xfrm>
            <a:off x="3714744" y="142852"/>
            <a:ext cx="857256" cy="500066"/>
          </a:xfrm>
          <a:prstGeom prst="roundRect">
            <a:avLst>
              <a:gd name="adj" fmla="val 16667"/>
            </a:avLst>
          </a:prstGeom>
          <a:solidFill>
            <a:schemeClr val="accent5">
              <a:lumMod val="20000"/>
              <a:lumOff val="80000"/>
            </a:schemeClr>
          </a:solidFill>
          <a:ln w="9525">
            <a:solidFill>
              <a:schemeClr val="accent5">
                <a:lumMod val="20000"/>
                <a:lumOff val="80000"/>
              </a:schemeClr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AutoShape 5"/>
          <p:cNvSpPr>
            <a:spLocks noChangeArrowheads="1"/>
          </p:cNvSpPr>
          <p:nvPr/>
        </p:nvSpPr>
        <p:spPr bwMode="auto">
          <a:xfrm>
            <a:off x="2857488" y="142852"/>
            <a:ext cx="857256" cy="500066"/>
          </a:xfrm>
          <a:prstGeom prst="roundRect">
            <a:avLst>
              <a:gd name="adj" fmla="val 16667"/>
            </a:avLst>
          </a:prstGeom>
          <a:solidFill>
            <a:schemeClr val="accent5">
              <a:lumMod val="60000"/>
              <a:lumOff val="40000"/>
            </a:schemeClr>
          </a:solidFill>
          <a:ln w="9525">
            <a:solidFill>
              <a:schemeClr val="accent5">
                <a:lumMod val="60000"/>
                <a:lumOff val="40000"/>
              </a:schemeClr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AutoShape 5"/>
          <p:cNvSpPr>
            <a:spLocks noChangeArrowheads="1"/>
          </p:cNvSpPr>
          <p:nvPr/>
        </p:nvSpPr>
        <p:spPr bwMode="auto">
          <a:xfrm>
            <a:off x="4572000" y="142852"/>
            <a:ext cx="857256" cy="500066"/>
          </a:xfrm>
          <a:prstGeom prst="roundRect">
            <a:avLst>
              <a:gd name="adj" fmla="val 16667"/>
            </a:avLst>
          </a:prstGeom>
          <a:solidFill>
            <a:schemeClr val="accent5">
              <a:lumMod val="60000"/>
              <a:lumOff val="40000"/>
            </a:schemeClr>
          </a:solidFill>
          <a:ln w="9525">
            <a:solidFill>
              <a:schemeClr val="accent5">
                <a:lumMod val="60000"/>
                <a:lumOff val="40000"/>
              </a:schemeClr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AutoShape 5"/>
          <p:cNvSpPr>
            <a:spLocks noChangeArrowheads="1"/>
          </p:cNvSpPr>
          <p:nvPr/>
        </p:nvSpPr>
        <p:spPr bwMode="auto">
          <a:xfrm>
            <a:off x="8001024" y="142852"/>
            <a:ext cx="857256" cy="500066"/>
          </a:xfrm>
          <a:prstGeom prst="roundRect">
            <a:avLst>
              <a:gd name="adj" fmla="val 16667"/>
            </a:avLst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accent1">
                <a:lumMod val="40000"/>
                <a:lumOff val="60000"/>
              </a:schemeClr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AutoShape 5"/>
          <p:cNvSpPr>
            <a:spLocks noChangeArrowheads="1"/>
          </p:cNvSpPr>
          <p:nvPr/>
        </p:nvSpPr>
        <p:spPr bwMode="auto">
          <a:xfrm>
            <a:off x="6286512" y="142852"/>
            <a:ext cx="857256" cy="500066"/>
          </a:xfrm>
          <a:prstGeom prst="roundRect">
            <a:avLst>
              <a:gd name="adj" fmla="val 16667"/>
            </a:avLst>
          </a:prstGeom>
          <a:solidFill>
            <a:schemeClr val="accent5">
              <a:lumMod val="60000"/>
              <a:lumOff val="40000"/>
            </a:schemeClr>
          </a:solidFill>
          <a:ln w="9525">
            <a:solidFill>
              <a:schemeClr val="accent5">
                <a:lumMod val="60000"/>
                <a:lumOff val="40000"/>
              </a:schemeClr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AutoShape 5"/>
          <p:cNvSpPr>
            <a:spLocks noChangeArrowheads="1"/>
          </p:cNvSpPr>
          <p:nvPr/>
        </p:nvSpPr>
        <p:spPr bwMode="auto">
          <a:xfrm>
            <a:off x="7143768" y="142852"/>
            <a:ext cx="857256" cy="500066"/>
          </a:xfrm>
          <a:prstGeom prst="roundRect">
            <a:avLst>
              <a:gd name="adj" fmla="val 16667"/>
            </a:avLst>
          </a:prstGeom>
          <a:solidFill>
            <a:srgbClr val="99CCFF">
              <a:alpha val="69804"/>
            </a:srgbClr>
          </a:solidFill>
          <a:ln w="9525">
            <a:solidFill>
              <a:srgbClr val="99CCFF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AutoShape 5"/>
          <p:cNvSpPr>
            <a:spLocks noChangeArrowheads="1"/>
          </p:cNvSpPr>
          <p:nvPr/>
        </p:nvSpPr>
        <p:spPr bwMode="auto">
          <a:xfrm>
            <a:off x="5429256" y="142852"/>
            <a:ext cx="857256" cy="500066"/>
          </a:xfrm>
          <a:prstGeom prst="roundRect">
            <a:avLst>
              <a:gd name="adj" fmla="val 16667"/>
            </a:avLst>
          </a:prstGeom>
          <a:solidFill>
            <a:schemeClr val="accent5">
              <a:lumMod val="20000"/>
              <a:lumOff val="80000"/>
            </a:schemeClr>
          </a:solidFill>
          <a:ln w="9525">
            <a:solidFill>
              <a:schemeClr val="accent5">
                <a:lumMod val="20000"/>
                <a:lumOff val="80000"/>
              </a:schemeClr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9" name="Rectangle 15"/>
          <p:cNvSpPr>
            <a:spLocks noChangeArrowheads="1"/>
          </p:cNvSpPr>
          <p:nvPr/>
        </p:nvSpPr>
        <p:spPr bwMode="auto">
          <a:xfrm>
            <a:off x="2000232" y="142852"/>
            <a:ext cx="5143536" cy="571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fr-FR" sz="2800" b="1" i="0" u="none" strike="noStrike" cap="none" normalizeH="0" baseline="0" dirty="0" smtClean="0">
                <a:ln>
                  <a:noFill/>
                </a:ln>
                <a:latin typeface="A Gentle Touch" pitchFamily="2" charset="0"/>
                <a:ea typeface="A Gentle Touch" pitchFamily="2" charset="0"/>
                <a:cs typeface="Arial" pitchFamily="34" charset="0"/>
              </a:rPr>
              <a:t>Programmation</a:t>
            </a:r>
            <a:r>
              <a:rPr kumimoji="0" lang="fr-FR" sz="2800" b="1" i="0" u="none" strike="noStrike" cap="none" normalizeH="0" dirty="0" smtClean="0">
                <a:ln>
                  <a:noFill/>
                </a:ln>
                <a:latin typeface="A Gentle Touch" pitchFamily="2" charset="0"/>
                <a:ea typeface="A Gentle Touch" pitchFamily="2" charset="0"/>
                <a:cs typeface="Arial" pitchFamily="34" charset="0"/>
              </a:rPr>
              <a:t> 2016-2017</a:t>
            </a:r>
            <a:endParaRPr kumimoji="0" lang="fr-FR" sz="2800" b="1" i="0" u="none" strike="noStrike" cap="none" normalizeH="0" baseline="0" dirty="0" smtClean="0">
              <a:ln>
                <a:noFill/>
              </a:ln>
              <a:latin typeface="A Gentle Touch" pitchFamily="2" charset="0"/>
              <a:ea typeface="A Gentle Touch" pitchFamily="2" charset="0"/>
              <a:cs typeface="Arial" pitchFamily="34" charset="0"/>
            </a:endParaRPr>
          </a:p>
        </p:txBody>
      </p:sp>
      <p:sp>
        <p:nvSpPr>
          <p:cNvPr id="14" name="Rectangle 15"/>
          <p:cNvSpPr>
            <a:spLocks noChangeArrowheads="1"/>
          </p:cNvSpPr>
          <p:nvPr/>
        </p:nvSpPr>
        <p:spPr bwMode="auto">
          <a:xfrm>
            <a:off x="285720" y="285728"/>
            <a:ext cx="1714512" cy="500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fr-FR" sz="1200" b="1" i="0" u="none" strike="noStrike" cap="none" normalizeH="0" baseline="0" dirty="0" smtClean="0">
                <a:ln>
                  <a:noFill/>
                </a:ln>
                <a:cs typeface="Arial" pitchFamily="34" charset="0"/>
              </a:rPr>
              <a:t>Ce1</a:t>
            </a:r>
          </a:p>
        </p:txBody>
      </p:sp>
      <p:sp>
        <p:nvSpPr>
          <p:cNvPr id="15" name="Rectangle 15"/>
          <p:cNvSpPr>
            <a:spLocks noChangeArrowheads="1"/>
          </p:cNvSpPr>
          <p:nvPr/>
        </p:nvSpPr>
        <p:spPr bwMode="auto">
          <a:xfrm>
            <a:off x="7143768" y="285728"/>
            <a:ext cx="1714512" cy="571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lang="fr-FR" sz="1200" b="1" dirty="0" smtClean="0">
                <a:cs typeface="Arial" pitchFamily="34" charset="0"/>
              </a:rPr>
              <a:t>Mathématiques</a:t>
            </a:r>
            <a:endParaRPr kumimoji="0" lang="fr-FR" sz="1200" b="1" i="0" u="none" strike="noStrike" cap="none" normalizeH="0" baseline="0" dirty="0" smtClean="0">
              <a:ln>
                <a:noFill/>
              </a:ln>
              <a:cs typeface="Arial" pitchFamily="34" charset="0"/>
            </a:endParaRPr>
          </a:p>
        </p:txBody>
      </p:sp>
      <p:pic>
        <p:nvPicPr>
          <p:cNvPr id="1028" name="Picture 4" descr="Cartoon Equals Sig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3107" y="285728"/>
            <a:ext cx="588409" cy="276234"/>
          </a:xfrm>
          <a:prstGeom prst="rect">
            <a:avLst/>
          </a:prstGeom>
          <a:noFill/>
        </p:spPr>
      </p:pic>
      <p:pic>
        <p:nvPicPr>
          <p:cNvPr id="24" name="Picture 4" descr="Cartoon Equals Sig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29388" y="285728"/>
            <a:ext cx="588409" cy="276234"/>
          </a:xfrm>
          <a:prstGeom prst="rect">
            <a:avLst/>
          </a:prstGeom>
          <a:noFill/>
        </p:spPr>
      </p:pic>
      <p:graphicFrame>
        <p:nvGraphicFramePr>
          <p:cNvPr id="27" name="Tableau 26"/>
          <p:cNvGraphicFramePr>
            <a:graphicFrameLocks noGrp="1"/>
          </p:cNvGraphicFramePr>
          <p:nvPr/>
        </p:nvGraphicFramePr>
        <p:xfrm>
          <a:off x="142844" y="857232"/>
          <a:ext cx="8786874" cy="5354967"/>
        </p:xfrm>
        <a:graphic>
          <a:graphicData uri="http://schemas.openxmlformats.org/drawingml/2006/table">
            <a:tbl>
              <a:tblPr/>
              <a:tblGrid>
                <a:gridCol w="1464479"/>
                <a:gridCol w="1464479"/>
                <a:gridCol w="1464479"/>
                <a:gridCol w="1464479"/>
                <a:gridCol w="1464479"/>
                <a:gridCol w="1464479"/>
              </a:tblGrid>
              <a:tr h="337989">
                <a:tc>
                  <a:txBody>
                    <a:bodyPr/>
                    <a:lstStyle/>
                    <a:p>
                      <a:pPr algn="ctr" rtl="0"/>
                      <a:r>
                        <a:rPr lang="fr-FR" sz="800" dirty="0">
                          <a:latin typeface="Gisha" pitchFamily="34" charset="-79"/>
                          <a:cs typeface="Gisha" pitchFamily="34" charset="-79"/>
                        </a:rPr>
                        <a:t/>
                      </a:r>
                      <a:br>
                        <a:rPr lang="fr-FR" sz="800" dirty="0">
                          <a:latin typeface="Gisha" pitchFamily="34" charset="-79"/>
                          <a:cs typeface="Gisha" pitchFamily="34" charset="-79"/>
                        </a:rPr>
                      </a:br>
                      <a:endParaRPr lang="fr-FR" sz="800" dirty="0">
                        <a:latin typeface="Gisha" pitchFamily="34" charset="-79"/>
                        <a:cs typeface="Gisha" pitchFamily="34" charset="-79"/>
                      </a:endParaRPr>
                    </a:p>
                  </a:txBody>
                  <a:tcPr marL="15826" marR="15826" marT="15826" marB="1582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fr-FR" sz="9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Gisha" pitchFamily="34" charset="-79"/>
                          <a:cs typeface="Gisha" pitchFamily="34" charset="-79"/>
                        </a:rPr>
                        <a:t>CALCUL MENTAL</a:t>
                      </a:r>
                      <a:endParaRPr lang="fr-FR" sz="900" dirty="0">
                        <a:solidFill>
                          <a:schemeClr val="bg1">
                            <a:lumMod val="50000"/>
                          </a:schemeClr>
                        </a:solidFill>
                        <a:latin typeface="Gisha" pitchFamily="34" charset="-79"/>
                        <a:cs typeface="Gisha" pitchFamily="34" charset="-79"/>
                      </a:endParaRPr>
                    </a:p>
                  </a:txBody>
                  <a:tcPr marL="15826" marR="15826" marT="15826" marB="1582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fr-FR" sz="9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Gisha" pitchFamily="34" charset="-79"/>
                          <a:cs typeface="Gisha" pitchFamily="34" charset="-79"/>
                        </a:rPr>
                        <a:t>NOMBRES</a:t>
                      </a:r>
                      <a:endParaRPr lang="fr-FR" sz="900" dirty="0">
                        <a:solidFill>
                          <a:schemeClr val="bg1">
                            <a:lumMod val="50000"/>
                          </a:schemeClr>
                        </a:solidFill>
                        <a:latin typeface="Gisha" pitchFamily="34" charset="-79"/>
                        <a:cs typeface="Gisha" pitchFamily="34" charset="-79"/>
                      </a:endParaRPr>
                    </a:p>
                  </a:txBody>
                  <a:tcPr marL="15826" marR="15826" marT="15826" marB="1582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fr-FR" sz="9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Gisha" pitchFamily="34" charset="-79"/>
                          <a:cs typeface="Gisha" pitchFamily="34" charset="-79"/>
                        </a:rPr>
                        <a:t>CALCUL</a:t>
                      </a:r>
                      <a:endParaRPr lang="fr-FR" sz="900" dirty="0">
                        <a:solidFill>
                          <a:schemeClr val="bg1">
                            <a:lumMod val="50000"/>
                          </a:schemeClr>
                        </a:solidFill>
                        <a:latin typeface="Gisha" pitchFamily="34" charset="-79"/>
                        <a:cs typeface="Gisha" pitchFamily="34" charset="-79"/>
                      </a:endParaRPr>
                    </a:p>
                  </a:txBody>
                  <a:tcPr marL="15826" marR="15826" marT="15826" marB="1582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fr-FR" sz="9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Gisha" pitchFamily="34" charset="-79"/>
                          <a:cs typeface="Gisha" pitchFamily="34" charset="-79"/>
                        </a:rPr>
                        <a:t>GEOMETRIE</a:t>
                      </a:r>
                      <a:endParaRPr lang="fr-FR" sz="900" dirty="0">
                        <a:solidFill>
                          <a:schemeClr val="bg1">
                            <a:lumMod val="50000"/>
                          </a:schemeClr>
                        </a:solidFill>
                        <a:latin typeface="Gisha" pitchFamily="34" charset="-79"/>
                        <a:cs typeface="Gisha" pitchFamily="34" charset="-79"/>
                      </a:endParaRPr>
                    </a:p>
                  </a:txBody>
                  <a:tcPr marL="15826" marR="15826" marT="15826" marB="1582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fr-FR" sz="9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Gisha" pitchFamily="34" charset="-79"/>
                          <a:cs typeface="Gisha" pitchFamily="34" charset="-79"/>
                        </a:rPr>
                        <a:t>GRANDEURS ET MESURES</a:t>
                      </a:r>
                      <a:endParaRPr lang="fr-FR" sz="900" dirty="0">
                        <a:solidFill>
                          <a:schemeClr val="bg1">
                            <a:lumMod val="50000"/>
                          </a:schemeClr>
                        </a:solidFill>
                        <a:latin typeface="Gisha" pitchFamily="34" charset="-79"/>
                        <a:cs typeface="Gisha" pitchFamily="34" charset="-79"/>
                      </a:endParaRPr>
                    </a:p>
                  </a:txBody>
                  <a:tcPr marL="15826" marR="15826" marT="15826" marB="1582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80560">
                <a:tc>
                  <a:txBody>
                    <a:bodyPr/>
                    <a:lstStyle/>
                    <a:p>
                      <a:pPr algn="ctr" rtl="0"/>
                      <a:r>
                        <a:rPr lang="fr-FR" sz="9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Gisha" pitchFamily="34" charset="-79"/>
                          <a:cs typeface="Gisha" pitchFamily="34" charset="-79"/>
                        </a:rPr>
                        <a:t>PERIODE 1</a:t>
                      </a:r>
                      <a:endParaRPr lang="fr-FR" sz="900" dirty="0">
                        <a:solidFill>
                          <a:schemeClr val="bg1">
                            <a:lumMod val="50000"/>
                          </a:schemeClr>
                        </a:solidFill>
                        <a:latin typeface="Gisha" pitchFamily="34" charset="-79"/>
                        <a:cs typeface="Gisha" pitchFamily="34" charset="-79"/>
                      </a:endParaRPr>
                    </a:p>
                  </a:txBody>
                  <a:tcPr marL="15826" marR="15826" marT="15826" marB="1582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>
                        <a:buFont typeface="Wingdings" pitchFamily="2" charset="2"/>
                        <a:buChar char="w"/>
                      </a:pPr>
                      <a:r>
                        <a:rPr lang="fr-FR" sz="800" b="0" dirty="0" smtClean="0">
                          <a:latin typeface="Gisha" pitchFamily="34" charset="-79"/>
                          <a:cs typeface="Gisha" pitchFamily="34" charset="-79"/>
                        </a:rPr>
                        <a:t> Ajouter ou enlever 1 ou 2 (nombres &lt; 100)</a:t>
                      </a:r>
                    </a:p>
                    <a:p>
                      <a:pPr rtl="0">
                        <a:buFont typeface="Wingdings" pitchFamily="2" charset="2"/>
                        <a:buChar char="w"/>
                      </a:pPr>
                      <a:r>
                        <a:rPr lang="fr-FR" sz="800" b="0" dirty="0" smtClean="0">
                          <a:latin typeface="Gisha" pitchFamily="34" charset="-79"/>
                          <a:cs typeface="Gisha" pitchFamily="34" charset="-79"/>
                        </a:rPr>
                        <a:t> Utiliser les compléments à la dizaine pour calculer rapidement</a:t>
                      </a:r>
                    </a:p>
                    <a:p>
                      <a:pPr rtl="0">
                        <a:buFont typeface="Wingdings" pitchFamily="2" charset="2"/>
                        <a:buChar char="w"/>
                      </a:pPr>
                      <a:r>
                        <a:rPr lang="fr-FR" sz="800" b="0" baseline="0" dirty="0" smtClean="0">
                          <a:latin typeface="Gisha" pitchFamily="34" charset="-79"/>
                          <a:cs typeface="Gisha" pitchFamily="34" charset="-79"/>
                        </a:rPr>
                        <a:t> Connaître les doubles et les moitiés d’usage courant</a:t>
                      </a:r>
                      <a:endParaRPr lang="fr-FR" sz="800" b="0" dirty="0">
                        <a:latin typeface="Gisha" pitchFamily="34" charset="-79"/>
                        <a:cs typeface="Gisha" pitchFamily="34" charset="-79"/>
                      </a:endParaRPr>
                    </a:p>
                  </a:txBody>
                  <a:tcPr marL="15826" marR="15826" marT="15826" marB="1582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>
                        <a:buFont typeface="Wingdings"/>
                        <a:buChar char="w"/>
                      </a:pPr>
                      <a:r>
                        <a:rPr lang="fr-FR" sz="800" b="0" dirty="0" smtClean="0">
                          <a:latin typeface="Gisha" pitchFamily="34" charset="-79"/>
                          <a:cs typeface="Gisha" pitchFamily="34" charset="-79"/>
                        </a:rPr>
                        <a:t> Réviser les nombres jusqu’à 69</a:t>
                      </a:r>
                    </a:p>
                    <a:p>
                      <a:pPr rtl="0">
                        <a:buFont typeface="Wingdings"/>
                        <a:buChar char="w"/>
                      </a:pPr>
                      <a:r>
                        <a:rPr lang="fr-FR" sz="800" b="0" dirty="0" smtClean="0">
                          <a:latin typeface="Gisha" pitchFamily="34" charset="-79"/>
                          <a:cs typeface="Gisha" pitchFamily="34" charset="-79"/>
                        </a:rPr>
                        <a:t> Lire, écrire les nombres jusqu’à </a:t>
                      </a:r>
                      <a:r>
                        <a:rPr lang="fr-FR" sz="800" b="0" baseline="0" dirty="0" smtClean="0">
                          <a:latin typeface="Gisha" pitchFamily="34" charset="-79"/>
                          <a:cs typeface="Gisha" pitchFamily="34" charset="-79"/>
                        </a:rPr>
                        <a:t> 79, 89 puis 99</a:t>
                      </a:r>
                      <a:endParaRPr lang="fr-FR" sz="800" b="0" dirty="0">
                        <a:latin typeface="Gisha" pitchFamily="34" charset="-79"/>
                        <a:cs typeface="Gisha" pitchFamily="34" charset="-79"/>
                      </a:endParaRPr>
                    </a:p>
                    <a:p>
                      <a:pPr rtl="0">
                        <a:buFont typeface="Wingdings"/>
                        <a:buChar char="w"/>
                      </a:pPr>
                      <a:r>
                        <a:rPr lang="fr-FR" sz="800" b="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Gisha" pitchFamily="34" charset="-79"/>
                          <a:cs typeface="Gisha" pitchFamily="34" charset="-79"/>
                        </a:rPr>
                        <a:t> Décomposer les nombres jusqu’à</a:t>
                      </a:r>
                      <a:r>
                        <a:rPr lang="fr-FR" sz="800" b="0" baseline="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Gisha" pitchFamily="34" charset="-79"/>
                          <a:cs typeface="Gisha" pitchFamily="34" charset="-79"/>
                        </a:rPr>
                        <a:t> 99</a:t>
                      </a:r>
                    </a:p>
                    <a:p>
                      <a:pPr rtl="0">
                        <a:buFont typeface="Wingdings"/>
                        <a:buChar char="w"/>
                      </a:pPr>
                      <a:r>
                        <a:rPr lang="fr-FR" sz="800" b="0" baseline="0" dirty="0" smtClean="0">
                          <a:latin typeface="Gisha" pitchFamily="34" charset="-79"/>
                          <a:cs typeface="Gisha" pitchFamily="34" charset="-79"/>
                        </a:rPr>
                        <a:t> </a:t>
                      </a:r>
                      <a:r>
                        <a:rPr lang="fr-FR" sz="800" b="0" baseline="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Gisha" pitchFamily="34" charset="-79"/>
                          <a:cs typeface="Gisha" pitchFamily="34" charset="-79"/>
                        </a:rPr>
                        <a:t>Comparer, ranger, encadrer et intercaler les nombres jusqu’à 99</a:t>
                      </a:r>
                      <a:endParaRPr lang="fr-FR" sz="800" b="0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Gisha" pitchFamily="34" charset="-79"/>
                        <a:cs typeface="Gisha" pitchFamily="34" charset="-79"/>
                      </a:endParaRPr>
                    </a:p>
                  </a:txBody>
                  <a:tcPr marL="15826" marR="15826" marT="15826" marB="1582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>
                        <a:buFont typeface="Wingdings" pitchFamily="2" charset="2"/>
                        <a:buChar char="w"/>
                      </a:pPr>
                      <a:r>
                        <a:rPr lang="fr-FR" sz="800" dirty="0" smtClean="0">
                          <a:latin typeface="Gisha" pitchFamily="34" charset="-79"/>
                          <a:cs typeface="Gisha" pitchFamily="34" charset="-79"/>
                        </a:rPr>
                        <a:t> </a:t>
                      </a:r>
                      <a:r>
                        <a:rPr lang="fr-FR" sz="800" b="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Gisha" pitchFamily="34" charset="-79"/>
                          <a:cs typeface="Gisha" pitchFamily="34" charset="-79"/>
                        </a:rPr>
                        <a:t>Comprendre le sens de l’addition et de la soustraction</a:t>
                      </a:r>
                    </a:p>
                    <a:p>
                      <a:pPr rtl="0">
                        <a:buFont typeface="Wingdings" pitchFamily="2" charset="2"/>
                        <a:buChar char="w"/>
                      </a:pPr>
                      <a:r>
                        <a:rPr lang="fr-FR" sz="800" b="0" dirty="0" smtClean="0">
                          <a:latin typeface="Gisha" pitchFamily="34" charset="-79"/>
                          <a:cs typeface="Gisha" pitchFamily="34" charset="-79"/>
                        </a:rPr>
                        <a:t> Additionner deux nombres</a:t>
                      </a:r>
                      <a:r>
                        <a:rPr lang="fr-FR" sz="800" b="0" baseline="0" dirty="0" smtClean="0">
                          <a:latin typeface="Gisha" pitchFamily="34" charset="-79"/>
                          <a:cs typeface="Gisha" pitchFamily="34" charset="-79"/>
                        </a:rPr>
                        <a:t> en ligne</a:t>
                      </a:r>
                    </a:p>
                    <a:p>
                      <a:pPr rtl="0">
                        <a:buFont typeface="Wingdings" pitchFamily="2" charset="2"/>
                        <a:buChar char="w"/>
                      </a:pPr>
                      <a:r>
                        <a:rPr lang="fr-FR" sz="800" b="0" baseline="0" dirty="0" smtClean="0">
                          <a:latin typeface="Gisha" pitchFamily="34" charset="-79"/>
                          <a:cs typeface="Gisha" pitchFamily="34" charset="-79"/>
                        </a:rPr>
                        <a:t> Soustraire deux nombres en ligne</a:t>
                      </a:r>
                      <a:endParaRPr lang="fr-FR" sz="800" b="0" dirty="0">
                        <a:latin typeface="Gisha" pitchFamily="34" charset="-79"/>
                        <a:cs typeface="Gisha" pitchFamily="34" charset="-79"/>
                      </a:endParaRPr>
                    </a:p>
                  </a:txBody>
                  <a:tcPr marL="15826" marR="15826" marT="15826" marB="1582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>
                        <a:buFont typeface="Wingdings" pitchFamily="2" charset="2"/>
                        <a:buChar char="w"/>
                      </a:pPr>
                      <a:r>
                        <a:rPr lang="fr-FR" sz="800" dirty="0" smtClean="0">
                          <a:latin typeface="Gisha" pitchFamily="34" charset="-79"/>
                          <a:cs typeface="Gisha" pitchFamily="34" charset="-79"/>
                        </a:rPr>
                        <a:t> </a:t>
                      </a:r>
                      <a:r>
                        <a:rPr lang="fr-FR" sz="800" b="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Gisha" pitchFamily="34" charset="-79"/>
                          <a:cs typeface="Gisha" pitchFamily="34" charset="-79"/>
                        </a:rPr>
                        <a:t>Repérer des cases, des nœuds d’un quadrillage</a:t>
                      </a:r>
                    </a:p>
                    <a:p>
                      <a:pPr rtl="0">
                        <a:buFont typeface="Wingdings" pitchFamily="2" charset="2"/>
                        <a:buChar char="w"/>
                      </a:pPr>
                      <a:r>
                        <a:rPr lang="fr-FR" sz="800" b="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Gisha" pitchFamily="34" charset="-79"/>
                          <a:cs typeface="Gisha" pitchFamily="34" charset="-79"/>
                        </a:rPr>
                        <a:t> Décrire un</a:t>
                      </a:r>
                      <a:r>
                        <a:rPr lang="fr-FR" sz="800" b="0" baseline="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Gisha" pitchFamily="34" charset="-79"/>
                          <a:cs typeface="Gisha" pitchFamily="34" charset="-79"/>
                        </a:rPr>
                        <a:t> déplacement</a:t>
                      </a:r>
                    </a:p>
                  </a:txBody>
                  <a:tcPr marL="15826" marR="15826" marT="15826" marB="1582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>
                        <a:buFont typeface="Wingdings"/>
                        <a:buChar char="w"/>
                      </a:pPr>
                      <a:r>
                        <a:rPr lang="fr-FR" sz="8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Gisha" pitchFamily="34" charset="-79"/>
                          <a:cs typeface="Gisha" pitchFamily="34" charset="-79"/>
                        </a:rPr>
                        <a:t>Mesurer des segments avec la règle</a:t>
                      </a:r>
                    </a:p>
                    <a:p>
                      <a:pPr rtl="0">
                        <a:buFont typeface="Wingdings"/>
                        <a:buChar char="w"/>
                      </a:pPr>
                      <a:r>
                        <a:rPr lang="fr-FR" sz="8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Gisha" pitchFamily="34" charset="-79"/>
                          <a:cs typeface="Gisha" pitchFamily="34" charset="-79"/>
                        </a:rPr>
                        <a:t> Connaître le g et le kg</a:t>
                      </a:r>
                      <a:endParaRPr lang="fr-FR" sz="800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Gisha" pitchFamily="34" charset="-79"/>
                        <a:cs typeface="Gisha" pitchFamily="34" charset="-79"/>
                      </a:endParaRPr>
                    </a:p>
                  </a:txBody>
                  <a:tcPr marL="15826" marR="15826" marT="15826" marB="1582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05724">
                <a:tc>
                  <a:txBody>
                    <a:bodyPr/>
                    <a:lstStyle/>
                    <a:p>
                      <a:pPr algn="ctr" rtl="0"/>
                      <a:r>
                        <a:rPr lang="fr-FR" sz="9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Gisha" pitchFamily="34" charset="-79"/>
                          <a:cs typeface="Gisha" pitchFamily="34" charset="-79"/>
                        </a:rPr>
                        <a:t>PERIODE 2</a:t>
                      </a:r>
                      <a:endParaRPr lang="fr-FR" sz="900" dirty="0">
                        <a:solidFill>
                          <a:schemeClr val="bg1">
                            <a:lumMod val="50000"/>
                          </a:schemeClr>
                        </a:solidFill>
                        <a:latin typeface="Gisha" pitchFamily="34" charset="-79"/>
                        <a:cs typeface="Gisha" pitchFamily="34" charset="-79"/>
                      </a:endParaRPr>
                    </a:p>
                  </a:txBody>
                  <a:tcPr marL="15826" marR="15826" marT="15826" marB="1582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>
                        <a:buFont typeface="Wingdings"/>
                        <a:buChar char="w"/>
                      </a:pPr>
                      <a:r>
                        <a:rPr lang="fr-FR" sz="800" b="0" dirty="0" smtClean="0">
                          <a:latin typeface="Gisha" pitchFamily="34" charset="-79"/>
                          <a:cs typeface="Gisha" pitchFamily="34" charset="-79"/>
                        </a:rPr>
                        <a:t> Ajouter ou enlever 10 (nombres &lt; 100)</a:t>
                      </a:r>
                    </a:p>
                    <a:p>
                      <a:pPr rtl="0">
                        <a:buFont typeface="Wingdings"/>
                        <a:buChar char="w"/>
                      </a:pPr>
                      <a:r>
                        <a:rPr lang="fr-FR" sz="800" b="0" dirty="0" smtClean="0">
                          <a:latin typeface="Gisha" pitchFamily="34" charset="-79"/>
                          <a:cs typeface="Gisha" pitchFamily="34" charset="-79"/>
                        </a:rPr>
                        <a:t> Utiliser les compléments à la dizaine pour calculer rapidement (nombres &gt; 100)</a:t>
                      </a:r>
                    </a:p>
                    <a:p>
                      <a:pPr rtl="0">
                        <a:buFont typeface="Wingdings"/>
                        <a:buChar char="w"/>
                      </a:pPr>
                      <a:r>
                        <a:rPr lang="fr-FR" sz="800" b="0" dirty="0" smtClean="0">
                          <a:latin typeface="Gisha" pitchFamily="34" charset="-79"/>
                          <a:cs typeface="Gisha" pitchFamily="34" charset="-79"/>
                        </a:rPr>
                        <a:t> Ajouter ou enlever 9 ou 11 (nombres &lt; 100)</a:t>
                      </a:r>
                      <a:endParaRPr lang="fr-FR" sz="800" b="0" dirty="0">
                        <a:latin typeface="Gisha" pitchFamily="34" charset="-79"/>
                        <a:cs typeface="Gisha" pitchFamily="34" charset="-79"/>
                      </a:endParaRPr>
                    </a:p>
                  </a:txBody>
                  <a:tcPr marL="15826" marR="15826" marT="15826" marB="1582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>
                        <a:buFont typeface="Wingdings" pitchFamily="2" charset="2"/>
                        <a:buChar char="w"/>
                      </a:pPr>
                      <a:r>
                        <a:rPr lang="fr-FR" sz="800" baseline="0" dirty="0" smtClean="0">
                          <a:latin typeface="Gisha" pitchFamily="34" charset="-79"/>
                          <a:cs typeface="Gisha" pitchFamily="34" charset="-79"/>
                        </a:rPr>
                        <a:t> </a:t>
                      </a:r>
                      <a:r>
                        <a:rPr lang="fr-FR" sz="800" baseline="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Gisha" pitchFamily="34" charset="-79"/>
                          <a:cs typeface="Gisha" pitchFamily="34" charset="-79"/>
                        </a:rPr>
                        <a:t>Comprendre la numération de position : les échanges</a:t>
                      </a:r>
                    </a:p>
                    <a:p>
                      <a:pPr rtl="0">
                        <a:buFont typeface="Wingdings" pitchFamily="2" charset="2"/>
                        <a:buChar char="w"/>
                      </a:pPr>
                      <a:r>
                        <a:rPr lang="fr-FR" sz="800" baseline="0" dirty="0" smtClean="0">
                          <a:latin typeface="Gisha" pitchFamily="34" charset="-79"/>
                          <a:cs typeface="Gisha" pitchFamily="34" charset="-79"/>
                        </a:rPr>
                        <a:t> </a:t>
                      </a:r>
                      <a:r>
                        <a:rPr lang="fr-FR" sz="800" b="0" baseline="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Gisha" pitchFamily="34" charset="-79"/>
                          <a:cs typeface="Gisha" pitchFamily="34" charset="-79"/>
                        </a:rPr>
                        <a:t>Lire, écrire, décomposer, comparer, ranger les nombres jusqu’à 199</a:t>
                      </a:r>
                    </a:p>
                    <a:p>
                      <a:pPr rtl="0">
                        <a:buFont typeface="Wingdings" pitchFamily="2" charset="2"/>
                        <a:buChar char="w"/>
                      </a:pPr>
                      <a:r>
                        <a:rPr lang="fr-FR" sz="800" baseline="0" dirty="0" smtClean="0">
                          <a:latin typeface="Gisha" pitchFamily="34" charset="-79"/>
                          <a:cs typeface="Gisha" pitchFamily="34" charset="-79"/>
                        </a:rPr>
                        <a:t> Dénombrer une collection</a:t>
                      </a:r>
                      <a:endParaRPr lang="fr-FR" sz="800" dirty="0">
                        <a:latin typeface="Gisha" pitchFamily="34" charset="-79"/>
                        <a:cs typeface="Gisha" pitchFamily="34" charset="-79"/>
                      </a:endParaRPr>
                    </a:p>
                  </a:txBody>
                  <a:tcPr marL="15826" marR="15826" marT="15826" marB="1582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>
                        <a:buFont typeface="Wingdings" pitchFamily="2" charset="2"/>
                        <a:buChar char="w"/>
                      </a:pPr>
                      <a:r>
                        <a:rPr lang="fr-FR" sz="800" dirty="0" smtClean="0">
                          <a:latin typeface="Gisha" pitchFamily="34" charset="-79"/>
                          <a:cs typeface="Gisha" pitchFamily="34" charset="-79"/>
                        </a:rPr>
                        <a:t> </a:t>
                      </a:r>
                      <a:r>
                        <a:rPr lang="fr-FR" sz="800" b="0" dirty="0" smtClean="0">
                          <a:latin typeface="Gisha" pitchFamily="34" charset="-79"/>
                          <a:cs typeface="Gisha" pitchFamily="34" charset="-79"/>
                        </a:rPr>
                        <a:t>Additionner deux nombres en colonne sans retenue</a:t>
                      </a:r>
                    </a:p>
                    <a:p>
                      <a:pPr rtl="0">
                        <a:buFont typeface="Wingdings" pitchFamily="2" charset="2"/>
                        <a:buChar char="w"/>
                      </a:pPr>
                      <a:r>
                        <a:rPr lang="fr-FR" sz="800" b="0" baseline="0" dirty="0" smtClean="0">
                          <a:latin typeface="Gisha" pitchFamily="34" charset="-79"/>
                          <a:cs typeface="Gisha" pitchFamily="34" charset="-79"/>
                        </a:rPr>
                        <a:t> Additionner deux nombres en colonne avec retenue</a:t>
                      </a:r>
                    </a:p>
                    <a:p>
                      <a:pPr rtl="0">
                        <a:buFont typeface="Wingdings" pitchFamily="2" charset="2"/>
                        <a:buChar char="w"/>
                      </a:pPr>
                      <a:r>
                        <a:rPr lang="fr-FR" sz="800" b="0" baseline="0" dirty="0" smtClean="0">
                          <a:latin typeface="Gisha" pitchFamily="34" charset="-79"/>
                          <a:cs typeface="Gisha" pitchFamily="34" charset="-79"/>
                        </a:rPr>
                        <a:t> Résoudre des problèmes</a:t>
                      </a:r>
                      <a:endParaRPr lang="fr-FR" sz="800" b="0" dirty="0" smtClean="0">
                        <a:latin typeface="Gisha" pitchFamily="34" charset="-79"/>
                        <a:cs typeface="Gisha" pitchFamily="34" charset="-79"/>
                      </a:endParaRPr>
                    </a:p>
                  </a:txBody>
                  <a:tcPr marL="15826" marR="15826" marT="15826" marB="1582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>
                        <a:buFont typeface="Wingdings" pitchFamily="2" charset="2"/>
                        <a:buChar char="w"/>
                      </a:pPr>
                      <a:r>
                        <a:rPr lang="fr-FR" sz="800" b="0" baseline="0" dirty="0" smtClean="0">
                          <a:solidFill>
                            <a:schemeClr val="tx1"/>
                          </a:solidFill>
                          <a:latin typeface="Gisha" pitchFamily="34" charset="-79"/>
                          <a:cs typeface="Gisha" pitchFamily="34" charset="-79"/>
                        </a:rPr>
                        <a:t> Utiliser le compas pour tracer un cercle</a:t>
                      </a:r>
                    </a:p>
                    <a:p>
                      <a:pPr rtl="0">
                        <a:buFont typeface="Wingdings" pitchFamily="2" charset="2"/>
                        <a:buChar char="w"/>
                      </a:pPr>
                      <a:r>
                        <a:rPr lang="fr-FR" sz="800" b="0" baseline="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Gisha" pitchFamily="34" charset="-79"/>
                          <a:cs typeface="Gisha" pitchFamily="34" charset="-79"/>
                        </a:rPr>
                        <a:t> Connaître le vocabulaire géométrique</a:t>
                      </a:r>
                      <a:endParaRPr lang="fr-FR" sz="800" b="0" dirty="0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Gisha" pitchFamily="34" charset="-79"/>
                        <a:cs typeface="Gisha" pitchFamily="34" charset="-79"/>
                      </a:endParaRPr>
                    </a:p>
                    <a:p>
                      <a:pPr rtl="0">
                        <a:buFont typeface="Wingdings" pitchFamily="2" charset="2"/>
                        <a:buNone/>
                      </a:pPr>
                      <a:endParaRPr lang="fr-FR" sz="800" b="0" dirty="0">
                        <a:latin typeface="Gisha" pitchFamily="34" charset="-79"/>
                        <a:cs typeface="Gisha" pitchFamily="34" charset="-79"/>
                      </a:endParaRPr>
                    </a:p>
                  </a:txBody>
                  <a:tcPr marL="15826" marR="15826" marT="15826" marB="1582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>
                        <a:buFont typeface="Wingdings" pitchFamily="2" charset="2"/>
                        <a:buChar char="w"/>
                      </a:pPr>
                      <a:r>
                        <a:rPr lang="fr-FR" sz="800" dirty="0" smtClean="0">
                          <a:latin typeface="Gisha" pitchFamily="34" charset="-79"/>
                          <a:cs typeface="Gisha" pitchFamily="34" charset="-79"/>
                        </a:rPr>
                        <a:t> </a:t>
                      </a:r>
                      <a:r>
                        <a:rPr lang="fr-FR" sz="800" b="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Gisha" pitchFamily="34" charset="-79"/>
                          <a:cs typeface="Gisha" pitchFamily="34" charset="-79"/>
                        </a:rPr>
                        <a:t>Connaître les</a:t>
                      </a:r>
                      <a:r>
                        <a:rPr lang="fr-FR" sz="800" b="0" baseline="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Gisha" pitchFamily="34" charset="-79"/>
                          <a:cs typeface="Gisha" pitchFamily="34" charset="-79"/>
                        </a:rPr>
                        <a:t> relations entre euro et centime d’euro</a:t>
                      </a:r>
                      <a:endParaRPr lang="fr-FR" sz="800" b="0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Gisha" pitchFamily="34" charset="-79"/>
                        <a:cs typeface="Gisha" pitchFamily="34" charset="-79"/>
                      </a:endParaRPr>
                    </a:p>
                  </a:txBody>
                  <a:tcPr marL="15826" marR="15826" marT="15826" marB="1582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28301">
                <a:tc>
                  <a:txBody>
                    <a:bodyPr/>
                    <a:lstStyle/>
                    <a:p>
                      <a:pPr algn="ctr" rtl="0"/>
                      <a:r>
                        <a:rPr lang="fr-FR" sz="9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Gisha" pitchFamily="34" charset="-79"/>
                          <a:cs typeface="Gisha" pitchFamily="34" charset="-79"/>
                        </a:rPr>
                        <a:t>PERIODE 3</a:t>
                      </a:r>
                      <a:endParaRPr lang="fr-FR" sz="900" dirty="0">
                        <a:solidFill>
                          <a:schemeClr val="bg1">
                            <a:lumMod val="50000"/>
                          </a:schemeClr>
                        </a:solidFill>
                        <a:latin typeface="Gisha" pitchFamily="34" charset="-79"/>
                        <a:cs typeface="Gisha" pitchFamily="34" charset="-79"/>
                      </a:endParaRPr>
                    </a:p>
                  </a:txBody>
                  <a:tcPr marL="15826" marR="15826" marT="15826" marB="1582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>
                        <a:buFont typeface="Wingdings"/>
                        <a:buChar char="w"/>
                      </a:pPr>
                      <a:r>
                        <a:rPr lang="fr-FR" sz="800" b="0" dirty="0" smtClean="0">
                          <a:latin typeface="Gisha" pitchFamily="34" charset="-79"/>
                          <a:cs typeface="Gisha" pitchFamily="34" charset="-79"/>
                        </a:rPr>
                        <a:t> Ajouter ou enlever 1 ou 2 (nombres &gt; 100)</a:t>
                      </a:r>
                    </a:p>
                    <a:p>
                      <a:pPr rtl="0">
                        <a:buFont typeface="Wingdings"/>
                        <a:buChar char="w"/>
                      </a:pPr>
                      <a:r>
                        <a:rPr lang="fr-FR" sz="800" b="0" dirty="0" smtClean="0">
                          <a:latin typeface="Gisha" pitchFamily="34" charset="-79"/>
                          <a:cs typeface="Gisha" pitchFamily="34" charset="-79"/>
                        </a:rPr>
                        <a:t> Ajouter ou enlever 10</a:t>
                      </a:r>
                    </a:p>
                    <a:p>
                      <a:pPr rtl="0">
                        <a:buFont typeface="Wingdings"/>
                        <a:buChar char="w"/>
                      </a:pPr>
                      <a:r>
                        <a:rPr lang="fr-FR" sz="800" b="0" dirty="0" smtClean="0">
                          <a:latin typeface="Gisha" pitchFamily="34" charset="-79"/>
                          <a:cs typeface="Gisha" pitchFamily="34" charset="-79"/>
                        </a:rPr>
                        <a:t> Ajouter ou enlever 9 ou 11</a:t>
                      </a:r>
                      <a:endParaRPr lang="fr-FR" sz="800" b="0" dirty="0">
                        <a:latin typeface="Gisha" pitchFamily="34" charset="-79"/>
                        <a:cs typeface="Gisha" pitchFamily="34" charset="-79"/>
                      </a:endParaRPr>
                    </a:p>
                  </a:txBody>
                  <a:tcPr marL="15826" marR="15826" marT="15826" marB="1582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>
                        <a:buFont typeface="Wingdings" pitchFamily="2" charset="2"/>
                        <a:buChar char="w"/>
                      </a:pPr>
                      <a:r>
                        <a:rPr lang="fr-FR" sz="800" baseline="0" dirty="0" smtClean="0">
                          <a:latin typeface="Gisha" pitchFamily="34" charset="-79"/>
                          <a:cs typeface="Gisha" pitchFamily="34" charset="-79"/>
                        </a:rPr>
                        <a:t> </a:t>
                      </a:r>
                      <a:r>
                        <a:rPr lang="fr-FR" sz="800" dirty="0" smtClean="0">
                          <a:latin typeface="Gisha" pitchFamily="34" charset="-79"/>
                          <a:cs typeface="Gisha" pitchFamily="34" charset="-79"/>
                        </a:rPr>
                        <a:t>Itérer une suite de 1 en 1, de 10 en 10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w"/>
                        <a:tabLst/>
                        <a:defRPr/>
                      </a:pPr>
                      <a:r>
                        <a:rPr lang="fr-FR" sz="800" dirty="0" smtClean="0">
                          <a:latin typeface="Gisha" pitchFamily="34" charset="-79"/>
                          <a:cs typeface="Gisha" pitchFamily="34" charset="-79"/>
                        </a:rPr>
                        <a:t> </a:t>
                      </a:r>
                      <a:r>
                        <a:rPr lang="fr-FR" sz="800" b="0" dirty="0" smtClean="0">
                          <a:latin typeface="Gisha" pitchFamily="34" charset="-79"/>
                          <a:cs typeface="Gisha" pitchFamily="34" charset="-79"/>
                        </a:rPr>
                        <a:t>Lire et écrire les nombres jusqu’à</a:t>
                      </a:r>
                      <a:r>
                        <a:rPr lang="fr-FR" sz="800" b="0" baseline="0" dirty="0" smtClean="0">
                          <a:latin typeface="Gisha" pitchFamily="34" charset="-79"/>
                          <a:cs typeface="Gisha" pitchFamily="34" charset="-79"/>
                        </a:rPr>
                        <a:t> </a:t>
                      </a:r>
                      <a:r>
                        <a:rPr lang="fr-FR" sz="800" b="0" dirty="0" smtClean="0">
                          <a:latin typeface="Gisha" pitchFamily="34" charset="-79"/>
                          <a:cs typeface="Gisha" pitchFamily="34" charset="-79"/>
                        </a:rPr>
                        <a:t>999 (on peut d’abord s’arrêter à 599)</a:t>
                      </a:r>
                    </a:p>
                    <a:p>
                      <a:pPr rtl="0">
                        <a:buFont typeface="Wingdings" pitchFamily="2" charset="2"/>
                        <a:buChar char="w"/>
                      </a:pPr>
                      <a:endParaRPr lang="fr-FR" sz="800" dirty="0" smtClean="0">
                        <a:latin typeface="Gisha" pitchFamily="34" charset="-79"/>
                        <a:cs typeface="Gisha" pitchFamily="34" charset="-79"/>
                      </a:endParaRPr>
                    </a:p>
                  </a:txBody>
                  <a:tcPr marL="15826" marR="15826" marT="15826" marB="1582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>
                        <a:buFont typeface="Wingdings" pitchFamily="2" charset="2"/>
                        <a:buChar char="w"/>
                      </a:pPr>
                      <a:r>
                        <a:rPr lang="fr-FR" sz="800" dirty="0" smtClean="0">
                          <a:latin typeface="Gisha" pitchFamily="34" charset="-79"/>
                          <a:cs typeface="Gisha" pitchFamily="34" charset="-79"/>
                        </a:rPr>
                        <a:t> Soustraire deux nombres sans retenue</a:t>
                      </a:r>
                    </a:p>
                    <a:p>
                      <a:pPr rtl="0">
                        <a:buFont typeface="Wingdings" pitchFamily="2" charset="2"/>
                        <a:buChar char="w"/>
                      </a:pPr>
                      <a:r>
                        <a:rPr lang="fr-FR" sz="800" dirty="0" smtClean="0">
                          <a:latin typeface="Gisha" pitchFamily="34" charset="-79"/>
                          <a:cs typeface="Gisha" pitchFamily="34" charset="-79"/>
                        </a:rPr>
                        <a:t> Soustraire deux nombres avec retenue</a:t>
                      </a:r>
                    </a:p>
                  </a:txBody>
                  <a:tcPr marL="15826" marR="15826" marT="15826" marB="1582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>
                        <a:buFont typeface="Wingdings" pitchFamily="2" charset="2"/>
                        <a:buChar char="w"/>
                      </a:pPr>
                      <a:r>
                        <a:rPr lang="fr-FR" sz="800" dirty="0" smtClean="0">
                          <a:latin typeface="Gisha" pitchFamily="34" charset="-79"/>
                          <a:cs typeface="Gisha" pitchFamily="34" charset="-79"/>
                        </a:rPr>
                        <a:t> </a:t>
                      </a:r>
                      <a:r>
                        <a:rPr lang="fr-FR" sz="8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Gisha" pitchFamily="34" charset="-79"/>
                          <a:cs typeface="Gisha" pitchFamily="34" charset="-79"/>
                        </a:rPr>
                        <a:t>Percevoir et reconnaître l’alignement de l’angle droit</a:t>
                      </a:r>
                    </a:p>
                    <a:p>
                      <a:pPr rtl="0">
                        <a:buFont typeface="Wingdings" pitchFamily="2" charset="2"/>
                        <a:buChar char="w"/>
                      </a:pPr>
                      <a:r>
                        <a:rPr lang="fr-FR" sz="8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Gisha" pitchFamily="34" charset="-79"/>
                          <a:cs typeface="Gisha" pitchFamily="34" charset="-79"/>
                        </a:rPr>
                        <a:t> Décrire un carré, un rectangle et un triangle rectangle</a:t>
                      </a:r>
                      <a:endParaRPr lang="fr-FR" sz="800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Gisha" pitchFamily="34" charset="-79"/>
                        <a:cs typeface="Gisha" pitchFamily="34" charset="-79"/>
                      </a:endParaRPr>
                    </a:p>
                  </a:txBody>
                  <a:tcPr marL="15826" marR="15826" marT="15826" marB="1582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>
                        <a:buFont typeface="Wingdings"/>
                        <a:buChar char="w"/>
                      </a:pPr>
                      <a:r>
                        <a:rPr lang="fr-FR" sz="800" dirty="0" smtClean="0">
                          <a:latin typeface="Gisha" pitchFamily="34" charset="-79"/>
                          <a:cs typeface="Gisha" pitchFamily="34" charset="-79"/>
                        </a:rPr>
                        <a:t> </a:t>
                      </a:r>
                      <a:r>
                        <a:rPr lang="fr-FR" sz="8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Gisha" pitchFamily="34" charset="-79"/>
                          <a:cs typeface="Gisha" pitchFamily="34" charset="-79"/>
                        </a:rPr>
                        <a:t>Connaître les relations entre m, cm, dm</a:t>
                      </a:r>
                    </a:p>
                    <a:p>
                      <a:pPr rtl="0">
                        <a:buFont typeface="Wingdings"/>
                        <a:buChar char="w"/>
                      </a:pPr>
                      <a:r>
                        <a:rPr lang="fr-FR" sz="8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Gisha" pitchFamily="34" charset="-79"/>
                          <a:cs typeface="Gisha" pitchFamily="34" charset="-79"/>
                        </a:rPr>
                        <a:t> Connaître le kilomètre</a:t>
                      </a:r>
                      <a:endParaRPr lang="fr-FR" sz="800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Gisha" pitchFamily="34" charset="-79"/>
                        <a:cs typeface="Gisha" pitchFamily="34" charset="-79"/>
                      </a:endParaRPr>
                    </a:p>
                  </a:txBody>
                  <a:tcPr marL="15826" marR="15826" marT="15826" marB="1582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57338">
                <a:tc>
                  <a:txBody>
                    <a:bodyPr/>
                    <a:lstStyle/>
                    <a:p>
                      <a:pPr algn="ctr" rtl="0"/>
                      <a:r>
                        <a:rPr lang="fr-FR" sz="9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Gisha" pitchFamily="34" charset="-79"/>
                          <a:cs typeface="Gisha" pitchFamily="34" charset="-79"/>
                        </a:rPr>
                        <a:t>PERIODE 4</a:t>
                      </a:r>
                      <a:endParaRPr lang="fr-FR" sz="900" dirty="0">
                        <a:solidFill>
                          <a:schemeClr val="bg1">
                            <a:lumMod val="50000"/>
                          </a:schemeClr>
                        </a:solidFill>
                        <a:latin typeface="Gisha" pitchFamily="34" charset="-79"/>
                        <a:cs typeface="Gisha" pitchFamily="34" charset="-79"/>
                      </a:endParaRPr>
                    </a:p>
                  </a:txBody>
                  <a:tcPr marL="15826" marR="15826" marT="15826" marB="1582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>
                        <a:buFont typeface="Wingdings"/>
                        <a:buChar char="w"/>
                      </a:pPr>
                      <a:r>
                        <a:rPr lang="fr-FR" sz="800" b="0" dirty="0" smtClean="0">
                          <a:latin typeface="Gisha" pitchFamily="34" charset="-79"/>
                          <a:cs typeface="Gisha" pitchFamily="34" charset="-79"/>
                        </a:rPr>
                        <a:t>Ajouter ou enlever des dizaines (nombres &lt; 100</a:t>
                      </a:r>
                      <a:r>
                        <a:rPr lang="fr-FR" sz="800" b="0" baseline="0" dirty="0" smtClean="0">
                          <a:latin typeface="Gisha" pitchFamily="34" charset="-79"/>
                          <a:cs typeface="Gisha" pitchFamily="34" charset="-79"/>
                        </a:rPr>
                        <a:t> puis &gt; 100)</a:t>
                      </a:r>
                    </a:p>
                    <a:p>
                      <a:pPr rtl="0">
                        <a:buFont typeface="Wingdings"/>
                        <a:buChar char="w"/>
                      </a:pPr>
                      <a:r>
                        <a:rPr lang="fr-FR" sz="800" b="0" baseline="0" dirty="0" smtClean="0">
                          <a:latin typeface="Gisha" pitchFamily="34" charset="-79"/>
                          <a:cs typeface="Gisha" pitchFamily="34" charset="-79"/>
                        </a:rPr>
                        <a:t> Ajouter 100 ou des centaines (nombres &lt; 100)</a:t>
                      </a:r>
                    </a:p>
                    <a:p>
                      <a:pPr rtl="0">
                        <a:buFont typeface="Wingdings"/>
                        <a:buChar char="w"/>
                      </a:pPr>
                      <a:r>
                        <a:rPr lang="fr-FR" sz="800" b="0" baseline="0" dirty="0" smtClean="0">
                          <a:latin typeface="Gisha" pitchFamily="34" charset="-79"/>
                          <a:cs typeface="Gisha" pitchFamily="34" charset="-79"/>
                        </a:rPr>
                        <a:t> Connaître les doubles et les moitiés d’usage courant</a:t>
                      </a:r>
                      <a:endParaRPr lang="fr-FR" sz="800" b="0" dirty="0">
                        <a:latin typeface="Gisha" pitchFamily="34" charset="-79"/>
                        <a:cs typeface="Gisha" pitchFamily="34" charset="-79"/>
                      </a:endParaRPr>
                    </a:p>
                  </a:txBody>
                  <a:tcPr marL="15826" marR="15826" marT="15826" marB="1582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rtl="0">
                        <a:buFont typeface="Wingdings" pitchFamily="2" charset="2"/>
                        <a:buNone/>
                      </a:pPr>
                      <a:r>
                        <a:rPr lang="fr-FR" sz="800" b="0" dirty="0" smtClean="0">
                          <a:latin typeface="Gisha" pitchFamily="34" charset="-79"/>
                          <a:cs typeface="Gisha" pitchFamily="34" charset="-79"/>
                          <a:sym typeface="Wingdings"/>
                        </a:rPr>
                        <a:t> </a:t>
                      </a:r>
                      <a:r>
                        <a:rPr lang="fr-FR" sz="800" b="0" dirty="0" smtClean="0">
                          <a:latin typeface="Gisha" pitchFamily="34" charset="-79"/>
                          <a:cs typeface="Gisha" pitchFamily="34" charset="-79"/>
                        </a:rPr>
                        <a:t>Décomposer les nombres jusqu’à 999</a:t>
                      </a:r>
                    </a:p>
                    <a:p>
                      <a:pPr rtl="0">
                        <a:buFont typeface="Wingdings" pitchFamily="2" charset="2"/>
                        <a:buChar char="w"/>
                      </a:pPr>
                      <a:r>
                        <a:rPr lang="fr-FR" sz="800" b="0" dirty="0" smtClean="0">
                          <a:latin typeface="Gisha" pitchFamily="34" charset="-79"/>
                          <a:cs typeface="Gisha" pitchFamily="34" charset="-79"/>
                        </a:rPr>
                        <a:t> Repérer</a:t>
                      </a:r>
                      <a:r>
                        <a:rPr lang="fr-FR" sz="800" b="0" baseline="0" dirty="0" smtClean="0">
                          <a:latin typeface="Gisha" pitchFamily="34" charset="-79"/>
                          <a:cs typeface="Gisha" pitchFamily="34" charset="-79"/>
                        </a:rPr>
                        <a:t> et placer sur une droite graduée les nombres jusqu’à 999</a:t>
                      </a:r>
                    </a:p>
                    <a:p>
                      <a:pPr rtl="0">
                        <a:buFont typeface="Wingdings" pitchFamily="2" charset="2"/>
                        <a:buChar char="w"/>
                      </a:pPr>
                      <a:r>
                        <a:rPr lang="fr-FR" sz="800" b="0" baseline="0" dirty="0" smtClean="0">
                          <a:latin typeface="Gisha" pitchFamily="34" charset="-79"/>
                          <a:cs typeface="Gisha" pitchFamily="34" charset="-79"/>
                        </a:rPr>
                        <a:t> Itérer une suite de 1 en 1, de 10 en 10, de 100 en 100</a:t>
                      </a:r>
                      <a:endParaRPr lang="fr-FR" sz="800" b="0" dirty="0">
                        <a:latin typeface="Gisha" pitchFamily="34" charset="-79"/>
                        <a:cs typeface="Gisha" pitchFamily="34" charset="-79"/>
                      </a:endParaRPr>
                    </a:p>
                  </a:txBody>
                  <a:tcPr marL="15826" marR="15826" marT="15826" marB="1582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>
                        <a:buFont typeface="Wingdings" pitchFamily="2" charset="2"/>
                        <a:buChar char="w"/>
                      </a:pPr>
                      <a:r>
                        <a:rPr lang="fr-FR" sz="800" b="0" baseline="0" dirty="0" smtClean="0">
                          <a:latin typeface="Gisha" pitchFamily="34" charset="-79"/>
                          <a:cs typeface="Gisha" pitchFamily="34" charset="-79"/>
                        </a:rPr>
                        <a:t> </a:t>
                      </a:r>
                      <a:r>
                        <a:rPr lang="fr-FR" sz="800" b="0" baseline="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Gisha" pitchFamily="34" charset="-79"/>
                          <a:cs typeface="Gisha" pitchFamily="34" charset="-79"/>
                        </a:rPr>
                        <a:t>Comprendre le sens de la multiplication</a:t>
                      </a:r>
                    </a:p>
                    <a:p>
                      <a:pPr rtl="0">
                        <a:buFont typeface="Wingdings" pitchFamily="2" charset="2"/>
                        <a:buChar char="w"/>
                      </a:pPr>
                      <a:r>
                        <a:rPr lang="fr-FR" sz="800" b="0" baseline="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Gisha" pitchFamily="34" charset="-79"/>
                          <a:cs typeface="Gisha" pitchFamily="34" charset="-79"/>
                        </a:rPr>
                        <a:t> Multiplier deux nombres</a:t>
                      </a:r>
                    </a:p>
                    <a:p>
                      <a:pPr rtl="0">
                        <a:buFont typeface="Wingdings" pitchFamily="2" charset="2"/>
                        <a:buChar char="w"/>
                      </a:pPr>
                      <a:r>
                        <a:rPr lang="fr-FR" sz="800" b="0" baseline="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Gisha" pitchFamily="34" charset="-79"/>
                          <a:cs typeface="Gisha" pitchFamily="34" charset="-79"/>
                        </a:rPr>
                        <a:t>Utiliser la calculatrice pour trouver un résultat</a:t>
                      </a:r>
                      <a:endParaRPr lang="fr-FR" sz="800" b="0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Gisha" pitchFamily="34" charset="-79"/>
                        <a:cs typeface="Gisha" pitchFamily="34" charset="-79"/>
                      </a:endParaRPr>
                    </a:p>
                  </a:txBody>
                  <a:tcPr marL="15826" marR="15826" marT="15826" marB="1582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>
                        <a:buFont typeface="Wingdings" pitchFamily="2" charset="2"/>
                        <a:buChar char="w"/>
                      </a:pPr>
                      <a:r>
                        <a:rPr lang="fr-FR" sz="800" dirty="0" smtClean="0">
                          <a:latin typeface="Gisha" pitchFamily="34" charset="-79"/>
                          <a:cs typeface="Gisha" pitchFamily="34" charset="-79"/>
                        </a:rPr>
                        <a:t> </a:t>
                      </a:r>
                      <a:r>
                        <a:rPr lang="fr-FR" sz="800" b="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Gisha" pitchFamily="34" charset="-79"/>
                          <a:cs typeface="Gisha" pitchFamily="34" charset="-79"/>
                        </a:rPr>
                        <a:t>Reproduire</a:t>
                      </a:r>
                      <a:r>
                        <a:rPr lang="fr-FR" sz="800" b="0" baseline="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Gisha" pitchFamily="34" charset="-79"/>
                          <a:cs typeface="Gisha" pitchFamily="34" charset="-79"/>
                        </a:rPr>
                        <a:t> et tracer un carré, un rectangle et un triangle rectangle</a:t>
                      </a:r>
                      <a:endParaRPr lang="fr-FR" sz="800" b="0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Gisha" pitchFamily="34" charset="-79"/>
                        <a:cs typeface="Gisha" pitchFamily="34" charset="-79"/>
                      </a:endParaRPr>
                    </a:p>
                  </a:txBody>
                  <a:tcPr marL="15826" marR="15826" marT="15826" marB="1582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>
                        <a:buFont typeface="Wingdings" pitchFamily="2" charset="2"/>
                        <a:buChar char="w"/>
                      </a:pPr>
                      <a:r>
                        <a:rPr lang="fr-FR" sz="800" baseline="0" dirty="0" smtClean="0">
                          <a:latin typeface="Gisha" pitchFamily="34" charset="-79"/>
                          <a:cs typeface="Gisha" pitchFamily="34" charset="-79"/>
                        </a:rPr>
                        <a:t> </a:t>
                      </a:r>
                      <a:r>
                        <a:rPr lang="fr-FR" sz="800" baseline="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Gisha" pitchFamily="34" charset="-79"/>
                          <a:cs typeface="Gisha" pitchFamily="34" charset="-79"/>
                        </a:rPr>
                        <a:t>Connaître le litre</a:t>
                      </a:r>
                      <a:endParaRPr lang="fr-FR" sz="800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Gisha" pitchFamily="34" charset="-79"/>
                        <a:cs typeface="Gisha" pitchFamily="34" charset="-79"/>
                      </a:endParaRPr>
                    </a:p>
                  </a:txBody>
                  <a:tcPr marL="15826" marR="15826" marT="15826" marB="1582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68929">
                <a:tc>
                  <a:txBody>
                    <a:bodyPr/>
                    <a:lstStyle/>
                    <a:p>
                      <a:pPr algn="ctr" rtl="0"/>
                      <a:r>
                        <a:rPr lang="fr-FR" sz="900" b="1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Gisha" pitchFamily="34" charset="-79"/>
                          <a:cs typeface="Gisha" pitchFamily="34" charset="-79"/>
                        </a:rPr>
                        <a:t>PERIODE </a:t>
                      </a:r>
                      <a:r>
                        <a:rPr lang="fr-FR" sz="9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Gisha" pitchFamily="34" charset="-79"/>
                          <a:cs typeface="Gisha" pitchFamily="34" charset="-79"/>
                        </a:rPr>
                        <a:t>5</a:t>
                      </a:r>
                      <a:endParaRPr lang="fr-FR" sz="900" dirty="0">
                        <a:solidFill>
                          <a:schemeClr val="bg1">
                            <a:lumMod val="50000"/>
                          </a:schemeClr>
                        </a:solidFill>
                        <a:latin typeface="Gisha" pitchFamily="34" charset="-79"/>
                        <a:cs typeface="Gisha" pitchFamily="34" charset="-79"/>
                      </a:endParaRPr>
                    </a:p>
                  </a:txBody>
                  <a:tcPr marL="15826" marR="15826" marT="15826" marB="1582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>
                        <a:buFont typeface="Wingdings"/>
                        <a:buChar char="w"/>
                      </a:pPr>
                      <a:r>
                        <a:rPr lang="fr-FR" sz="800" dirty="0" smtClean="0">
                          <a:latin typeface="Gisha" pitchFamily="34" charset="-79"/>
                          <a:cs typeface="Gisha" pitchFamily="34" charset="-79"/>
                        </a:rPr>
                        <a:t> Ajouter</a:t>
                      </a:r>
                      <a:r>
                        <a:rPr lang="fr-FR" sz="800" baseline="0" dirty="0" smtClean="0">
                          <a:latin typeface="Gisha" pitchFamily="34" charset="-79"/>
                          <a:cs typeface="Gisha" pitchFamily="34" charset="-79"/>
                        </a:rPr>
                        <a:t> 100 ou des centaines (nombres &gt; 100)</a:t>
                      </a:r>
                    </a:p>
                    <a:p>
                      <a:pPr rtl="0">
                        <a:buFont typeface="Wingdings"/>
                        <a:buChar char="w"/>
                      </a:pPr>
                      <a:r>
                        <a:rPr lang="fr-FR" sz="800" baseline="0" dirty="0" smtClean="0">
                          <a:latin typeface="Gisha" pitchFamily="34" charset="-79"/>
                          <a:cs typeface="Gisha" pitchFamily="34" charset="-79"/>
                        </a:rPr>
                        <a:t> Déterminer un ordre de grandeur</a:t>
                      </a:r>
                    </a:p>
                    <a:p>
                      <a:pPr rtl="0">
                        <a:buFont typeface="Wingdings"/>
                        <a:buChar char="w"/>
                      </a:pPr>
                      <a:r>
                        <a:rPr lang="fr-FR" sz="800" baseline="0" dirty="0" smtClean="0">
                          <a:latin typeface="Gisha" pitchFamily="34" charset="-79"/>
                          <a:cs typeface="Gisha" pitchFamily="34" charset="-79"/>
                        </a:rPr>
                        <a:t> </a:t>
                      </a:r>
                      <a:r>
                        <a:rPr lang="fr-FR" sz="800" baseline="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Gisha" pitchFamily="34" charset="-79"/>
                          <a:cs typeface="Gisha" pitchFamily="34" charset="-79"/>
                        </a:rPr>
                        <a:t>Mémoriser les tables de multiplication par 2, 3, 4, 5</a:t>
                      </a:r>
                      <a:endParaRPr lang="fr-FR" sz="800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Gisha" pitchFamily="34" charset="-79"/>
                        <a:cs typeface="Gisha" pitchFamily="34" charset="-79"/>
                      </a:endParaRPr>
                    </a:p>
                  </a:txBody>
                  <a:tcPr marL="15826" marR="15826" marT="15826" marB="1582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rtl="0"/>
                      <a:endParaRPr lang="fr-FR" sz="800" b="1" dirty="0">
                        <a:latin typeface="Gisha" pitchFamily="34" charset="-79"/>
                        <a:cs typeface="Gisha" pitchFamily="34" charset="-79"/>
                      </a:endParaRPr>
                    </a:p>
                  </a:txBody>
                  <a:tcPr marL="15826" marR="15826" marT="15826" marB="1582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>
                        <a:buFont typeface="Wingdings" pitchFamily="2" charset="2"/>
                        <a:buNone/>
                      </a:pPr>
                      <a:r>
                        <a:rPr lang="fr-FR" sz="800" b="0" baseline="0" dirty="0" smtClean="0">
                          <a:latin typeface="Gisha" pitchFamily="34" charset="-79"/>
                          <a:cs typeface="Gisha" pitchFamily="34" charset="-79"/>
                          <a:sym typeface="Wingdings"/>
                        </a:rPr>
                        <a:t> </a:t>
                      </a:r>
                      <a:r>
                        <a:rPr lang="fr-FR" sz="800" b="0" baseline="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Gisha" pitchFamily="34" charset="-79"/>
                          <a:cs typeface="Gisha" pitchFamily="34" charset="-79"/>
                        </a:rPr>
                        <a:t>Diviser pour partager ou grouper</a:t>
                      </a:r>
                    </a:p>
                    <a:p>
                      <a:pPr rtl="0">
                        <a:buFont typeface="Wingdings" pitchFamily="2" charset="2"/>
                        <a:buChar char="w"/>
                      </a:pPr>
                      <a:r>
                        <a:rPr lang="fr-FR" sz="800" b="0" baseline="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Gisha" pitchFamily="34" charset="-79"/>
                          <a:cs typeface="Gisha" pitchFamily="34" charset="-79"/>
                        </a:rPr>
                        <a:t> Résoudre des problèmes</a:t>
                      </a:r>
                      <a:endParaRPr lang="fr-FR" sz="800" b="0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Gisha" pitchFamily="34" charset="-79"/>
                        <a:cs typeface="Gisha" pitchFamily="34" charset="-79"/>
                      </a:endParaRPr>
                    </a:p>
                  </a:txBody>
                  <a:tcPr marL="15826" marR="15826" marT="15826" marB="1582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>
                        <a:buFont typeface="Wingdings" pitchFamily="2" charset="2"/>
                        <a:buChar char="w"/>
                      </a:pPr>
                      <a:r>
                        <a:rPr lang="fr-FR" sz="800" dirty="0" smtClean="0">
                          <a:latin typeface="Gisha" pitchFamily="34" charset="-79"/>
                          <a:cs typeface="Gisha" pitchFamily="34" charset="-79"/>
                        </a:rPr>
                        <a:t> </a:t>
                      </a:r>
                      <a:r>
                        <a:rPr lang="fr-FR" sz="8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Gisha" pitchFamily="34" charset="-79"/>
                          <a:cs typeface="Gisha" pitchFamily="34" charset="-79"/>
                        </a:rPr>
                        <a:t>Percevoir et reconnaître l’axe de symétrie d’une figure</a:t>
                      </a:r>
                    </a:p>
                    <a:p>
                      <a:pPr rtl="0">
                        <a:buFont typeface="Wingdings" pitchFamily="2" charset="2"/>
                        <a:buChar char="w"/>
                      </a:pPr>
                      <a:r>
                        <a:rPr lang="fr-FR" sz="8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Gisha" pitchFamily="34" charset="-79"/>
                          <a:cs typeface="Gisha" pitchFamily="34" charset="-79"/>
                        </a:rPr>
                        <a:t> Reconnaître, nommer et décrire des solides : cube, pavé droit</a:t>
                      </a:r>
                      <a:r>
                        <a:rPr lang="fr-FR" sz="800" dirty="0" smtClean="0">
                          <a:latin typeface="Gisha" pitchFamily="34" charset="-79"/>
                          <a:cs typeface="Gisha" pitchFamily="34" charset="-79"/>
                        </a:rPr>
                        <a:t>, pyramide</a:t>
                      </a:r>
                      <a:endParaRPr lang="fr-FR" sz="800" dirty="0">
                        <a:latin typeface="Gisha" pitchFamily="34" charset="-79"/>
                        <a:cs typeface="Gisha" pitchFamily="34" charset="-79"/>
                      </a:endParaRPr>
                    </a:p>
                  </a:txBody>
                  <a:tcPr marL="15826" marR="15826" marT="15826" marB="1582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>
                        <a:buFont typeface="Wingdings"/>
                        <a:buChar char="w"/>
                      </a:pPr>
                      <a:r>
                        <a:rPr lang="fr-FR" sz="800" dirty="0" smtClean="0">
                          <a:latin typeface="Gisha" pitchFamily="34" charset="-79"/>
                          <a:cs typeface="Gisha" pitchFamily="34" charset="-79"/>
                        </a:rPr>
                        <a:t> </a:t>
                      </a:r>
                      <a:r>
                        <a:rPr lang="fr-FR" sz="8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Gisha" pitchFamily="34" charset="-79"/>
                          <a:cs typeface="Gisha" pitchFamily="34" charset="-79"/>
                        </a:rPr>
                        <a:t>Connaître les relations entre </a:t>
                      </a:r>
                      <a:r>
                        <a:rPr lang="fr-FR" sz="800" dirty="0" smtClean="0">
                          <a:latin typeface="Gisha" pitchFamily="34" charset="-79"/>
                          <a:cs typeface="Gisha" pitchFamily="34" charset="-79"/>
                        </a:rPr>
                        <a:t>jour et heure</a:t>
                      </a:r>
                      <a:r>
                        <a:rPr lang="fr-FR" sz="800" baseline="0" dirty="0" smtClean="0">
                          <a:latin typeface="Gisha" pitchFamily="34" charset="-79"/>
                          <a:cs typeface="Gisha" pitchFamily="34" charset="-79"/>
                        </a:rPr>
                        <a:t> ; </a:t>
                      </a:r>
                      <a:r>
                        <a:rPr lang="fr-FR" sz="800" baseline="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Gisha" pitchFamily="34" charset="-79"/>
                          <a:cs typeface="Gisha" pitchFamily="34" charset="-79"/>
                        </a:rPr>
                        <a:t>heure et minute</a:t>
                      </a:r>
                    </a:p>
                    <a:p>
                      <a:pPr rtl="0">
                        <a:buFont typeface="Wingdings"/>
                        <a:buChar char="w"/>
                      </a:pPr>
                      <a:r>
                        <a:rPr lang="fr-FR" sz="800" baseline="0" dirty="0" smtClean="0">
                          <a:latin typeface="Gisha" pitchFamily="34" charset="-79"/>
                          <a:cs typeface="Gisha" pitchFamily="34" charset="-79"/>
                        </a:rPr>
                        <a:t> Connaître les heures et les demi-heures</a:t>
                      </a:r>
                    </a:p>
                    <a:p>
                      <a:pPr rtl="0">
                        <a:buFont typeface="Wingdings"/>
                        <a:buChar char="w"/>
                      </a:pPr>
                      <a:r>
                        <a:rPr lang="fr-FR" sz="800" baseline="0" dirty="0" smtClean="0">
                          <a:latin typeface="Gisha" pitchFamily="34" charset="-79"/>
                          <a:cs typeface="Gisha" pitchFamily="34" charset="-79"/>
                        </a:rPr>
                        <a:t> </a:t>
                      </a:r>
                      <a:r>
                        <a:rPr lang="fr-FR" sz="800" baseline="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Gisha" pitchFamily="34" charset="-79"/>
                          <a:cs typeface="Gisha" pitchFamily="34" charset="-79"/>
                        </a:rPr>
                        <a:t>Lire l’heure</a:t>
                      </a:r>
                      <a:endParaRPr lang="fr-FR" sz="800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Gisha" pitchFamily="34" charset="-79"/>
                        <a:cs typeface="Gisha" pitchFamily="34" charset="-79"/>
                      </a:endParaRPr>
                    </a:p>
                  </a:txBody>
                  <a:tcPr marL="15826" marR="15826" marT="15826" marB="1582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8" name="ZoneTexte 27"/>
          <p:cNvSpPr txBox="1"/>
          <p:nvPr/>
        </p:nvSpPr>
        <p:spPr>
          <a:xfrm>
            <a:off x="0" y="0"/>
            <a:ext cx="16430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chemeClr val="bg1">
                    <a:lumMod val="50000"/>
                  </a:schemeClr>
                </a:solidFill>
                <a:latin typeface="A Gentle Touch" pitchFamily="2" charset="0"/>
                <a:ea typeface="A Gentle Touch" pitchFamily="2" charset="0"/>
              </a:rPr>
              <a:t>Christall’Ecole</a:t>
            </a:r>
            <a:endParaRPr lang="fr-FR" dirty="0">
              <a:solidFill>
                <a:schemeClr val="bg1">
                  <a:lumMod val="50000"/>
                </a:schemeClr>
              </a:solidFill>
              <a:latin typeface="A Gentle Touch" pitchFamily="2" charset="0"/>
              <a:ea typeface="A Gentle Touch" pitchFamily="2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410</TotalTime>
  <Words>533</Words>
  <Application>Microsoft Office PowerPoint</Application>
  <PresentationFormat>Affichage à l'écran (4:3)</PresentationFormat>
  <Paragraphs>73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Diapositive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Ophélie</dc:creator>
  <cp:lastModifiedBy>Ophélie</cp:lastModifiedBy>
  <cp:revision>51</cp:revision>
  <dcterms:created xsi:type="dcterms:W3CDTF">2016-05-25T08:56:32Z</dcterms:created>
  <dcterms:modified xsi:type="dcterms:W3CDTF">2016-07-07T08:52:09Z</dcterms:modified>
</cp:coreProperties>
</file>