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8" r:id="rId7"/>
    <p:sldId id="269" r:id="rId8"/>
    <p:sldId id="261" r:id="rId9"/>
    <p:sldId id="262" r:id="rId10"/>
    <p:sldId id="263" r:id="rId11"/>
    <p:sldId id="264" r:id="rId12"/>
    <p:sldId id="265" r:id="rId13"/>
    <p:sldId id="266" r:id="rId14"/>
    <p:sldId id="267" r:id="rId15"/>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78" y="1764"/>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98725D-0BC4-49FF-8DDB-856D1FE694F8}" type="datetimeFigureOut">
              <a:rPr lang="fr-FR" smtClean="0"/>
              <a:t>01/09/2011</a:t>
            </a:fld>
            <a:endParaRPr lang="fr-FR"/>
          </a:p>
        </p:txBody>
      </p:sp>
      <p:sp>
        <p:nvSpPr>
          <p:cNvPr id="4" name="Espace réservé de l'image des diapositives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7D9C8F-BF31-42A2-8725-E0294E9EF0A8}"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B7D9C8F-BF31-42A2-8725-E0294E9EF0A8}" type="slidenum">
              <a:rPr lang="fr-FR" smtClean="0"/>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AC31AF4-8281-45A2-BB52-0EA640840DE6}" type="datetimeFigureOut">
              <a:rPr lang="fr-FR" smtClean="0"/>
              <a:t>01/09/2011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C31AF4-8281-45A2-BB52-0EA640840DE6}" type="datetimeFigureOut">
              <a:rPr lang="fr-FR" smtClean="0"/>
              <a:t>01/09/2011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C31AF4-8281-45A2-BB52-0EA640840DE6}" type="datetimeFigureOut">
              <a:rPr lang="fr-FR" smtClean="0"/>
              <a:t>01/09/2011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C31AF4-8281-45A2-BB52-0EA640840DE6}" type="datetimeFigureOut">
              <a:rPr lang="fr-FR" smtClean="0"/>
              <a:t>01/09/2011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AC31AF4-8281-45A2-BB52-0EA640840DE6}" type="datetimeFigureOut">
              <a:rPr lang="fr-FR" smtClean="0"/>
              <a:t>01/09/2011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AC31AF4-8281-45A2-BB52-0EA640840DE6}" type="datetimeFigureOut">
              <a:rPr lang="fr-FR" smtClean="0"/>
              <a:t>01/09/2011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AC31AF4-8281-45A2-BB52-0EA640840DE6}" type="datetimeFigureOut">
              <a:rPr lang="fr-FR" smtClean="0"/>
              <a:t>01/09/2011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AC31AF4-8281-45A2-BB52-0EA640840DE6}" type="datetimeFigureOut">
              <a:rPr lang="fr-FR" smtClean="0"/>
              <a:t>01/09/2011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C31AF4-8281-45A2-BB52-0EA640840DE6}" type="datetimeFigureOut">
              <a:rPr lang="fr-FR" smtClean="0"/>
              <a:t>01/09/2011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AC31AF4-8281-45A2-BB52-0EA640840DE6}" type="datetimeFigureOut">
              <a:rPr lang="fr-FR" smtClean="0"/>
              <a:t>01/09/2011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AC31AF4-8281-45A2-BB52-0EA640840DE6}" type="datetimeFigureOut">
              <a:rPr lang="fr-FR" smtClean="0"/>
              <a:t>01/09/2011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701756-2ADF-49C3-8708-E7248CD435EC}"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AC31AF4-8281-45A2-BB52-0EA640840DE6}" type="datetimeFigureOut">
              <a:rPr lang="fr-FR" smtClean="0"/>
              <a:t>01/09/2011</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D701756-2ADF-49C3-8708-E7248CD435EC}"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e 18"/>
          <p:cNvGrpSpPr/>
          <p:nvPr/>
        </p:nvGrpSpPr>
        <p:grpSpPr>
          <a:xfrm>
            <a:off x="0" y="0"/>
            <a:ext cx="6858000" cy="683568"/>
            <a:chOff x="0" y="0"/>
            <a:chExt cx="6858000" cy="683568"/>
          </a:xfrm>
        </p:grpSpPr>
        <p:sp>
          <p:nvSpPr>
            <p:cNvPr id="4" name="Rectangle 3"/>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dysphasie : troubles spécifiques du langage oral</a:t>
              </a:r>
              <a:endParaRPr lang="fr-FR" sz="2000" dirty="0">
                <a:solidFill>
                  <a:schemeClr val="tx1"/>
                </a:solidFill>
                <a:latin typeface="Pere Castor" pitchFamily="2" charset="0"/>
              </a:endParaRPr>
            </a:p>
          </p:txBody>
        </p:sp>
        <p:cxnSp>
          <p:nvCxnSpPr>
            <p:cNvPr id="6" name="Connecteur droit 5"/>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 name="Ellipse 6"/>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10" name="Groupe 9"/>
          <p:cNvGrpSpPr/>
          <p:nvPr/>
        </p:nvGrpSpPr>
        <p:grpSpPr>
          <a:xfrm>
            <a:off x="188640" y="648072"/>
            <a:ext cx="288032" cy="8532440"/>
            <a:chOff x="260648" y="611560"/>
            <a:chExt cx="288032" cy="8532440"/>
          </a:xfrm>
        </p:grpSpPr>
        <p:cxnSp>
          <p:nvCxnSpPr>
            <p:cNvPr id="11" name="Connecteur droit 10"/>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 name="Ellipse 11"/>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Ellipse 12"/>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Ellipse 13"/>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5" name="Ellipse 14"/>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6" name="ZoneTexte 15"/>
          <p:cNvSpPr txBox="1"/>
          <p:nvPr/>
        </p:nvSpPr>
        <p:spPr>
          <a:xfrm>
            <a:off x="692696" y="1043608"/>
            <a:ext cx="5688632" cy="6401753"/>
          </a:xfrm>
          <a:prstGeom prst="rect">
            <a:avLst/>
          </a:prstGeom>
          <a:noFill/>
        </p:spPr>
        <p:txBody>
          <a:bodyPr wrap="square" rtlCol="0">
            <a:spAutoFit/>
          </a:bodyPr>
          <a:lstStyle/>
          <a:p>
            <a:r>
              <a:rPr lang="fr-FR" sz="1400" dirty="0" smtClean="0">
                <a:latin typeface="Pere Castor" pitchFamily="2" charset="0"/>
              </a:rPr>
              <a:t>Le repérage des troubles du langage oral doit pouvoir avoir lieu très tôt dans la scolarité ; il induit alors</a:t>
            </a:r>
          </a:p>
          <a:p>
            <a:r>
              <a:rPr lang="fr-FR" sz="1400" dirty="0" smtClean="0">
                <a:latin typeface="Pere Castor" pitchFamily="2" charset="0"/>
              </a:rPr>
              <a:t>la mise en place d'attitudes pédagogiques adaptées qu'il convient de construire individuellement.</a:t>
            </a:r>
          </a:p>
          <a:p>
            <a:r>
              <a:rPr lang="fr-FR" sz="1400" dirty="0" smtClean="0">
                <a:latin typeface="Pere Castor" pitchFamily="2" charset="0"/>
              </a:rPr>
              <a:t>Parmi les troubles du langage oral, il faut distinguer ceux qui sont dits « spécifiques » dysphasie, de</a:t>
            </a:r>
          </a:p>
          <a:p>
            <a:r>
              <a:rPr lang="fr-FR" sz="1400" dirty="0" smtClean="0">
                <a:latin typeface="Pere Castor" pitchFamily="2" charset="0"/>
              </a:rPr>
              <a:t>ceux qui ne le sont pas.</a:t>
            </a:r>
          </a:p>
          <a:p>
            <a:endParaRPr lang="fr-FR" sz="1400" dirty="0" smtClean="0">
              <a:latin typeface="Pere Castor" pitchFamily="2" charset="0"/>
            </a:endParaRPr>
          </a:p>
          <a:p>
            <a:r>
              <a:rPr lang="fr-FR" sz="1600" dirty="0" smtClean="0">
                <a:solidFill>
                  <a:schemeClr val="tx2">
                    <a:lumMod val="60000"/>
                    <a:lumOff val="40000"/>
                  </a:schemeClr>
                </a:solidFill>
                <a:effectLst>
                  <a:outerShdw blurRad="38100" dist="38100" dir="2700000" algn="tl">
                    <a:srgbClr val="000000">
                      <a:alpha val="43137"/>
                    </a:srgbClr>
                  </a:outerShdw>
                </a:effectLst>
                <a:latin typeface="Pere Castor" pitchFamily="2" charset="0"/>
              </a:rPr>
              <a:t>Troubles non spécifiques du langage oral</a:t>
            </a:r>
          </a:p>
          <a:p>
            <a:r>
              <a:rPr lang="fr-FR" sz="1400" dirty="0" smtClean="0">
                <a:latin typeface="Pere Castor" pitchFamily="2" charset="0"/>
              </a:rPr>
              <a:t> </a:t>
            </a:r>
            <a:r>
              <a:rPr lang="fr-FR" sz="1400" u="sng" dirty="0" smtClean="0">
                <a:latin typeface="Pere Castor" pitchFamily="2" charset="0"/>
              </a:rPr>
              <a:t>Trouble d'articulation</a:t>
            </a:r>
          </a:p>
          <a:p>
            <a:r>
              <a:rPr lang="fr-FR" sz="1400" dirty="0" smtClean="0">
                <a:latin typeface="Pere Castor" pitchFamily="2" charset="0"/>
              </a:rPr>
              <a:t>Incapacité à prononcer un ou plusieurs sons de la langue française de façon isolée ou dans une syllabe.</a:t>
            </a:r>
          </a:p>
          <a:p>
            <a:r>
              <a:rPr lang="fr-FR" sz="1400" dirty="0" smtClean="0">
                <a:latin typeface="Pere Castor" pitchFamily="2" charset="0"/>
              </a:rPr>
              <a:t>(Exemples : chuintement, zozotement, absence du [R])</a:t>
            </a:r>
          </a:p>
          <a:p>
            <a:r>
              <a:rPr lang="fr-FR" sz="1400" dirty="0" smtClean="0">
                <a:latin typeface="Pere Castor" pitchFamily="2" charset="0"/>
              </a:rPr>
              <a:t> </a:t>
            </a:r>
            <a:r>
              <a:rPr lang="fr-FR" sz="1400" u="sng" dirty="0" smtClean="0">
                <a:latin typeface="Pere Castor" pitchFamily="2" charset="0"/>
              </a:rPr>
              <a:t>Retard de parole</a:t>
            </a:r>
          </a:p>
          <a:p>
            <a:r>
              <a:rPr lang="fr-FR" sz="1400" dirty="0" smtClean="0">
                <a:latin typeface="Pere Castor" pitchFamily="2" charset="0"/>
              </a:rPr>
              <a:t>Incapacité à prononcer les sons de la langue à l'intérieur d’un mot ou d’une phrase, tout en sachant les prononcer de manière isolée (Exemples :  capé pour canapé,  </a:t>
            </a:r>
            <a:r>
              <a:rPr lang="fr-FR" sz="1400" dirty="0" err="1" smtClean="0">
                <a:latin typeface="Pere Castor" pitchFamily="2" charset="0"/>
              </a:rPr>
              <a:t>pestacle</a:t>
            </a:r>
            <a:r>
              <a:rPr lang="fr-FR" sz="1400" dirty="0" smtClean="0">
                <a:latin typeface="Pere Castor" pitchFamily="2" charset="0"/>
              </a:rPr>
              <a:t> pour spectacle, </a:t>
            </a:r>
            <a:r>
              <a:rPr lang="fr-FR" sz="1400" dirty="0" err="1" smtClean="0">
                <a:latin typeface="Pere Castor" pitchFamily="2" charset="0"/>
              </a:rPr>
              <a:t>grapeau</a:t>
            </a:r>
            <a:r>
              <a:rPr lang="fr-FR" sz="1400" dirty="0" smtClean="0">
                <a:latin typeface="Pere Castor" pitchFamily="2" charset="0"/>
              </a:rPr>
              <a:t> pour</a:t>
            </a:r>
          </a:p>
          <a:p>
            <a:r>
              <a:rPr lang="fr-FR" sz="1400" dirty="0" smtClean="0">
                <a:latin typeface="Pere Castor" pitchFamily="2" charset="0"/>
              </a:rPr>
              <a:t>drapeau, </a:t>
            </a:r>
            <a:r>
              <a:rPr lang="fr-FR" sz="1400" dirty="0" err="1" smtClean="0">
                <a:latin typeface="Pere Castor" pitchFamily="2" charset="0"/>
              </a:rPr>
              <a:t>gand</a:t>
            </a:r>
            <a:r>
              <a:rPr lang="fr-FR" sz="1400" dirty="0" smtClean="0">
                <a:latin typeface="Pere Castor" pitchFamily="2" charset="0"/>
              </a:rPr>
              <a:t> pour grand...)</a:t>
            </a:r>
          </a:p>
          <a:p>
            <a:r>
              <a:rPr lang="fr-FR" sz="1400" dirty="0" smtClean="0">
                <a:latin typeface="Pere Castor" pitchFamily="2" charset="0"/>
              </a:rPr>
              <a:t> </a:t>
            </a:r>
            <a:r>
              <a:rPr lang="fr-FR" sz="1400" u="sng" dirty="0" smtClean="0">
                <a:latin typeface="Pere Castor" pitchFamily="2" charset="0"/>
              </a:rPr>
              <a:t>Retard de langage</a:t>
            </a:r>
          </a:p>
          <a:p>
            <a:r>
              <a:rPr lang="fr-FR" sz="1400" dirty="0" smtClean="0">
                <a:latin typeface="Pere Castor" pitchFamily="2" charset="0"/>
              </a:rPr>
              <a:t>Il peut toucher :</a:t>
            </a:r>
          </a:p>
          <a:p>
            <a:pPr>
              <a:buFont typeface="Wingdings" pitchFamily="2" charset="2"/>
              <a:buChar char="ü"/>
            </a:pPr>
            <a:r>
              <a:rPr lang="fr-FR" sz="1400" dirty="0" smtClean="0">
                <a:latin typeface="Pere Castor" pitchFamily="2" charset="0"/>
              </a:rPr>
              <a:t>le lexique (pauvreté du vocabulaire)</a:t>
            </a:r>
          </a:p>
          <a:p>
            <a:pPr>
              <a:buFont typeface="Wingdings" pitchFamily="2" charset="2"/>
              <a:buChar char="ü"/>
            </a:pPr>
            <a:r>
              <a:rPr lang="fr-FR" sz="1400" dirty="0" smtClean="0">
                <a:latin typeface="Pere Castor" pitchFamily="2" charset="0"/>
              </a:rPr>
              <a:t>la syntaxe (mauvaise construction des phrases,</a:t>
            </a:r>
          </a:p>
          <a:p>
            <a:r>
              <a:rPr lang="fr-FR" sz="1400" dirty="0" smtClean="0">
                <a:latin typeface="Pere Castor" pitchFamily="2" charset="0"/>
              </a:rPr>
              <a:t>omission des « petits mots », confusion des genres,</a:t>
            </a:r>
          </a:p>
          <a:p>
            <a:r>
              <a:rPr lang="fr-FR" sz="1400" dirty="0" smtClean="0">
                <a:latin typeface="Pere Castor" pitchFamily="2" charset="0"/>
              </a:rPr>
              <a:t>non-utilisation du « je »)</a:t>
            </a:r>
          </a:p>
          <a:p>
            <a:pPr>
              <a:buFont typeface="Wingdings" pitchFamily="2" charset="2"/>
              <a:buChar char="ü"/>
            </a:pPr>
            <a:r>
              <a:rPr lang="fr-FR" sz="1400" dirty="0" smtClean="0">
                <a:latin typeface="Pere Castor" pitchFamily="2" charset="0"/>
              </a:rPr>
              <a:t>la cohérence du récit (respect de la chronologie,... )</a:t>
            </a:r>
          </a:p>
          <a:p>
            <a:endParaRPr lang="fr-FR" sz="1400" dirty="0">
              <a:latin typeface="Pere Castor" pitchFamily="2" charset="0"/>
            </a:endParaRPr>
          </a:p>
          <a:p>
            <a:r>
              <a:rPr lang="fr-FR" sz="1400" dirty="0" smtClean="0">
                <a:solidFill>
                  <a:schemeClr val="tx2">
                    <a:lumMod val="60000"/>
                    <a:lumOff val="40000"/>
                  </a:schemeClr>
                </a:solidFill>
                <a:effectLst>
                  <a:outerShdw blurRad="38100" dist="38100" dir="2700000" algn="tl">
                    <a:srgbClr val="000000">
                      <a:alpha val="43137"/>
                    </a:srgbClr>
                  </a:outerShdw>
                </a:effectLst>
                <a:latin typeface="Pere Castor" pitchFamily="2" charset="0"/>
              </a:rPr>
              <a:t>T</a:t>
            </a:r>
            <a:r>
              <a:rPr lang="fr-FR" sz="1600" dirty="0" smtClean="0">
                <a:solidFill>
                  <a:schemeClr val="tx2">
                    <a:lumMod val="60000"/>
                    <a:lumOff val="40000"/>
                  </a:schemeClr>
                </a:solidFill>
                <a:effectLst>
                  <a:outerShdw blurRad="38100" dist="38100" dir="2700000" algn="tl">
                    <a:srgbClr val="000000">
                      <a:alpha val="43137"/>
                    </a:srgbClr>
                  </a:outerShdw>
                </a:effectLst>
                <a:latin typeface="Pere Castor" pitchFamily="2" charset="0"/>
              </a:rPr>
              <a:t>rouble spécifique du langage oral</a:t>
            </a:r>
            <a:endParaRPr lang="fr-FR" sz="1400" dirty="0" smtClean="0">
              <a:solidFill>
                <a:schemeClr val="tx2">
                  <a:lumMod val="60000"/>
                  <a:lumOff val="40000"/>
                </a:schemeClr>
              </a:solidFill>
              <a:effectLst>
                <a:outerShdw blurRad="38100" dist="38100" dir="2700000" algn="tl">
                  <a:srgbClr val="000000">
                    <a:alpha val="43137"/>
                  </a:srgbClr>
                </a:outerShdw>
              </a:effectLst>
              <a:latin typeface="Pere Castor" pitchFamily="2" charset="0"/>
            </a:endParaRPr>
          </a:p>
          <a:p>
            <a:r>
              <a:rPr lang="fr-FR" sz="1400" dirty="0" smtClean="0">
                <a:latin typeface="Pere Castor" pitchFamily="2" charset="0"/>
              </a:rPr>
              <a:t> Une </a:t>
            </a:r>
            <a:r>
              <a:rPr lang="fr-FR" sz="1400" dirty="0" smtClean="0">
                <a:solidFill>
                  <a:schemeClr val="tx2">
                    <a:lumMod val="60000"/>
                    <a:lumOff val="40000"/>
                  </a:schemeClr>
                </a:solidFill>
                <a:latin typeface="Pere Castor" pitchFamily="2" charset="0"/>
              </a:rPr>
              <a:t>dysphasie</a:t>
            </a:r>
            <a:r>
              <a:rPr lang="fr-FR" sz="1400" dirty="0" smtClean="0">
                <a:latin typeface="Pere Castor" pitchFamily="2" charset="0"/>
              </a:rPr>
              <a:t> se définit comme un </a:t>
            </a:r>
            <a:r>
              <a:rPr lang="fr-FR" sz="1400" b="1" dirty="0" smtClean="0">
                <a:latin typeface="Pere Castor" pitchFamily="2" charset="0"/>
              </a:rPr>
              <a:t>trouble sévère et durable de l'acquisition du langage oral </a:t>
            </a:r>
            <a:r>
              <a:rPr lang="fr-FR" sz="1400" dirty="0" smtClean="0">
                <a:latin typeface="Pere Castor" pitchFamily="2" charset="0"/>
              </a:rPr>
              <a:t>chez un enfant indemne de troubles neurologique, sensoriel ou psychiatrique. Il y a atteinte du versant expressif du langage (ce que l'on produit) et / ou du versant réceptif (ce que l'on comprend). A  l'origine, il ne semble pas exister de causes apparentes (absence de surdité, de déficience intellectuelle, de troubles neurologiques...).</a:t>
            </a:r>
          </a:p>
          <a:p>
            <a:r>
              <a:rPr lang="fr-FR" sz="1400" dirty="0" smtClean="0">
                <a:latin typeface="Pere Castor" pitchFamily="2" charset="0"/>
              </a:rPr>
              <a:t>On parle de dysphasie expressive : difficulté à parler</a:t>
            </a:r>
          </a:p>
          <a:p>
            <a:r>
              <a:rPr lang="fr-FR" sz="1400" dirty="0" smtClean="0">
                <a:latin typeface="Pere Castor" pitchFamily="2" charset="0"/>
              </a:rPr>
              <a:t>On parle de dysphasie réceptive : difficulté à comprendre</a:t>
            </a:r>
            <a:endParaRPr lang="fr-FR" sz="1400" dirty="0">
              <a:latin typeface="Pere Castor" pitchFamily="2" charset="0"/>
            </a:endParaRPr>
          </a:p>
        </p:txBody>
      </p:sp>
      <p:sp>
        <p:nvSpPr>
          <p:cNvPr id="17" name="Accolade fermante 16"/>
          <p:cNvSpPr/>
          <p:nvPr/>
        </p:nvSpPr>
        <p:spPr>
          <a:xfrm>
            <a:off x="4149080" y="4355976"/>
            <a:ext cx="144016" cy="108012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sp>
        <p:nvSpPr>
          <p:cNvPr id="18" name="Rectangle 17"/>
          <p:cNvSpPr/>
          <p:nvPr/>
        </p:nvSpPr>
        <p:spPr>
          <a:xfrm>
            <a:off x="4509120" y="4427984"/>
            <a:ext cx="151216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smtClean="0">
                <a:solidFill>
                  <a:schemeClr val="tx1"/>
                </a:solidFill>
                <a:latin typeface="Pere Castor" pitchFamily="2" charset="0"/>
              </a:rPr>
              <a:t>aussi bien en</a:t>
            </a:r>
          </a:p>
          <a:p>
            <a:pPr algn="ctr"/>
            <a:r>
              <a:rPr lang="fr-FR" sz="1400" dirty="0" smtClean="0">
                <a:solidFill>
                  <a:schemeClr val="tx1"/>
                </a:solidFill>
                <a:latin typeface="Pere Castor" pitchFamily="2" charset="0"/>
              </a:rPr>
              <a:t>expression qu'en</a:t>
            </a:r>
          </a:p>
          <a:p>
            <a:pPr algn="ctr"/>
            <a:r>
              <a:rPr lang="fr-FR" sz="1400" dirty="0" smtClean="0">
                <a:solidFill>
                  <a:schemeClr val="tx1"/>
                </a:solidFill>
                <a:latin typeface="Pere Castor" pitchFamily="2" charset="0"/>
              </a:rPr>
              <a:t>compréhension.</a:t>
            </a:r>
            <a:endParaRPr lang="fr-FR" sz="1400" dirty="0">
              <a:solidFill>
                <a:schemeClr val="tx1"/>
              </a:solidFill>
              <a:latin typeface="Pere Castor"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3" name="ZoneTexte 12"/>
          <p:cNvSpPr txBox="1"/>
          <p:nvPr/>
        </p:nvSpPr>
        <p:spPr>
          <a:xfrm>
            <a:off x="620688" y="1043608"/>
            <a:ext cx="5832648" cy="6678751"/>
          </a:xfrm>
          <a:prstGeom prst="rect">
            <a:avLst/>
          </a:prstGeom>
          <a:noFill/>
        </p:spPr>
        <p:txBody>
          <a:bodyPr wrap="square" rtlCol="0">
            <a:spAutoFit/>
          </a:bodyPr>
          <a:lstStyle/>
          <a:p>
            <a:r>
              <a:rPr lang="fr-FR" sz="1400" b="1" u="sng" dirty="0" smtClean="0">
                <a:latin typeface="Pere Castor" pitchFamily="2" charset="0"/>
              </a:rPr>
              <a:t>A la maison</a:t>
            </a:r>
          </a:p>
          <a:p>
            <a:endParaRPr lang="fr-FR" sz="1400" b="1" u="sng" dirty="0" smtClean="0">
              <a:latin typeface="Pere Castor" pitchFamily="2" charset="0"/>
            </a:endParaRPr>
          </a:p>
          <a:p>
            <a:r>
              <a:rPr lang="fr-FR" sz="1200" dirty="0" smtClean="0">
                <a:latin typeface="Pere Castor" pitchFamily="2" charset="0"/>
              </a:rPr>
              <a:t>Etre attentif à la localisation des affaires personnelles : jouets, vêtements …</a:t>
            </a:r>
          </a:p>
          <a:p>
            <a:r>
              <a:rPr lang="fr-FR" sz="1200" dirty="0" smtClean="0">
                <a:latin typeface="Pere Castor" pitchFamily="2" charset="0"/>
              </a:rPr>
              <a:t>Donner des repères visuels et un placement privilégié et bien repéré.</a:t>
            </a:r>
          </a:p>
          <a:p>
            <a:pPr>
              <a:buFont typeface="Wingdings" pitchFamily="2" charset="2"/>
              <a:buChar char="ü"/>
            </a:pPr>
            <a:r>
              <a:rPr lang="fr-FR" sz="1200" dirty="0" smtClean="0">
                <a:latin typeface="Pere Castor" pitchFamily="2" charset="0"/>
              </a:rPr>
              <a:t> </a:t>
            </a:r>
            <a:r>
              <a:rPr lang="fr-FR" sz="1200" dirty="0" smtClean="0">
                <a:solidFill>
                  <a:srgbClr val="00B0F0"/>
                </a:solidFill>
                <a:latin typeface="Pere Castor" pitchFamily="2" charset="0"/>
              </a:rPr>
              <a:t>Toilette </a:t>
            </a:r>
          </a:p>
          <a:p>
            <a:pPr>
              <a:buFontTx/>
              <a:buChar char="-"/>
            </a:pPr>
            <a:r>
              <a:rPr lang="fr-FR" sz="1200" dirty="0" smtClean="0">
                <a:latin typeface="Pere Castor" pitchFamily="2" charset="0"/>
              </a:rPr>
              <a:t>décomposer et verbaliser les étapes</a:t>
            </a:r>
          </a:p>
          <a:p>
            <a:pPr>
              <a:buFont typeface="Wingdings" pitchFamily="2" charset="2"/>
              <a:buChar char="ü"/>
            </a:pPr>
            <a:r>
              <a:rPr lang="fr-FR" sz="1200" dirty="0" smtClean="0">
                <a:solidFill>
                  <a:srgbClr val="00B0F0"/>
                </a:solidFill>
                <a:latin typeface="Pere Castor" pitchFamily="2" charset="0"/>
              </a:rPr>
              <a:t>Habillage</a:t>
            </a:r>
          </a:p>
          <a:p>
            <a:r>
              <a:rPr lang="fr-FR" sz="1200" dirty="0" smtClean="0">
                <a:latin typeface="Pere Castor" pitchFamily="2" charset="0"/>
              </a:rPr>
              <a:t>- simplifier les systèmes de fermeture (velcros sur les vêtements et les chaussures, techniques d’enfilage …)</a:t>
            </a:r>
          </a:p>
          <a:p>
            <a:pPr>
              <a:buFont typeface="Wingdings" pitchFamily="2" charset="2"/>
              <a:buChar char="ü"/>
            </a:pPr>
            <a:r>
              <a:rPr lang="fr-FR" sz="1200" dirty="0" smtClean="0">
                <a:solidFill>
                  <a:srgbClr val="00B0F0"/>
                </a:solidFill>
                <a:latin typeface="Pere Castor" pitchFamily="2" charset="0"/>
              </a:rPr>
              <a:t>Repas</a:t>
            </a:r>
          </a:p>
          <a:p>
            <a:r>
              <a:rPr lang="fr-FR" sz="1200" dirty="0" smtClean="0">
                <a:latin typeface="Pere Castor" pitchFamily="2" charset="0"/>
              </a:rPr>
              <a:t>- être tolérant par rapport à la maladresse</a:t>
            </a:r>
          </a:p>
          <a:p>
            <a:r>
              <a:rPr lang="fr-FR" sz="1200" dirty="0" smtClean="0">
                <a:latin typeface="Pere Castor" pitchFamily="2" charset="0"/>
              </a:rPr>
              <a:t>- suivre les procédures pour l’utilisation du couteau</a:t>
            </a:r>
          </a:p>
          <a:p>
            <a:r>
              <a:rPr lang="fr-FR" sz="1200" dirty="0" smtClean="0">
                <a:latin typeface="Pere Castor" pitchFamily="2" charset="0"/>
              </a:rPr>
              <a:t>- utiliser les aides techniques préconisées par l’ergothérapeute (tapis antidérapant, rebord d’assiette, couverts adaptés…)</a:t>
            </a:r>
          </a:p>
          <a:p>
            <a:pPr>
              <a:buFont typeface="Wingdings" pitchFamily="2" charset="2"/>
              <a:buChar char="ü"/>
            </a:pPr>
            <a:r>
              <a:rPr lang="fr-FR" sz="1200" dirty="0" smtClean="0">
                <a:solidFill>
                  <a:srgbClr val="00B0F0"/>
                </a:solidFill>
                <a:latin typeface="Pere Castor" pitchFamily="2" charset="0"/>
              </a:rPr>
              <a:t>Organisation de la chambre, du bureau</a:t>
            </a:r>
          </a:p>
          <a:p>
            <a:r>
              <a:rPr lang="fr-FR" sz="1200" dirty="0" smtClean="0">
                <a:latin typeface="Pere Castor" pitchFamily="2" charset="0"/>
              </a:rPr>
              <a:t>- ne pas hésiter à multiplier les casiers et autres modes de rangement ; associer et accompagner l’enfant dans le rangement</a:t>
            </a:r>
          </a:p>
          <a:p>
            <a:pPr>
              <a:buFont typeface="Wingdings" pitchFamily="2" charset="2"/>
              <a:buChar char="ü"/>
            </a:pPr>
            <a:r>
              <a:rPr lang="fr-FR" sz="1200" dirty="0" smtClean="0">
                <a:solidFill>
                  <a:srgbClr val="00B0F0"/>
                </a:solidFill>
                <a:latin typeface="Pere Castor" pitchFamily="2" charset="0"/>
              </a:rPr>
              <a:t>Choix des fournitures scolaires</a:t>
            </a:r>
          </a:p>
          <a:p>
            <a:r>
              <a:rPr lang="fr-FR" sz="1200" dirty="0" smtClean="0">
                <a:latin typeface="Pere Castor" pitchFamily="2" charset="0"/>
              </a:rPr>
              <a:t>- de manière générale prendre conseil auprès de l’ergothérapeute et suivre ses préconisations</a:t>
            </a:r>
          </a:p>
          <a:p>
            <a:pPr>
              <a:buFontTx/>
              <a:buChar char="-"/>
            </a:pPr>
            <a:r>
              <a:rPr lang="fr-FR" sz="1200" dirty="0" smtClean="0">
                <a:latin typeface="Pere Castor" pitchFamily="2" charset="0"/>
              </a:rPr>
              <a:t>organiser le cartable avec l’enfant suivant la procédure mise en place avec l’ergothérapeute</a:t>
            </a:r>
          </a:p>
          <a:p>
            <a:endParaRPr lang="fr-FR" sz="1200" dirty="0" smtClean="0">
              <a:latin typeface="Pere Castor" pitchFamily="2" charset="0"/>
            </a:endParaRPr>
          </a:p>
          <a:p>
            <a:r>
              <a:rPr lang="fr-FR" sz="1400" b="1" u="sng" dirty="0" smtClean="0">
                <a:latin typeface="Pere Castor" pitchFamily="2" charset="0"/>
              </a:rPr>
              <a:t>A l’école maternelle</a:t>
            </a:r>
          </a:p>
          <a:p>
            <a:endParaRPr lang="fr-FR" sz="1400" b="1" u="sng" dirty="0" smtClean="0">
              <a:latin typeface="Pere Castor" pitchFamily="2" charset="0"/>
            </a:endParaRPr>
          </a:p>
          <a:p>
            <a:pPr>
              <a:buFont typeface="Wingdings" pitchFamily="2" charset="2"/>
              <a:buChar char="v"/>
            </a:pPr>
            <a:r>
              <a:rPr lang="fr-FR" sz="1200" i="1" dirty="0" smtClean="0">
                <a:solidFill>
                  <a:schemeClr val="tx2">
                    <a:lumMod val="60000"/>
                    <a:lumOff val="40000"/>
                  </a:schemeClr>
                </a:solidFill>
                <a:latin typeface="Pere Castor" pitchFamily="2" charset="0"/>
              </a:rPr>
              <a:t>Vie quotidienne</a:t>
            </a:r>
          </a:p>
          <a:p>
            <a:pPr>
              <a:buFont typeface="Wingdings" pitchFamily="2" charset="2"/>
              <a:buChar char="ü"/>
            </a:pPr>
            <a:r>
              <a:rPr lang="fr-FR" sz="1200" dirty="0" smtClean="0">
                <a:latin typeface="Pere Castor" pitchFamily="2" charset="0"/>
              </a:rPr>
              <a:t> </a:t>
            </a:r>
            <a:r>
              <a:rPr lang="fr-FR" sz="1200" dirty="0" smtClean="0">
                <a:solidFill>
                  <a:srgbClr val="00B0F0"/>
                </a:solidFill>
                <a:latin typeface="Pere Castor" pitchFamily="2" charset="0"/>
              </a:rPr>
              <a:t>Organisation dans l’espace</a:t>
            </a:r>
          </a:p>
          <a:p>
            <a:r>
              <a:rPr lang="fr-FR" sz="1200" dirty="0" smtClean="0">
                <a:latin typeface="Pere Castor" pitchFamily="2" charset="0"/>
              </a:rPr>
              <a:t>- décrire l’espace classe, son organisation et les déplacements dans l’école jusqu’à ce que l’enfant trouve ses repères</a:t>
            </a:r>
          </a:p>
          <a:p>
            <a:r>
              <a:rPr lang="fr-FR" sz="1200" dirty="0" smtClean="0">
                <a:latin typeface="Pere Castor" pitchFamily="2" charset="0"/>
              </a:rPr>
              <a:t>- être attentif à la localisation des affaires personnelles : casier, portemanteau, sac de bibliothèque, chaussons…</a:t>
            </a:r>
          </a:p>
          <a:p>
            <a:r>
              <a:rPr lang="fr-FR" sz="1200" dirty="0" smtClean="0">
                <a:latin typeface="Pere Castor" pitchFamily="2" charset="0"/>
              </a:rPr>
              <a:t>- donner des repères visuels et un placement privilégié et bien repéré</a:t>
            </a:r>
          </a:p>
          <a:p>
            <a:pPr>
              <a:buFont typeface="Wingdings" pitchFamily="2" charset="2"/>
              <a:buChar char="ü"/>
            </a:pPr>
            <a:r>
              <a:rPr lang="fr-FR" sz="1200" dirty="0" smtClean="0">
                <a:latin typeface="Pere Castor" pitchFamily="2" charset="0"/>
              </a:rPr>
              <a:t> </a:t>
            </a:r>
            <a:r>
              <a:rPr lang="fr-FR" sz="1200" dirty="0" smtClean="0">
                <a:solidFill>
                  <a:srgbClr val="00B0F0"/>
                </a:solidFill>
                <a:latin typeface="Pere Castor" pitchFamily="2" charset="0"/>
              </a:rPr>
              <a:t>Habillage</a:t>
            </a:r>
          </a:p>
          <a:p>
            <a:r>
              <a:rPr lang="fr-FR" sz="1200" dirty="0" smtClean="0">
                <a:latin typeface="Pere Castor" pitchFamily="2" charset="0"/>
              </a:rPr>
              <a:t>- utiliser un rituel proposé par les parents ou l’ergothérapeute</a:t>
            </a:r>
          </a:p>
          <a:p>
            <a:pPr>
              <a:buFont typeface="Wingdings" pitchFamily="2" charset="2"/>
              <a:buChar char="ü"/>
            </a:pPr>
            <a:r>
              <a:rPr lang="fr-FR" sz="1200" dirty="0" smtClean="0">
                <a:latin typeface="Pere Castor" pitchFamily="2" charset="0"/>
              </a:rPr>
              <a:t> </a:t>
            </a:r>
            <a:r>
              <a:rPr lang="fr-FR" sz="1200" dirty="0" smtClean="0">
                <a:solidFill>
                  <a:srgbClr val="00B0F0"/>
                </a:solidFill>
                <a:latin typeface="Pere Castor" pitchFamily="2" charset="0"/>
              </a:rPr>
              <a:t>Repas</a:t>
            </a:r>
          </a:p>
          <a:p>
            <a:r>
              <a:rPr lang="fr-FR" sz="1200" dirty="0" smtClean="0">
                <a:latin typeface="Pere Castor" pitchFamily="2" charset="0"/>
              </a:rPr>
              <a:t>- expliquer au personnel de cantine les difficultés d’organisation au cours du repas</a:t>
            </a:r>
          </a:p>
          <a:p>
            <a:pPr>
              <a:buFontTx/>
              <a:buChar char="-"/>
            </a:pPr>
            <a:r>
              <a:rPr lang="fr-FR" sz="1200" dirty="0" smtClean="0">
                <a:latin typeface="Pere Castor" pitchFamily="2" charset="0"/>
              </a:rPr>
              <a:t>être tolérant par rapport à la maladresse de l’enfant</a:t>
            </a:r>
          </a:p>
          <a:p>
            <a:endParaRPr lang="fr-FR" sz="1200" dirty="0" smtClean="0">
              <a:latin typeface="Pere Castor" pitchFamily="2" charset="0"/>
            </a:endParaRPr>
          </a:p>
          <a:p>
            <a:pPr>
              <a:buFont typeface="Wingdings" pitchFamily="2" charset="2"/>
              <a:buChar char="ü"/>
            </a:pPr>
            <a:r>
              <a:rPr lang="fr-FR" sz="1200" dirty="0" smtClean="0">
                <a:solidFill>
                  <a:srgbClr val="00B0F0"/>
                </a:solidFill>
                <a:latin typeface="Pere Castor" pitchFamily="2" charset="0"/>
              </a:rPr>
              <a:t> Choix du matériel</a:t>
            </a:r>
          </a:p>
          <a:p>
            <a:r>
              <a:rPr lang="fr-FR" sz="1200" dirty="0" smtClean="0">
                <a:latin typeface="Pere Castor" pitchFamily="2" charset="0"/>
              </a:rPr>
              <a:t>- aider l’enfant dans la gestion de son matériel ( ex : utiliser un pot fixé sur la table plutôt qu’une trousse, un bâton colle plutôt que de la colle liquide …)</a:t>
            </a:r>
          </a:p>
          <a:p>
            <a:r>
              <a:rPr lang="fr-FR" sz="1200" dirty="0" smtClean="0">
                <a:latin typeface="Pere Castor" pitchFamily="2" charset="0"/>
              </a:rPr>
              <a:t>- faciliter les préhensions en utilisant des crayons triangulaires</a:t>
            </a:r>
            <a:endParaRPr lang="fr-FR" sz="1200" dirty="0">
              <a:latin typeface="Pere Castor" pitchFamily="2" charset="0"/>
            </a:endParaRPr>
          </a:p>
        </p:txBody>
      </p:sp>
      <p:grpSp>
        <p:nvGrpSpPr>
          <p:cNvPr id="14" name="Groupe 13"/>
          <p:cNvGrpSpPr/>
          <p:nvPr/>
        </p:nvGrpSpPr>
        <p:grpSpPr>
          <a:xfrm>
            <a:off x="0" y="0"/>
            <a:ext cx="6858000" cy="683568"/>
            <a:chOff x="0" y="0"/>
            <a:chExt cx="6858000" cy="683568"/>
          </a:xfrm>
        </p:grpSpPr>
        <p:sp>
          <p:nvSpPr>
            <p:cNvPr id="15" name="Rectangle 14"/>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dyspraxie : troubles spécifiques de la planification du geste</a:t>
              </a:r>
              <a:endParaRPr lang="fr-FR" sz="2000" dirty="0">
                <a:solidFill>
                  <a:schemeClr val="tx1"/>
                </a:solidFill>
                <a:latin typeface="Pere Castor" pitchFamily="2" charset="0"/>
              </a:endParaRPr>
            </a:p>
          </p:txBody>
        </p:sp>
        <p:cxnSp>
          <p:nvCxnSpPr>
            <p:cNvPr id="16" name="Connecteur droit 15"/>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7" name="Ellipse 16"/>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12" name="Groupe 11"/>
          <p:cNvGrpSpPr/>
          <p:nvPr/>
        </p:nvGrpSpPr>
        <p:grpSpPr>
          <a:xfrm>
            <a:off x="0" y="0"/>
            <a:ext cx="6858000" cy="683568"/>
            <a:chOff x="0" y="0"/>
            <a:chExt cx="6858000" cy="683568"/>
          </a:xfrm>
        </p:grpSpPr>
        <p:sp>
          <p:nvSpPr>
            <p:cNvPr id="13" name="Rectangle 1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dyspraxie : troubles spécifiques de la planification du geste</a:t>
              </a:r>
              <a:endParaRPr lang="fr-FR" sz="2000" dirty="0">
                <a:solidFill>
                  <a:schemeClr val="tx1"/>
                </a:solidFill>
                <a:latin typeface="Pere Castor" pitchFamily="2" charset="0"/>
              </a:endParaRPr>
            </a:p>
          </p:txBody>
        </p:sp>
        <p:cxnSp>
          <p:nvCxnSpPr>
            <p:cNvPr id="14" name="Connecteur droit 1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5" name="Ellipse 1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sp>
        <p:nvSpPr>
          <p:cNvPr id="16" name="ZoneTexte 15"/>
          <p:cNvSpPr txBox="1"/>
          <p:nvPr/>
        </p:nvSpPr>
        <p:spPr>
          <a:xfrm>
            <a:off x="692696" y="706204"/>
            <a:ext cx="6165304" cy="8279190"/>
          </a:xfrm>
          <a:prstGeom prst="rect">
            <a:avLst/>
          </a:prstGeom>
          <a:noFill/>
        </p:spPr>
        <p:txBody>
          <a:bodyPr wrap="square" rtlCol="0">
            <a:spAutoFit/>
          </a:bodyPr>
          <a:lstStyle/>
          <a:p>
            <a:pPr>
              <a:buFont typeface="Wingdings" pitchFamily="2" charset="2"/>
              <a:buChar char="v"/>
            </a:pPr>
            <a:r>
              <a:rPr lang="fr-FR" sz="1200" i="1" dirty="0" smtClean="0">
                <a:solidFill>
                  <a:schemeClr val="tx2">
                    <a:lumMod val="60000"/>
                    <a:lumOff val="40000"/>
                  </a:schemeClr>
                </a:solidFill>
                <a:latin typeface="Pere Castor" pitchFamily="2" charset="0"/>
              </a:rPr>
              <a:t>Scolarité</a:t>
            </a:r>
          </a:p>
          <a:p>
            <a:pPr>
              <a:buFont typeface="Wingdings" pitchFamily="2" charset="2"/>
              <a:buChar char="ü"/>
            </a:pPr>
            <a:r>
              <a:rPr lang="fr-FR" sz="1200" dirty="0" smtClean="0">
                <a:solidFill>
                  <a:srgbClr val="00B0F0"/>
                </a:solidFill>
                <a:latin typeface="Pere Castor" pitchFamily="2" charset="0"/>
              </a:rPr>
              <a:t>Lecture</a:t>
            </a:r>
          </a:p>
          <a:p>
            <a:r>
              <a:rPr lang="fr-FR" sz="1200" dirty="0" smtClean="0">
                <a:latin typeface="Pere Castor" pitchFamily="2" charset="0"/>
              </a:rPr>
              <a:t>- présentation aérée et stable du matériel de lecture (différent de l’agrandissement)</a:t>
            </a:r>
          </a:p>
          <a:p>
            <a:r>
              <a:rPr lang="fr-FR" sz="1200" dirty="0" smtClean="0">
                <a:latin typeface="Pere Castor" pitchFamily="2" charset="0"/>
              </a:rPr>
              <a:t>- présenter un seul exercice par feuille</a:t>
            </a:r>
          </a:p>
          <a:p>
            <a:r>
              <a:rPr lang="fr-FR" sz="1200" dirty="0" smtClean="0">
                <a:latin typeface="Pere Castor" pitchFamily="2" charset="0"/>
              </a:rPr>
              <a:t>- ne pas insister sur la connaissance des différentes graphies</a:t>
            </a:r>
          </a:p>
          <a:p>
            <a:r>
              <a:rPr lang="fr-FR" sz="1200" dirty="0" smtClean="0">
                <a:latin typeface="Pere Castor" pitchFamily="2" charset="0"/>
              </a:rPr>
              <a:t>- être attentif à la qualité des photocopies</a:t>
            </a:r>
          </a:p>
          <a:p>
            <a:r>
              <a:rPr lang="fr-FR" sz="1200" dirty="0" smtClean="0">
                <a:latin typeface="Pere Castor" pitchFamily="2" charset="0"/>
              </a:rPr>
              <a:t>- éviter les exercices à flèches et les regroupements</a:t>
            </a:r>
          </a:p>
          <a:p>
            <a:pPr>
              <a:buFontTx/>
              <a:buChar char="-"/>
            </a:pPr>
            <a:r>
              <a:rPr lang="fr-FR" sz="1200" dirty="0" smtClean="0">
                <a:latin typeface="Pere Castor" pitchFamily="2" charset="0"/>
              </a:rPr>
              <a:t>travailler de façon séquentielle en permettant à l’enfant de manipuler et de déplacer</a:t>
            </a:r>
          </a:p>
          <a:p>
            <a:pPr>
              <a:buFont typeface="Wingdings" pitchFamily="2" charset="2"/>
              <a:buChar char="ü"/>
            </a:pPr>
            <a:r>
              <a:rPr lang="fr-FR" sz="1200" dirty="0" smtClean="0">
                <a:solidFill>
                  <a:srgbClr val="00B0F0"/>
                </a:solidFill>
                <a:latin typeface="Pere Castor" pitchFamily="2" charset="0"/>
              </a:rPr>
              <a:t>Ecriture</a:t>
            </a:r>
          </a:p>
          <a:p>
            <a:r>
              <a:rPr lang="fr-FR" sz="1200" dirty="0" smtClean="0">
                <a:latin typeface="Pere Castor" pitchFamily="2" charset="0"/>
              </a:rPr>
              <a:t>- permettre l’écriture par lettres mobiles</a:t>
            </a:r>
          </a:p>
          <a:p>
            <a:r>
              <a:rPr lang="fr-FR" sz="1200" dirty="0" smtClean="0">
                <a:latin typeface="Pere Castor" pitchFamily="2" charset="0"/>
              </a:rPr>
              <a:t>- travailler la trajectoire des lettres par la verbalisation</a:t>
            </a:r>
          </a:p>
          <a:p>
            <a:r>
              <a:rPr lang="fr-FR" sz="1200" dirty="0" smtClean="0">
                <a:latin typeface="Pere Castor" pitchFamily="2" charset="0"/>
              </a:rPr>
              <a:t>- pour certains enfants choisir une graphie (majuscule, scripte ou cursive) et s’y tenir</a:t>
            </a:r>
          </a:p>
          <a:p>
            <a:pPr>
              <a:buFontTx/>
              <a:buChar char="-"/>
            </a:pPr>
            <a:r>
              <a:rPr lang="fr-FR" sz="1200" dirty="0" smtClean="0">
                <a:latin typeface="Pere Castor" pitchFamily="2" charset="0"/>
              </a:rPr>
              <a:t>si nécessaire un ergothérapeute commencera l’apprentissage du clavier dès la grande section</a:t>
            </a:r>
          </a:p>
          <a:p>
            <a:pPr>
              <a:buFont typeface="Wingdings" pitchFamily="2" charset="2"/>
              <a:buChar char="ü"/>
            </a:pPr>
            <a:r>
              <a:rPr lang="fr-FR" sz="1200" dirty="0" smtClean="0">
                <a:solidFill>
                  <a:srgbClr val="00B0F0"/>
                </a:solidFill>
                <a:latin typeface="Pere Castor" pitchFamily="2" charset="0"/>
              </a:rPr>
              <a:t>Numération</a:t>
            </a:r>
          </a:p>
          <a:p>
            <a:r>
              <a:rPr lang="fr-FR" sz="1200" dirty="0" smtClean="0">
                <a:latin typeface="Pere Castor" pitchFamily="2" charset="0"/>
              </a:rPr>
              <a:t>- éviter les tâches de dénombrement sur fiche (risque d’oublis et de double comptages)</a:t>
            </a:r>
          </a:p>
          <a:p>
            <a:r>
              <a:rPr lang="fr-FR" sz="1200" dirty="0" smtClean="0">
                <a:latin typeface="Pere Castor" pitchFamily="2" charset="0"/>
              </a:rPr>
              <a:t>- organiser les collections en lignes et barrer au fur et à mesure du comptage</a:t>
            </a:r>
          </a:p>
          <a:p>
            <a:r>
              <a:rPr lang="fr-FR" sz="1200" dirty="0" smtClean="0">
                <a:latin typeface="Pere Castor" pitchFamily="2" charset="0"/>
              </a:rPr>
              <a:t>- éviter les regroupements « en patate »</a:t>
            </a:r>
          </a:p>
          <a:p>
            <a:r>
              <a:rPr lang="fr-FR" sz="1200" dirty="0" smtClean="0">
                <a:latin typeface="Pere Castor" pitchFamily="2" charset="0"/>
              </a:rPr>
              <a:t>- s’entraîner à reconnaître les petites quantités sous forme de constellations, sans utiliser les doigts</a:t>
            </a:r>
          </a:p>
          <a:p>
            <a:r>
              <a:rPr lang="fr-FR" sz="1200" dirty="0" smtClean="0">
                <a:latin typeface="Pere Castor" pitchFamily="2" charset="0"/>
              </a:rPr>
              <a:t>- insister sur l’apprentissage de la comptine numérique</a:t>
            </a:r>
          </a:p>
          <a:p>
            <a:r>
              <a:rPr lang="fr-FR" sz="1200" dirty="0" smtClean="0">
                <a:latin typeface="Pere Castor" pitchFamily="2" charset="0"/>
              </a:rPr>
              <a:t>- travailler le sens de l’opération (+, -, autant)</a:t>
            </a:r>
          </a:p>
          <a:p>
            <a:r>
              <a:rPr lang="fr-FR" sz="1200" dirty="0" smtClean="0">
                <a:latin typeface="Pere Castor" pitchFamily="2" charset="0"/>
              </a:rPr>
              <a:t>- introduire le calcul mental</a:t>
            </a:r>
          </a:p>
          <a:p>
            <a:pPr>
              <a:buFont typeface="Wingdings" pitchFamily="2" charset="2"/>
              <a:buChar char="ü"/>
            </a:pPr>
            <a:r>
              <a:rPr lang="fr-FR" sz="1200" dirty="0" smtClean="0">
                <a:latin typeface="Pere Castor" pitchFamily="2" charset="0"/>
              </a:rPr>
              <a:t> </a:t>
            </a:r>
            <a:r>
              <a:rPr lang="fr-FR" sz="1200" dirty="0" smtClean="0">
                <a:solidFill>
                  <a:srgbClr val="00B0F0"/>
                </a:solidFill>
                <a:latin typeface="Pere Castor" pitchFamily="2" charset="0"/>
              </a:rPr>
              <a:t>Géométrie</a:t>
            </a:r>
          </a:p>
          <a:p>
            <a:r>
              <a:rPr lang="fr-FR" sz="1200" dirty="0" smtClean="0">
                <a:latin typeface="Pere Castor" pitchFamily="2" charset="0"/>
              </a:rPr>
              <a:t>- insister sur l’apprentissage du vocabulaire spatial</a:t>
            </a:r>
          </a:p>
          <a:p>
            <a:pPr>
              <a:buFontTx/>
              <a:buChar char="-"/>
            </a:pPr>
            <a:r>
              <a:rPr lang="fr-FR" sz="1200" dirty="0" smtClean="0">
                <a:latin typeface="Pere Castor" pitchFamily="2" charset="0"/>
              </a:rPr>
              <a:t>utiliser des métaphores pour tracer des formes</a:t>
            </a:r>
          </a:p>
          <a:p>
            <a:endParaRPr lang="fr-FR" sz="1200" dirty="0" smtClean="0">
              <a:latin typeface="Pere Castor" pitchFamily="2" charset="0"/>
            </a:endParaRPr>
          </a:p>
          <a:p>
            <a:r>
              <a:rPr lang="fr-FR" sz="1400" b="1" u="sng" dirty="0" smtClean="0">
                <a:latin typeface="Pere Castor" pitchFamily="2" charset="0"/>
              </a:rPr>
              <a:t>A l’école élémentaire</a:t>
            </a:r>
          </a:p>
          <a:p>
            <a:endParaRPr lang="fr-FR" sz="1200" dirty="0" smtClean="0">
              <a:latin typeface="Pere Castor" pitchFamily="2" charset="0"/>
            </a:endParaRPr>
          </a:p>
          <a:p>
            <a:pPr>
              <a:buFont typeface="Wingdings" pitchFamily="2" charset="2"/>
              <a:buChar char="v"/>
            </a:pPr>
            <a:r>
              <a:rPr lang="fr-FR" sz="1400" i="1" dirty="0" smtClean="0">
                <a:solidFill>
                  <a:schemeClr val="tx2">
                    <a:lumMod val="60000"/>
                    <a:lumOff val="40000"/>
                  </a:schemeClr>
                </a:solidFill>
                <a:latin typeface="Pere Castor" pitchFamily="2" charset="0"/>
              </a:rPr>
              <a:t>Vie quotidienne</a:t>
            </a:r>
          </a:p>
          <a:p>
            <a:pPr>
              <a:buFont typeface="Wingdings" pitchFamily="2" charset="2"/>
              <a:buChar char="ü"/>
            </a:pPr>
            <a:r>
              <a:rPr lang="fr-FR" sz="1200" dirty="0" smtClean="0">
                <a:latin typeface="Pere Castor" pitchFamily="2" charset="0"/>
              </a:rPr>
              <a:t> </a:t>
            </a:r>
            <a:r>
              <a:rPr lang="fr-FR" sz="1200" dirty="0" smtClean="0">
                <a:solidFill>
                  <a:srgbClr val="00B0F0"/>
                </a:solidFill>
                <a:latin typeface="Pere Castor" pitchFamily="2" charset="0"/>
              </a:rPr>
              <a:t>Organisation dans l’espace</a:t>
            </a:r>
          </a:p>
          <a:p>
            <a:r>
              <a:rPr lang="fr-FR" sz="1200" dirty="0" smtClean="0">
                <a:latin typeface="Pere Castor" pitchFamily="2" charset="0"/>
              </a:rPr>
              <a:t>- veiller au placement dans la classe pour limiter les </a:t>
            </a:r>
            <a:r>
              <a:rPr lang="fr-FR" sz="1200" dirty="0" err="1" smtClean="0">
                <a:latin typeface="Pere Castor" pitchFamily="2" charset="0"/>
              </a:rPr>
              <a:t>distracteurs</a:t>
            </a:r>
            <a:r>
              <a:rPr lang="fr-FR" sz="1200" dirty="0" smtClean="0">
                <a:latin typeface="Pere Castor" pitchFamily="2" charset="0"/>
              </a:rPr>
              <a:t> dans l’environnement visuel</a:t>
            </a:r>
          </a:p>
          <a:p>
            <a:pPr>
              <a:buFont typeface="Wingdings" pitchFamily="2" charset="2"/>
              <a:buChar char="ü"/>
            </a:pPr>
            <a:r>
              <a:rPr lang="fr-FR" sz="1200" dirty="0" smtClean="0">
                <a:solidFill>
                  <a:srgbClr val="00B0F0"/>
                </a:solidFill>
                <a:latin typeface="Pere Castor" pitchFamily="2" charset="0"/>
              </a:rPr>
              <a:t> Habillage</a:t>
            </a:r>
          </a:p>
          <a:p>
            <a:r>
              <a:rPr lang="fr-FR" sz="1200" dirty="0" smtClean="0">
                <a:latin typeface="Pere Castor" pitchFamily="2" charset="0"/>
              </a:rPr>
              <a:t>- apporter l’aide nécessaire</a:t>
            </a:r>
          </a:p>
          <a:p>
            <a:r>
              <a:rPr lang="fr-FR" sz="1200" dirty="0" smtClean="0">
                <a:latin typeface="Pere Castor" pitchFamily="2" charset="0"/>
              </a:rPr>
              <a:t>- utiliser le rituel proposé par les parents ou l’ergothérapeute</a:t>
            </a:r>
          </a:p>
          <a:p>
            <a:r>
              <a:rPr lang="fr-FR" sz="1200" dirty="0" smtClean="0">
                <a:latin typeface="Pere Castor" pitchFamily="2" charset="0"/>
              </a:rPr>
              <a:t>- permettre à l’enfant d’utiliser « sa » technique d’habillage en tous lieux</a:t>
            </a:r>
          </a:p>
          <a:p>
            <a:r>
              <a:rPr lang="fr-FR" sz="1200" dirty="0" smtClean="0">
                <a:latin typeface="Pere Castor" pitchFamily="2" charset="0"/>
              </a:rPr>
              <a:t>- penser au besoin de temps supplémentaire pour les changements de tenue lors des activités Sportives</a:t>
            </a:r>
          </a:p>
          <a:p>
            <a:pPr>
              <a:buFont typeface="Wingdings" pitchFamily="2" charset="2"/>
              <a:buChar char="ü"/>
            </a:pPr>
            <a:r>
              <a:rPr lang="fr-FR" sz="1200" dirty="0" smtClean="0">
                <a:solidFill>
                  <a:srgbClr val="00B0F0"/>
                </a:solidFill>
                <a:latin typeface="Pere Castor" pitchFamily="2" charset="0"/>
              </a:rPr>
              <a:t> Repas</a:t>
            </a:r>
          </a:p>
          <a:p>
            <a:r>
              <a:rPr lang="fr-FR" sz="1200" dirty="0" smtClean="0">
                <a:latin typeface="Pere Castor" pitchFamily="2" charset="0"/>
              </a:rPr>
              <a:t>- expliquer au personnel de cantine les difficultés d’organisation au cours des repas</a:t>
            </a:r>
          </a:p>
          <a:p>
            <a:r>
              <a:rPr lang="fr-FR" sz="1200" dirty="0" smtClean="0">
                <a:latin typeface="Pere Castor" pitchFamily="2" charset="0"/>
              </a:rPr>
              <a:t>- être tolérant par rapport à la maladresse des enfants</a:t>
            </a:r>
          </a:p>
          <a:p>
            <a:r>
              <a:rPr lang="fr-FR" sz="1200" dirty="0" smtClean="0">
                <a:latin typeface="Pere Castor" pitchFamily="2" charset="0"/>
              </a:rPr>
              <a:t>- donner les procédures d’utilisation du couteau</a:t>
            </a:r>
          </a:p>
          <a:p>
            <a:pPr>
              <a:buFontTx/>
              <a:buChar char="-"/>
            </a:pPr>
            <a:r>
              <a:rPr lang="fr-FR" sz="1200" dirty="0" smtClean="0">
                <a:latin typeface="Pere Castor" pitchFamily="2" charset="0"/>
              </a:rPr>
              <a:t>utiliser les aides techniques préconisées par l’ergothérapeute</a:t>
            </a:r>
          </a:p>
          <a:p>
            <a:pPr>
              <a:buFontTx/>
              <a:buChar char="-"/>
            </a:pPr>
            <a:r>
              <a:rPr lang="fr-FR" sz="1200" dirty="0" smtClean="0">
                <a:solidFill>
                  <a:srgbClr val="00B0F0"/>
                </a:solidFill>
                <a:latin typeface="Pere Castor" pitchFamily="2" charset="0"/>
              </a:rPr>
              <a:t>Choix du matériel</a:t>
            </a:r>
          </a:p>
          <a:p>
            <a:r>
              <a:rPr lang="fr-FR" sz="1200" dirty="0" smtClean="0">
                <a:latin typeface="Pere Castor" pitchFamily="2" charset="0"/>
              </a:rPr>
              <a:t>- privilégier les cahiers grand format (24x32) plutôt que les classeurs en suivant</a:t>
            </a:r>
          </a:p>
          <a:p>
            <a:r>
              <a:rPr lang="fr-FR" sz="1200" dirty="0" smtClean="0">
                <a:latin typeface="Pere Castor" pitchFamily="2" charset="0"/>
              </a:rPr>
              <a:t>éventuellement les conseils de l’ergothérapeute</a:t>
            </a:r>
          </a:p>
          <a:p>
            <a:r>
              <a:rPr lang="fr-FR" sz="1200" dirty="0" smtClean="0">
                <a:latin typeface="Pere Castor" pitchFamily="2" charset="0"/>
              </a:rPr>
              <a:t>- prévoir le matériel en double pour en laisser à l’école et éviter les déplacements du matériel</a:t>
            </a:r>
            <a:endParaRPr lang="fr-FR" sz="1200" dirty="0">
              <a:latin typeface="Pere Castor" pitchFamily="2"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188640" y="648072"/>
            <a:ext cx="288032" cy="8532440"/>
            <a:chOff x="260648" y="611560"/>
            <a:chExt cx="288032" cy="8532440"/>
          </a:xfrm>
        </p:grpSpPr>
        <p:cxnSp>
          <p:nvCxnSpPr>
            <p:cNvPr id="3" name="Connecteur droit 2"/>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Ellipse 3"/>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Ellipse 4"/>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llipse 5"/>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llipse 6"/>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8" name="Groupe 7"/>
          <p:cNvGrpSpPr/>
          <p:nvPr/>
        </p:nvGrpSpPr>
        <p:grpSpPr>
          <a:xfrm>
            <a:off x="0" y="0"/>
            <a:ext cx="6858000" cy="683568"/>
            <a:chOff x="0" y="0"/>
            <a:chExt cx="6858000" cy="683568"/>
          </a:xfrm>
        </p:grpSpPr>
        <p:sp>
          <p:nvSpPr>
            <p:cNvPr id="9" name="Rectangle 8"/>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dyspraxie : troubles spécifiques de la planification du geste</a:t>
              </a:r>
              <a:endParaRPr lang="fr-FR" sz="2000" dirty="0">
                <a:solidFill>
                  <a:schemeClr val="tx1"/>
                </a:solidFill>
                <a:latin typeface="Pere Castor" pitchFamily="2" charset="0"/>
              </a:endParaRPr>
            </a:p>
          </p:txBody>
        </p:sp>
        <p:cxnSp>
          <p:nvCxnSpPr>
            <p:cNvPr id="10" name="Connecteur droit 9"/>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sp>
        <p:nvSpPr>
          <p:cNvPr id="12" name="ZoneTexte 11"/>
          <p:cNvSpPr txBox="1"/>
          <p:nvPr/>
        </p:nvSpPr>
        <p:spPr>
          <a:xfrm>
            <a:off x="548680" y="827584"/>
            <a:ext cx="6120680" cy="7848302"/>
          </a:xfrm>
          <a:prstGeom prst="rect">
            <a:avLst/>
          </a:prstGeom>
          <a:noFill/>
        </p:spPr>
        <p:txBody>
          <a:bodyPr wrap="square" rtlCol="0">
            <a:spAutoFit/>
          </a:bodyPr>
          <a:lstStyle/>
          <a:p>
            <a:r>
              <a:rPr lang="fr-FR" sz="1200" dirty="0" smtClean="0">
                <a:latin typeface="Pere Castor" pitchFamily="2" charset="0"/>
              </a:rPr>
              <a:t>mettre en place un rituel d’organisation du cartable avec l’enfant et l’utiliser de façon systématique</a:t>
            </a:r>
          </a:p>
          <a:p>
            <a:r>
              <a:rPr lang="fr-FR" sz="1200" dirty="0" smtClean="0">
                <a:latin typeface="Pere Castor" pitchFamily="2" charset="0"/>
              </a:rPr>
              <a:t>- privilégier l’utilisation d’un agenda avec un jour par page</a:t>
            </a:r>
          </a:p>
          <a:p>
            <a:pPr>
              <a:buFontTx/>
              <a:buChar char="-"/>
            </a:pPr>
            <a:r>
              <a:rPr lang="fr-FR" sz="1200" dirty="0" smtClean="0">
                <a:latin typeface="Pere Castor" pitchFamily="2" charset="0"/>
              </a:rPr>
              <a:t>utiliser des codes couleurs sur la tranche des livres et des cahiers</a:t>
            </a:r>
          </a:p>
          <a:p>
            <a:endParaRPr lang="fr-FR" sz="1200" dirty="0" smtClean="0">
              <a:latin typeface="Pere Castor" pitchFamily="2" charset="0"/>
            </a:endParaRPr>
          </a:p>
          <a:p>
            <a:pPr>
              <a:buFont typeface="Wingdings" pitchFamily="2" charset="2"/>
              <a:buChar char="v"/>
            </a:pPr>
            <a:r>
              <a:rPr lang="fr-FR" sz="1200" i="1" dirty="0" smtClean="0">
                <a:solidFill>
                  <a:schemeClr val="tx2">
                    <a:lumMod val="60000"/>
                    <a:lumOff val="40000"/>
                  </a:schemeClr>
                </a:solidFill>
                <a:latin typeface="Pere Castor" pitchFamily="2" charset="0"/>
              </a:rPr>
              <a:t>Scolarité</a:t>
            </a:r>
          </a:p>
          <a:p>
            <a:r>
              <a:rPr lang="fr-FR" sz="1200" dirty="0" smtClean="0">
                <a:latin typeface="Pere Castor" pitchFamily="2" charset="0"/>
              </a:rPr>
              <a:t>- approfondir les notions en utilisant tous les canaux d’entrée (ex : donner la consigne verbale, puis le support écrit)</a:t>
            </a:r>
          </a:p>
          <a:p>
            <a:r>
              <a:rPr lang="fr-FR" sz="1200" dirty="0" smtClean="0">
                <a:latin typeface="Pere Castor" pitchFamily="2" charset="0"/>
              </a:rPr>
              <a:t>- penser au tiers temps supplémentaire pour les évaluations, privilégier l’évaluation orale plutôt qu’écrite</a:t>
            </a:r>
          </a:p>
          <a:p>
            <a:r>
              <a:rPr lang="fr-FR" sz="1200" dirty="0" smtClean="0">
                <a:latin typeface="Pere Castor" pitchFamily="2" charset="0"/>
              </a:rPr>
              <a:t>- mettre en place des aides mémoire</a:t>
            </a:r>
          </a:p>
          <a:p>
            <a:r>
              <a:rPr lang="fr-FR" sz="1200" dirty="0" smtClean="0">
                <a:latin typeface="Pere Castor" pitchFamily="2" charset="0"/>
              </a:rPr>
              <a:t>- lire les consignes à voix haute et en vérifier la compréhension</a:t>
            </a:r>
          </a:p>
          <a:p>
            <a:r>
              <a:rPr lang="fr-FR" sz="1200" dirty="0" smtClean="0">
                <a:latin typeface="Pere Castor" pitchFamily="2" charset="0"/>
              </a:rPr>
              <a:t>- permettre l’utilisation d’un logiciel adapté avec prédiction des mots, dictée vocale, éditeur de textes…</a:t>
            </a:r>
          </a:p>
          <a:p>
            <a:pPr>
              <a:buFont typeface="Wingdings" pitchFamily="2" charset="2"/>
              <a:buChar char="ü"/>
            </a:pPr>
            <a:r>
              <a:rPr lang="fr-FR" sz="1200" dirty="0" smtClean="0">
                <a:solidFill>
                  <a:srgbClr val="00B0F0"/>
                </a:solidFill>
                <a:latin typeface="Pere Castor" pitchFamily="2" charset="0"/>
              </a:rPr>
              <a:t> Lecture</a:t>
            </a:r>
          </a:p>
          <a:p>
            <a:r>
              <a:rPr lang="fr-FR" sz="1200" dirty="0" smtClean="0">
                <a:latin typeface="Pere Castor" pitchFamily="2" charset="0"/>
              </a:rPr>
              <a:t>- ne pas insister sur la méthode globale, travailler  plutôt en syllabique. Vérifier avec l’orthophoniste la méthode la mieux adaptée</a:t>
            </a:r>
          </a:p>
          <a:p>
            <a:r>
              <a:rPr lang="fr-FR" sz="1200" dirty="0" smtClean="0">
                <a:latin typeface="Pere Castor" pitchFamily="2" charset="0"/>
              </a:rPr>
              <a:t>- proposer une présentation aérée, écart entre les mots, les lignes</a:t>
            </a:r>
          </a:p>
          <a:p>
            <a:r>
              <a:rPr lang="fr-FR" sz="1200" dirty="0" smtClean="0">
                <a:latin typeface="Pere Castor" pitchFamily="2" charset="0"/>
              </a:rPr>
              <a:t>- pointer la ligne à lire : doigt, règle, post-</a:t>
            </a:r>
            <a:r>
              <a:rPr lang="fr-FR" sz="1200" dirty="0" err="1" smtClean="0">
                <a:latin typeface="Pere Castor" pitchFamily="2" charset="0"/>
              </a:rPr>
              <a:t>it</a:t>
            </a:r>
            <a:r>
              <a:rPr lang="fr-FR" sz="1200" dirty="0" smtClean="0">
                <a:latin typeface="Pere Castor" pitchFamily="2" charset="0"/>
              </a:rPr>
              <a:t>, pastilles…</a:t>
            </a:r>
          </a:p>
          <a:p>
            <a:r>
              <a:rPr lang="fr-FR" sz="1200" dirty="0" smtClean="0">
                <a:latin typeface="Pere Castor" pitchFamily="2" charset="0"/>
              </a:rPr>
              <a:t>- utiliser des repères de couleur, fluo (ex : surligner avec un algorithme de plusieurs couleurs</a:t>
            </a:r>
          </a:p>
          <a:p>
            <a:r>
              <a:rPr lang="fr-FR" sz="1200" dirty="0" smtClean="0">
                <a:latin typeface="Pere Castor" pitchFamily="2" charset="0"/>
              </a:rPr>
              <a:t>pour faciliter le retour à la ligne, pointer le début de la ligne en vert et la fin en rouge…)</a:t>
            </a:r>
          </a:p>
          <a:p>
            <a:r>
              <a:rPr lang="fr-FR" sz="1200" dirty="0" smtClean="0">
                <a:latin typeface="Pere Castor" pitchFamily="2" charset="0"/>
              </a:rPr>
              <a:t>- permettre la lecture sur un support vertical qui peut être aménagé</a:t>
            </a:r>
          </a:p>
          <a:p>
            <a:r>
              <a:rPr lang="fr-FR" sz="1200" dirty="0" smtClean="0">
                <a:latin typeface="Pere Castor" pitchFamily="2" charset="0"/>
              </a:rPr>
              <a:t>- utiliser des procédures pour la compréhension de texte</a:t>
            </a:r>
          </a:p>
          <a:p>
            <a:r>
              <a:rPr lang="fr-FR" sz="1200" dirty="0" smtClean="0">
                <a:latin typeface="Pere Castor" pitchFamily="2" charset="0"/>
              </a:rPr>
              <a:t>ex : 1 – lis d’abord les questions</a:t>
            </a:r>
          </a:p>
          <a:p>
            <a:r>
              <a:rPr lang="fr-FR" sz="1200" dirty="0" smtClean="0">
                <a:latin typeface="Pere Castor" pitchFamily="2" charset="0"/>
              </a:rPr>
              <a:t>2 – lis le texte en entier</a:t>
            </a:r>
          </a:p>
          <a:p>
            <a:r>
              <a:rPr lang="fr-FR" sz="1200" dirty="0" smtClean="0">
                <a:latin typeface="Pere Castor" pitchFamily="2" charset="0"/>
              </a:rPr>
              <a:t>3 – repère et souligne les mots importants</a:t>
            </a:r>
          </a:p>
          <a:p>
            <a:r>
              <a:rPr lang="fr-FR" sz="1200" dirty="0" smtClean="0">
                <a:latin typeface="Pere Castor" pitchFamily="2" charset="0"/>
              </a:rPr>
              <a:t>4 – réponds aux questions et barre chaque question au fur et à mesure</a:t>
            </a:r>
          </a:p>
          <a:p>
            <a:r>
              <a:rPr lang="fr-FR" sz="1200" dirty="0" smtClean="0">
                <a:latin typeface="Pere Castor" pitchFamily="2" charset="0"/>
              </a:rPr>
              <a:t>5 – relis tes réponses</a:t>
            </a:r>
          </a:p>
          <a:p>
            <a:pPr>
              <a:buFont typeface="Wingdings" pitchFamily="2" charset="2"/>
              <a:buChar char="ü"/>
            </a:pPr>
            <a:r>
              <a:rPr lang="fr-FR" sz="1200" dirty="0" smtClean="0">
                <a:solidFill>
                  <a:srgbClr val="00B0F0"/>
                </a:solidFill>
                <a:latin typeface="Pere Castor" pitchFamily="2" charset="0"/>
              </a:rPr>
              <a:t>Ecriture</a:t>
            </a:r>
          </a:p>
          <a:p>
            <a:r>
              <a:rPr lang="fr-FR" sz="1200" dirty="0" smtClean="0">
                <a:latin typeface="Pere Castor" pitchFamily="2" charset="0"/>
              </a:rPr>
              <a:t>- choisir une graphie et s’y tenir</a:t>
            </a:r>
          </a:p>
          <a:p>
            <a:r>
              <a:rPr lang="fr-FR" sz="1200" dirty="0" smtClean="0">
                <a:latin typeface="Pere Castor" pitchFamily="2" charset="0"/>
              </a:rPr>
              <a:t>- apprendre la trajectoire des lettres par verbalisation</a:t>
            </a:r>
          </a:p>
          <a:p>
            <a:r>
              <a:rPr lang="fr-FR" sz="1200" dirty="0" smtClean="0">
                <a:latin typeface="Pere Castor" pitchFamily="2" charset="0"/>
              </a:rPr>
              <a:t>- limiter la copie et l’écrit en tant que tel (utiliser des exercices à trous)</a:t>
            </a:r>
          </a:p>
          <a:p>
            <a:r>
              <a:rPr lang="fr-FR" sz="1200" dirty="0" smtClean="0">
                <a:latin typeface="Pere Castor" pitchFamily="2" charset="0"/>
              </a:rPr>
              <a:t>- apprendre l’orthographe par épellation et non par copie</a:t>
            </a:r>
          </a:p>
          <a:p>
            <a:r>
              <a:rPr lang="fr-FR" sz="1200" dirty="0" smtClean="0">
                <a:latin typeface="Pere Castor" pitchFamily="2" charset="0"/>
              </a:rPr>
              <a:t>- utiliser un cahier à lignes simples</a:t>
            </a:r>
          </a:p>
          <a:p>
            <a:r>
              <a:rPr lang="fr-FR" sz="1200" dirty="0" smtClean="0">
                <a:latin typeface="Pere Castor" pitchFamily="2" charset="0"/>
              </a:rPr>
              <a:t>- permettre l’utilisation du clavier informatique sur les conseils de l’ergothérapeute</a:t>
            </a:r>
          </a:p>
          <a:p>
            <a:pPr>
              <a:buFont typeface="Wingdings" pitchFamily="2" charset="2"/>
              <a:buChar char="ü"/>
            </a:pPr>
            <a:r>
              <a:rPr lang="fr-FR" sz="1200" dirty="0" smtClean="0">
                <a:solidFill>
                  <a:srgbClr val="00B0F0"/>
                </a:solidFill>
                <a:latin typeface="Pere Castor" pitchFamily="2" charset="0"/>
              </a:rPr>
              <a:t>Numération et calcul</a:t>
            </a:r>
          </a:p>
          <a:p>
            <a:r>
              <a:rPr lang="fr-FR" sz="1200" dirty="0" smtClean="0">
                <a:latin typeface="Pere Castor" pitchFamily="2" charset="0"/>
              </a:rPr>
              <a:t>- insister sur les règles du calcul mental (les doubles et moitiés, x10, 100, 1000, :10, 100, 1000…)</a:t>
            </a:r>
          </a:p>
          <a:p>
            <a:r>
              <a:rPr lang="fr-FR" sz="1200" dirty="0" smtClean="0">
                <a:latin typeface="Pere Castor" pitchFamily="2" charset="0"/>
              </a:rPr>
              <a:t>- utiliser un code couleur et un tableau de numération (unité, dizaine, centaine)</a:t>
            </a:r>
          </a:p>
          <a:p>
            <a:r>
              <a:rPr lang="fr-FR" sz="1200" dirty="0" smtClean="0">
                <a:latin typeface="Pere Castor" pitchFamily="2" charset="0"/>
              </a:rPr>
              <a:t>- travailler sur le sens de l’opération plus que sur  la résolution, permettre l’usage de la calculatrice</a:t>
            </a:r>
          </a:p>
          <a:p>
            <a:r>
              <a:rPr lang="fr-FR" sz="1200" dirty="0" smtClean="0">
                <a:latin typeface="Pere Castor" pitchFamily="2" charset="0"/>
              </a:rPr>
              <a:t>- apprendre les tables d’addition et de multiplication sous forme de chansons ou avec un enregistrement</a:t>
            </a:r>
          </a:p>
          <a:p>
            <a:pPr>
              <a:buFont typeface="Wingdings" pitchFamily="2" charset="2"/>
              <a:buChar char="ü"/>
            </a:pPr>
            <a:r>
              <a:rPr lang="fr-FR" sz="1200" dirty="0" smtClean="0">
                <a:solidFill>
                  <a:srgbClr val="00B0F0"/>
                </a:solidFill>
                <a:latin typeface="Pere Castor" pitchFamily="2" charset="0"/>
              </a:rPr>
              <a:t> Résolution de problèmes</a:t>
            </a:r>
          </a:p>
          <a:p>
            <a:r>
              <a:rPr lang="fr-FR" sz="1200" dirty="0" smtClean="0">
                <a:latin typeface="Pere Castor" pitchFamily="2" charset="0"/>
              </a:rPr>
              <a:t>- rappeler la procédure de compréhension de texte</a:t>
            </a:r>
          </a:p>
          <a:p>
            <a:r>
              <a:rPr lang="fr-FR" sz="1200" dirty="0" smtClean="0">
                <a:latin typeface="Pere Castor" pitchFamily="2" charset="0"/>
              </a:rPr>
              <a:t>- donner des consignes simples, une seule consigne à  la fois, les lire à voix haute, les faire reformuler</a:t>
            </a:r>
          </a:p>
          <a:p>
            <a:r>
              <a:rPr lang="fr-FR" sz="1200" dirty="0" smtClean="0">
                <a:latin typeface="Pere Castor" pitchFamily="2" charset="0"/>
              </a:rPr>
              <a:t>- dans la mesure du possible, autoriser l’enfant à oraliser son travail avant de l’écrire</a:t>
            </a:r>
          </a:p>
          <a:p>
            <a:r>
              <a:rPr lang="fr-FR" sz="1200" dirty="0" smtClean="0">
                <a:latin typeface="Pere Castor" pitchFamily="2" charset="0"/>
              </a:rPr>
              <a:t>- privilégier la stratégie qui convient le mieux à l’enfant</a:t>
            </a:r>
          </a:p>
          <a:p>
            <a:r>
              <a:rPr lang="fr-FR" sz="1200" dirty="0" smtClean="0">
                <a:latin typeface="Pere Castor" pitchFamily="2" charset="0"/>
              </a:rPr>
              <a:t>- éviter les présentations en schéma que l’enfant décode mal</a:t>
            </a:r>
            <a:endParaRPr lang="fr-FR" sz="1200" dirty="0">
              <a:latin typeface="Pere Castor" pitchFamily="2"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188640" y="648072"/>
            <a:ext cx="288032" cy="8532440"/>
            <a:chOff x="260648" y="611560"/>
            <a:chExt cx="288032" cy="8532440"/>
          </a:xfrm>
        </p:grpSpPr>
        <p:cxnSp>
          <p:nvCxnSpPr>
            <p:cNvPr id="3" name="Connecteur droit 2"/>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Ellipse 3"/>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Ellipse 4"/>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llipse 5"/>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llipse 6"/>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8" name="Groupe 7"/>
          <p:cNvGrpSpPr/>
          <p:nvPr/>
        </p:nvGrpSpPr>
        <p:grpSpPr>
          <a:xfrm>
            <a:off x="0" y="0"/>
            <a:ext cx="6858000" cy="683568"/>
            <a:chOff x="0" y="0"/>
            <a:chExt cx="6858000" cy="683568"/>
          </a:xfrm>
        </p:grpSpPr>
        <p:sp>
          <p:nvSpPr>
            <p:cNvPr id="9" name="Rectangle 8"/>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dyspraxie : troubles spécifiques de la planification du geste</a:t>
              </a:r>
              <a:endParaRPr lang="fr-FR" sz="2000" dirty="0">
                <a:solidFill>
                  <a:schemeClr val="tx1"/>
                </a:solidFill>
                <a:latin typeface="Pere Castor" pitchFamily="2" charset="0"/>
              </a:endParaRPr>
            </a:p>
          </p:txBody>
        </p:sp>
        <p:cxnSp>
          <p:nvCxnSpPr>
            <p:cNvPr id="10" name="Connecteur droit 9"/>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sp>
        <p:nvSpPr>
          <p:cNvPr id="12" name="ZoneTexte 11"/>
          <p:cNvSpPr txBox="1"/>
          <p:nvPr/>
        </p:nvSpPr>
        <p:spPr>
          <a:xfrm>
            <a:off x="692696" y="971600"/>
            <a:ext cx="6165304" cy="7925246"/>
          </a:xfrm>
          <a:prstGeom prst="rect">
            <a:avLst/>
          </a:prstGeom>
          <a:noFill/>
        </p:spPr>
        <p:txBody>
          <a:bodyPr wrap="square" rtlCol="0">
            <a:spAutoFit/>
          </a:bodyPr>
          <a:lstStyle/>
          <a:p>
            <a:pPr>
              <a:buFont typeface="Wingdings" pitchFamily="2" charset="2"/>
              <a:buChar char="ü"/>
            </a:pPr>
            <a:r>
              <a:rPr lang="fr-FR" sz="1200" dirty="0" smtClean="0">
                <a:solidFill>
                  <a:srgbClr val="00B0F0"/>
                </a:solidFill>
                <a:latin typeface="Pere Castor" pitchFamily="2" charset="0"/>
              </a:rPr>
              <a:t>Géométrie</a:t>
            </a:r>
          </a:p>
          <a:p>
            <a:r>
              <a:rPr lang="fr-FR" sz="1200" dirty="0" smtClean="0">
                <a:latin typeface="Pere Castor" pitchFamily="2" charset="0"/>
              </a:rPr>
              <a:t>Le modèle n’aide pas toujours</a:t>
            </a:r>
          </a:p>
          <a:p>
            <a:r>
              <a:rPr lang="fr-FR" sz="1200" dirty="0" smtClean="0">
                <a:latin typeface="Pere Castor" pitchFamily="2" charset="0"/>
              </a:rPr>
              <a:t>- privilégier les propriétés des figures plutôt que la reproduction ou le tracé</a:t>
            </a:r>
          </a:p>
          <a:p>
            <a:r>
              <a:rPr lang="fr-FR" sz="1200" dirty="0" smtClean="0">
                <a:latin typeface="Pere Castor" pitchFamily="2" charset="0"/>
              </a:rPr>
              <a:t>- décomposer étape par étape les réalisations en géométrie (utiliser une fiche récapitulative de procédures)</a:t>
            </a:r>
          </a:p>
          <a:p>
            <a:pPr>
              <a:buFontTx/>
              <a:buChar char="-"/>
            </a:pPr>
            <a:r>
              <a:rPr lang="fr-FR" sz="1200" dirty="0" smtClean="0">
                <a:latin typeface="Pere Castor" pitchFamily="2" charset="0"/>
              </a:rPr>
              <a:t>permettre les aides informatiques : cabri-</a:t>
            </a:r>
            <a:r>
              <a:rPr lang="fr-FR" sz="1200" dirty="0" err="1" smtClean="0">
                <a:latin typeface="Pere Castor" pitchFamily="2" charset="0"/>
              </a:rPr>
              <a:t>géométre</a:t>
            </a:r>
            <a:r>
              <a:rPr lang="fr-FR" sz="1200" dirty="0" smtClean="0">
                <a:latin typeface="Pere Castor" pitchFamily="2" charset="0"/>
              </a:rPr>
              <a:t>, Accès maths, </a:t>
            </a:r>
            <a:r>
              <a:rPr lang="fr-FR" sz="1200" dirty="0" err="1" smtClean="0">
                <a:latin typeface="Pere Castor" pitchFamily="2" charset="0"/>
              </a:rPr>
              <a:t>Pictop</a:t>
            </a:r>
            <a:r>
              <a:rPr lang="fr-FR" sz="1200" dirty="0" smtClean="0">
                <a:latin typeface="Pere Castor" pitchFamily="2" charset="0"/>
              </a:rPr>
              <a:t>, </a:t>
            </a:r>
            <a:r>
              <a:rPr lang="fr-FR" sz="1200" dirty="0" err="1" smtClean="0">
                <a:latin typeface="Pere Castor" pitchFamily="2" charset="0"/>
              </a:rPr>
              <a:t>Genex</a:t>
            </a:r>
            <a:r>
              <a:rPr lang="fr-FR" sz="1200" dirty="0" smtClean="0">
                <a:latin typeface="Pere Castor" pitchFamily="2" charset="0"/>
              </a:rPr>
              <a:t>, trousse </a:t>
            </a:r>
            <a:r>
              <a:rPr lang="fr-FR" sz="1200" dirty="0" err="1" smtClean="0">
                <a:latin typeface="Pere Castor" pitchFamily="2" charset="0"/>
              </a:rPr>
              <a:t>géotracé</a:t>
            </a:r>
            <a:r>
              <a:rPr lang="fr-FR" sz="1200" dirty="0" smtClean="0">
                <a:latin typeface="Pere Castor" pitchFamily="2" charset="0"/>
              </a:rPr>
              <a:t>… en association avec l’ergothérapeute</a:t>
            </a:r>
          </a:p>
          <a:p>
            <a:endParaRPr lang="fr-FR" sz="1200" dirty="0" smtClean="0">
              <a:latin typeface="Pere Castor" pitchFamily="2" charset="0"/>
            </a:endParaRPr>
          </a:p>
          <a:p>
            <a:r>
              <a:rPr lang="fr-FR" sz="1400" b="1" u="sng" dirty="0" smtClean="0">
                <a:latin typeface="Pere Castor" pitchFamily="2" charset="0"/>
              </a:rPr>
              <a:t>Au collège ou au lycée</a:t>
            </a:r>
          </a:p>
          <a:p>
            <a:endParaRPr lang="fr-FR" sz="1400" b="1" u="sng" dirty="0" smtClean="0">
              <a:latin typeface="Pere Castor" pitchFamily="2" charset="0"/>
            </a:endParaRPr>
          </a:p>
          <a:p>
            <a:pPr>
              <a:buFont typeface="Wingdings" pitchFamily="2" charset="2"/>
              <a:buChar char="v"/>
            </a:pPr>
            <a:r>
              <a:rPr lang="fr-FR" sz="1200" dirty="0" smtClean="0">
                <a:solidFill>
                  <a:schemeClr val="tx2">
                    <a:lumMod val="60000"/>
                    <a:lumOff val="40000"/>
                  </a:schemeClr>
                </a:solidFill>
                <a:latin typeface="Pere Castor" pitchFamily="2" charset="0"/>
              </a:rPr>
              <a:t>Vie quotidienne</a:t>
            </a:r>
          </a:p>
          <a:p>
            <a:pPr>
              <a:buFont typeface="Wingdings" pitchFamily="2" charset="2"/>
              <a:buChar char="ü"/>
            </a:pPr>
            <a:r>
              <a:rPr lang="fr-FR" sz="1200" dirty="0" smtClean="0">
                <a:latin typeface="Pere Castor" pitchFamily="2" charset="0"/>
              </a:rPr>
              <a:t> </a:t>
            </a:r>
            <a:r>
              <a:rPr lang="fr-FR" sz="1200" dirty="0" smtClean="0">
                <a:solidFill>
                  <a:srgbClr val="00B0F0"/>
                </a:solidFill>
                <a:latin typeface="Pere Castor" pitchFamily="2" charset="0"/>
              </a:rPr>
              <a:t>Déplacements</a:t>
            </a:r>
          </a:p>
          <a:p>
            <a:r>
              <a:rPr lang="fr-FR" sz="1200" dirty="0" smtClean="0">
                <a:latin typeface="Pere Castor" pitchFamily="2" charset="0"/>
              </a:rPr>
              <a:t>- proposer l’accompagnement par un camarade de classe pour les déplacements et l’installation</a:t>
            </a:r>
          </a:p>
          <a:p>
            <a:r>
              <a:rPr lang="fr-FR" sz="1200" dirty="0" smtClean="0">
                <a:latin typeface="Pere Castor" pitchFamily="2" charset="0"/>
              </a:rPr>
              <a:t>- favoriser des classes fixes dans la mesure du possible</a:t>
            </a:r>
          </a:p>
          <a:p>
            <a:r>
              <a:rPr lang="fr-FR" sz="1200" dirty="0" smtClean="0">
                <a:latin typeface="Pere Castor" pitchFamily="2" charset="0"/>
              </a:rPr>
              <a:t>- prévoir si possible une ou plusieurs visites de l’établissement (repérage des lieux, organisation matérielle)</a:t>
            </a:r>
          </a:p>
          <a:p>
            <a:pPr>
              <a:buFont typeface="Wingdings" pitchFamily="2" charset="2"/>
              <a:buChar char="ü"/>
            </a:pPr>
            <a:r>
              <a:rPr lang="fr-FR" sz="1200" dirty="0" smtClean="0">
                <a:solidFill>
                  <a:srgbClr val="00B0F0"/>
                </a:solidFill>
                <a:latin typeface="Pere Castor" pitchFamily="2" charset="0"/>
              </a:rPr>
              <a:t>Habillage</a:t>
            </a:r>
          </a:p>
          <a:p>
            <a:r>
              <a:rPr lang="fr-FR" sz="1200" dirty="0" smtClean="0">
                <a:latin typeface="Pere Castor" pitchFamily="2" charset="0"/>
              </a:rPr>
              <a:t>- laisser l’élève utiliser son aide-mémoire écrit si nécessaire</a:t>
            </a:r>
          </a:p>
          <a:p>
            <a:r>
              <a:rPr lang="fr-FR" sz="1200" dirty="0" smtClean="0">
                <a:latin typeface="Pere Castor" pitchFamily="2" charset="0"/>
              </a:rPr>
              <a:t>- penser au temps supplémentaire lors des changements de tenue pour les activités sportives</a:t>
            </a:r>
          </a:p>
          <a:p>
            <a:pPr>
              <a:buFont typeface="Wingdings" pitchFamily="2" charset="2"/>
              <a:buChar char="ü"/>
            </a:pPr>
            <a:r>
              <a:rPr lang="fr-FR" sz="1200" dirty="0" smtClean="0">
                <a:solidFill>
                  <a:srgbClr val="00B0F0"/>
                </a:solidFill>
                <a:latin typeface="Pere Castor" pitchFamily="2" charset="0"/>
              </a:rPr>
              <a:t>Repas</a:t>
            </a:r>
          </a:p>
          <a:p>
            <a:r>
              <a:rPr lang="fr-FR" sz="1200" dirty="0" smtClean="0">
                <a:latin typeface="Pere Castor" pitchFamily="2" charset="0"/>
              </a:rPr>
              <a:t>- permettre l’utilisation des aides techniques préconisées par l’ergothérapeute</a:t>
            </a:r>
          </a:p>
          <a:p>
            <a:r>
              <a:rPr lang="fr-FR" sz="1200" dirty="0" smtClean="0">
                <a:latin typeface="Pere Castor" pitchFamily="2" charset="0"/>
              </a:rPr>
              <a:t>- être tolérant par rapport à la maladresse des adolescents</a:t>
            </a:r>
          </a:p>
          <a:p>
            <a:r>
              <a:rPr lang="fr-FR" sz="1200" dirty="0" smtClean="0">
                <a:latin typeface="Pere Castor" pitchFamily="2" charset="0"/>
              </a:rPr>
              <a:t>- apporter l’aide nécessaire au cours du repas</a:t>
            </a:r>
          </a:p>
          <a:p>
            <a:r>
              <a:rPr lang="fr-FR" sz="1200" dirty="0" smtClean="0">
                <a:latin typeface="Pere Castor" pitchFamily="2" charset="0"/>
              </a:rPr>
              <a:t>- accepter que l’adolescent utilise ses propres procédures pour l’utilisation des couverts</a:t>
            </a:r>
          </a:p>
          <a:p>
            <a:r>
              <a:rPr lang="fr-FR" sz="1200" dirty="0" smtClean="0">
                <a:latin typeface="Pere Castor" pitchFamily="2" charset="0"/>
              </a:rPr>
              <a:t>- penser au besoin de temps supplémentaire</a:t>
            </a:r>
          </a:p>
          <a:p>
            <a:r>
              <a:rPr lang="fr-FR" sz="1200" dirty="0" smtClean="0">
                <a:latin typeface="Pere Castor" pitchFamily="2" charset="0"/>
              </a:rPr>
              <a:t>- donner les menus à l’avance pour que l’adolescent anticipe son choix ou qu’il puisse s’aider d’un tiers pour constituer son plateau repas</a:t>
            </a:r>
          </a:p>
          <a:p>
            <a:pPr>
              <a:buFont typeface="Wingdings" pitchFamily="2" charset="2"/>
              <a:buChar char="ü"/>
            </a:pPr>
            <a:r>
              <a:rPr lang="fr-FR" sz="1200" dirty="0" smtClean="0">
                <a:solidFill>
                  <a:srgbClr val="00B0F0"/>
                </a:solidFill>
                <a:latin typeface="Pere Castor" pitchFamily="2" charset="0"/>
              </a:rPr>
              <a:t>Choix du matériel</a:t>
            </a:r>
          </a:p>
          <a:p>
            <a:r>
              <a:rPr lang="fr-FR" sz="1200" dirty="0" smtClean="0">
                <a:latin typeface="Pere Castor" pitchFamily="2" charset="0"/>
              </a:rPr>
              <a:t>- le choix des classeurs, cahiers et matériels se fait en collaboration avec l’enseignant, la</a:t>
            </a:r>
          </a:p>
          <a:p>
            <a:r>
              <a:rPr lang="fr-FR" sz="1200" dirty="0" smtClean="0">
                <a:latin typeface="Pere Castor" pitchFamily="2" charset="0"/>
              </a:rPr>
              <a:t>famille et l’ergothérapeute à la rentrée</a:t>
            </a:r>
          </a:p>
          <a:p>
            <a:r>
              <a:rPr lang="fr-FR" sz="1200" dirty="0" smtClean="0">
                <a:latin typeface="Pere Castor" pitchFamily="2" charset="0"/>
              </a:rPr>
              <a:t>- arrêter le choix d’un code couleur par discipline et le conserver d’une année sur l’autre (le matériel, repérage des salles et dans l’emploi du temps…)</a:t>
            </a:r>
          </a:p>
          <a:p>
            <a:endParaRPr lang="fr-FR" sz="1200" dirty="0" smtClean="0">
              <a:latin typeface="Pere Castor" pitchFamily="2" charset="0"/>
            </a:endParaRPr>
          </a:p>
          <a:p>
            <a:pPr>
              <a:buFont typeface="Wingdings" pitchFamily="2" charset="2"/>
              <a:buChar char="v"/>
            </a:pPr>
            <a:r>
              <a:rPr lang="fr-FR" sz="1400" dirty="0" smtClean="0">
                <a:solidFill>
                  <a:schemeClr val="tx2">
                    <a:lumMod val="60000"/>
                    <a:lumOff val="40000"/>
                  </a:schemeClr>
                </a:solidFill>
                <a:latin typeface="Pere Castor" pitchFamily="2" charset="0"/>
              </a:rPr>
              <a:t>Scolarité</a:t>
            </a:r>
          </a:p>
          <a:p>
            <a:r>
              <a:rPr lang="fr-FR" sz="1200" dirty="0" smtClean="0">
                <a:latin typeface="Pere Castor" pitchFamily="2" charset="0"/>
              </a:rPr>
              <a:t>- approfondir les notions en utilisant tous les canaux d’entrée (ex : donner la consigne verbale, puis le support écrit)</a:t>
            </a:r>
          </a:p>
          <a:p>
            <a:r>
              <a:rPr lang="fr-FR" sz="1200" dirty="0" smtClean="0">
                <a:latin typeface="Pere Castor" pitchFamily="2" charset="0"/>
              </a:rPr>
              <a:t>- penser au tiers temps supplémentaire pour les évaluations, privilégier l’évaluation orale plutôt</a:t>
            </a:r>
          </a:p>
          <a:p>
            <a:r>
              <a:rPr lang="fr-FR" sz="1200" dirty="0" smtClean="0">
                <a:latin typeface="Pere Castor" pitchFamily="2" charset="0"/>
              </a:rPr>
              <a:t>qu’écrite</a:t>
            </a:r>
          </a:p>
          <a:p>
            <a:r>
              <a:rPr lang="fr-FR" sz="1200" dirty="0" smtClean="0">
                <a:latin typeface="Pere Castor" pitchFamily="2" charset="0"/>
              </a:rPr>
              <a:t>- mettre en place des plans de cours, des mémentos</a:t>
            </a:r>
          </a:p>
          <a:p>
            <a:r>
              <a:rPr lang="fr-FR" sz="1200" dirty="0" smtClean="0">
                <a:latin typeface="Pere Castor" pitchFamily="2" charset="0"/>
              </a:rPr>
              <a:t>- lire les consignes à voix haute et en vérifier la compréhension</a:t>
            </a:r>
          </a:p>
          <a:p>
            <a:r>
              <a:rPr lang="fr-FR" sz="1200" dirty="0" smtClean="0">
                <a:latin typeface="Pere Castor" pitchFamily="2" charset="0"/>
              </a:rPr>
              <a:t>- permettre l’utilisation d’un logiciel adapté avec prédiction des mots, dictée vocale, éditeur de textes…</a:t>
            </a:r>
          </a:p>
          <a:p>
            <a:r>
              <a:rPr lang="fr-FR" sz="1200" dirty="0" smtClean="0">
                <a:latin typeface="Pere Castor" pitchFamily="2" charset="0"/>
              </a:rPr>
              <a:t>- laisser le temps nécessaire à l’organisation du cartable, respecter cette organisation au jour le jour</a:t>
            </a:r>
          </a:p>
          <a:p>
            <a:r>
              <a:rPr lang="fr-FR" sz="1200" dirty="0" smtClean="0">
                <a:latin typeface="Pere Castor" pitchFamily="2" charset="0"/>
              </a:rPr>
              <a:t>- mettre en place une procédure de compréhension de texte</a:t>
            </a:r>
          </a:p>
          <a:p>
            <a:r>
              <a:rPr lang="fr-FR" sz="1200" dirty="0" smtClean="0">
                <a:latin typeface="Pere Castor" pitchFamily="2" charset="0"/>
              </a:rPr>
              <a:t>ex : 1 – lis d’abord les questions  		</a:t>
            </a:r>
          </a:p>
          <a:p>
            <a:r>
              <a:rPr lang="fr-FR" sz="1200" dirty="0" smtClean="0">
                <a:latin typeface="Pere Castor" pitchFamily="2" charset="0"/>
              </a:rPr>
              <a:t>2 – lis le texte en entier</a:t>
            </a:r>
            <a:endParaRPr lang="fr-FR" sz="1200" dirty="0">
              <a:latin typeface="Pere Castor" pitchFamily="2"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188640" y="648072"/>
            <a:ext cx="288032" cy="8532440"/>
            <a:chOff x="260648" y="611560"/>
            <a:chExt cx="288032" cy="8532440"/>
          </a:xfrm>
        </p:grpSpPr>
        <p:cxnSp>
          <p:nvCxnSpPr>
            <p:cNvPr id="3" name="Connecteur droit 2"/>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Ellipse 3"/>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Ellipse 4"/>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llipse 5"/>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Ellipse 6"/>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8" name="Groupe 7"/>
          <p:cNvGrpSpPr/>
          <p:nvPr/>
        </p:nvGrpSpPr>
        <p:grpSpPr>
          <a:xfrm>
            <a:off x="0" y="0"/>
            <a:ext cx="6858000" cy="683568"/>
            <a:chOff x="0" y="0"/>
            <a:chExt cx="6858000" cy="683568"/>
          </a:xfrm>
        </p:grpSpPr>
        <p:sp>
          <p:nvSpPr>
            <p:cNvPr id="9" name="Rectangle 8"/>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dyspraxie : troubles spécifiques de la planification du geste</a:t>
              </a:r>
              <a:endParaRPr lang="fr-FR" sz="2000" dirty="0">
                <a:solidFill>
                  <a:schemeClr val="tx1"/>
                </a:solidFill>
                <a:latin typeface="Pere Castor" pitchFamily="2" charset="0"/>
              </a:endParaRPr>
            </a:p>
          </p:txBody>
        </p:sp>
        <p:cxnSp>
          <p:nvCxnSpPr>
            <p:cNvPr id="10" name="Connecteur droit 9"/>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sp>
        <p:nvSpPr>
          <p:cNvPr id="12" name="ZoneTexte 11"/>
          <p:cNvSpPr txBox="1"/>
          <p:nvPr/>
        </p:nvSpPr>
        <p:spPr>
          <a:xfrm>
            <a:off x="620688" y="1187624"/>
            <a:ext cx="5760640" cy="5632311"/>
          </a:xfrm>
          <a:prstGeom prst="rect">
            <a:avLst/>
          </a:prstGeom>
          <a:noFill/>
        </p:spPr>
        <p:txBody>
          <a:bodyPr wrap="square" rtlCol="0">
            <a:spAutoFit/>
          </a:bodyPr>
          <a:lstStyle/>
          <a:p>
            <a:r>
              <a:rPr lang="fr-FR" sz="1200" dirty="0" smtClean="0">
                <a:latin typeface="Pere Castor" pitchFamily="2" charset="0"/>
              </a:rPr>
              <a:t>3 – repère et souligne les mots importants</a:t>
            </a:r>
          </a:p>
          <a:p>
            <a:r>
              <a:rPr lang="fr-FR" sz="1200" dirty="0" smtClean="0">
                <a:latin typeface="Pere Castor" pitchFamily="2" charset="0"/>
              </a:rPr>
              <a:t>4 – réponds aux questions et barre chaque question au fur et à mesure</a:t>
            </a:r>
          </a:p>
          <a:p>
            <a:r>
              <a:rPr lang="fr-FR" sz="1200" dirty="0" smtClean="0">
                <a:latin typeface="Pere Castor" pitchFamily="2" charset="0"/>
              </a:rPr>
              <a:t>5 – relis tes réponses</a:t>
            </a:r>
          </a:p>
          <a:p>
            <a:pPr>
              <a:buFont typeface="Wingdings" pitchFamily="2" charset="2"/>
              <a:buChar char="ü"/>
            </a:pPr>
            <a:r>
              <a:rPr lang="fr-FR" sz="1200" dirty="0" smtClean="0">
                <a:solidFill>
                  <a:srgbClr val="00B0F0"/>
                </a:solidFill>
                <a:latin typeface="Pere Castor" pitchFamily="2" charset="0"/>
              </a:rPr>
              <a:t>Lecture</a:t>
            </a:r>
          </a:p>
          <a:p>
            <a:r>
              <a:rPr lang="fr-FR" sz="1200" dirty="0" smtClean="0">
                <a:latin typeface="Pere Castor" pitchFamily="2" charset="0"/>
              </a:rPr>
              <a:t>- présenter des documents aérés</a:t>
            </a:r>
          </a:p>
          <a:p>
            <a:r>
              <a:rPr lang="fr-FR" sz="1200" dirty="0" smtClean="0">
                <a:latin typeface="Pere Castor" pitchFamily="2" charset="0"/>
              </a:rPr>
              <a:t>- pointer la ligne à lire avec le doigt ou la règle</a:t>
            </a:r>
          </a:p>
          <a:p>
            <a:r>
              <a:rPr lang="fr-FR" sz="1200" dirty="0" smtClean="0">
                <a:latin typeface="Pere Castor" pitchFamily="2" charset="0"/>
              </a:rPr>
              <a:t>- utiliser des repères de couleur</a:t>
            </a:r>
          </a:p>
          <a:p>
            <a:pPr>
              <a:buFont typeface="Wingdings" pitchFamily="2" charset="2"/>
              <a:buChar char="ü"/>
            </a:pPr>
            <a:r>
              <a:rPr lang="fr-FR" sz="1200" dirty="0" smtClean="0">
                <a:solidFill>
                  <a:srgbClr val="00B0F0"/>
                </a:solidFill>
                <a:latin typeface="Pere Castor" pitchFamily="2" charset="0"/>
              </a:rPr>
              <a:t> Ecriture</a:t>
            </a:r>
          </a:p>
          <a:p>
            <a:r>
              <a:rPr lang="fr-FR" sz="1200" dirty="0" smtClean="0">
                <a:latin typeface="Pere Castor" pitchFamily="2" charset="0"/>
              </a:rPr>
              <a:t>- utiliser l’ordinateur et les logiciels adaptés préconisés par l’ergothérapeute</a:t>
            </a:r>
          </a:p>
          <a:p>
            <a:r>
              <a:rPr lang="fr-FR" sz="1200" dirty="0" smtClean="0">
                <a:latin typeface="Pere Castor" pitchFamily="2" charset="0"/>
              </a:rPr>
              <a:t>- limiter la copie en tant que telle, favoriser l’oral</a:t>
            </a:r>
          </a:p>
          <a:p>
            <a:r>
              <a:rPr lang="fr-FR" sz="1200" dirty="0" smtClean="0">
                <a:latin typeface="Pere Castor" pitchFamily="2" charset="0"/>
              </a:rPr>
              <a:t>- veiller à la qualité des photocopies</a:t>
            </a:r>
          </a:p>
          <a:p>
            <a:r>
              <a:rPr lang="fr-FR" sz="1200" dirty="0" smtClean="0">
                <a:latin typeface="Pere Castor" pitchFamily="2" charset="0"/>
              </a:rPr>
              <a:t>- privilégier l’apprentissage de l’orthographe par l’épellation plutôt que par l’écrit</a:t>
            </a:r>
          </a:p>
          <a:p>
            <a:pPr>
              <a:buFont typeface="Wingdings" pitchFamily="2" charset="2"/>
              <a:buChar char="ü"/>
            </a:pPr>
            <a:r>
              <a:rPr lang="fr-FR" sz="1200" dirty="0" smtClean="0">
                <a:solidFill>
                  <a:srgbClr val="00B0F0"/>
                </a:solidFill>
                <a:latin typeface="Pere Castor" pitchFamily="2" charset="0"/>
              </a:rPr>
              <a:t>Numération et calcul</a:t>
            </a:r>
          </a:p>
          <a:p>
            <a:r>
              <a:rPr lang="fr-FR" sz="1200" dirty="0" smtClean="0">
                <a:latin typeface="Pere Castor" pitchFamily="2" charset="0"/>
              </a:rPr>
              <a:t>- favoriser l’utilisation de la calculette</a:t>
            </a:r>
          </a:p>
          <a:p>
            <a:r>
              <a:rPr lang="fr-FR" sz="1200" dirty="0" smtClean="0">
                <a:latin typeface="Pere Castor" pitchFamily="2" charset="0"/>
              </a:rPr>
              <a:t>- travailler sur le sens des opérations plutôt que les techniques</a:t>
            </a:r>
          </a:p>
          <a:p>
            <a:pPr>
              <a:buFontTx/>
              <a:buChar char="-"/>
            </a:pPr>
            <a:r>
              <a:rPr lang="fr-FR" sz="1200" dirty="0" smtClean="0">
                <a:latin typeface="Pere Castor" pitchFamily="2" charset="0"/>
              </a:rPr>
              <a:t>proposer des feuilles de tableau de calcul </a:t>
            </a:r>
            <a:r>
              <a:rPr lang="fr-FR" sz="1200" dirty="0" err="1" smtClean="0">
                <a:latin typeface="Pere Castor" pitchFamily="2" charset="0"/>
              </a:rPr>
              <a:t>prétracées</a:t>
            </a:r>
            <a:endParaRPr lang="fr-FR" sz="1200" dirty="0" smtClean="0">
              <a:latin typeface="Pere Castor" pitchFamily="2" charset="0"/>
            </a:endParaRPr>
          </a:p>
          <a:p>
            <a:pPr>
              <a:buFontTx/>
              <a:buChar char="-"/>
            </a:pPr>
            <a:r>
              <a:rPr lang="fr-FR" sz="1200" dirty="0" smtClean="0">
                <a:latin typeface="Pere Castor" pitchFamily="2" charset="0"/>
              </a:rPr>
              <a:t>Résolution de problème</a:t>
            </a:r>
          </a:p>
          <a:p>
            <a:r>
              <a:rPr lang="fr-FR" sz="1200" dirty="0" smtClean="0">
                <a:latin typeface="Pere Castor" pitchFamily="2" charset="0"/>
              </a:rPr>
              <a:t>- rappeler la procédure de la compréhension de textes</a:t>
            </a:r>
          </a:p>
          <a:p>
            <a:r>
              <a:rPr lang="fr-FR" sz="1200" dirty="0" smtClean="0">
                <a:latin typeface="Pere Castor" pitchFamily="2" charset="0"/>
              </a:rPr>
              <a:t>- donner des consignes simples, une seule consigne à la fois</a:t>
            </a:r>
          </a:p>
          <a:p>
            <a:r>
              <a:rPr lang="fr-FR" sz="1200" dirty="0" smtClean="0">
                <a:latin typeface="Pere Castor" pitchFamily="2" charset="0"/>
              </a:rPr>
              <a:t>- l’élève peut oraliser sa démarche avant de l’écrire</a:t>
            </a:r>
          </a:p>
          <a:p>
            <a:pPr>
              <a:buFontTx/>
              <a:buChar char="-"/>
            </a:pPr>
            <a:r>
              <a:rPr lang="fr-FR" sz="1200" dirty="0" smtClean="0">
                <a:latin typeface="Pere Castor" pitchFamily="2" charset="0"/>
              </a:rPr>
              <a:t>accepter que l’élève utilise sa propre stratégie</a:t>
            </a:r>
          </a:p>
          <a:p>
            <a:pPr>
              <a:buFont typeface="Wingdings" pitchFamily="2" charset="2"/>
              <a:buChar char="ü"/>
            </a:pPr>
            <a:r>
              <a:rPr lang="fr-FR" sz="1200" dirty="0" smtClean="0">
                <a:solidFill>
                  <a:srgbClr val="00B0F0"/>
                </a:solidFill>
                <a:latin typeface="Pere Castor" pitchFamily="2" charset="0"/>
              </a:rPr>
              <a:t>Géométrie</a:t>
            </a:r>
          </a:p>
          <a:p>
            <a:r>
              <a:rPr lang="fr-FR" sz="1200" dirty="0" smtClean="0">
                <a:latin typeface="Pere Castor" pitchFamily="2" charset="0"/>
              </a:rPr>
              <a:t>Le modèle n’aide pas toujours</a:t>
            </a:r>
          </a:p>
          <a:p>
            <a:r>
              <a:rPr lang="fr-FR" sz="1200" dirty="0" smtClean="0">
                <a:latin typeface="Pere Castor" pitchFamily="2" charset="0"/>
              </a:rPr>
              <a:t>- privilégier une présentation aérée des exercices, un seul exercice par feuille</a:t>
            </a:r>
          </a:p>
          <a:p>
            <a:r>
              <a:rPr lang="fr-FR" sz="1200" dirty="0" smtClean="0">
                <a:latin typeface="Pere Castor" pitchFamily="2" charset="0"/>
              </a:rPr>
              <a:t>- privilégier les propriétés des figures plutôt que le tracé</a:t>
            </a:r>
          </a:p>
          <a:p>
            <a:r>
              <a:rPr lang="fr-FR" sz="1200" dirty="0" smtClean="0">
                <a:latin typeface="Pere Castor" pitchFamily="2" charset="0"/>
              </a:rPr>
              <a:t>- aider le jeune à analyser le modèle verbalement</a:t>
            </a:r>
          </a:p>
          <a:p>
            <a:r>
              <a:rPr lang="fr-FR" sz="1200" dirty="0" smtClean="0">
                <a:latin typeface="Pere Castor" pitchFamily="2" charset="0"/>
              </a:rPr>
              <a:t>- décomposer étape par étape les réalisations géométriques, utiliser une fiche récapitulative </a:t>
            </a:r>
            <a:r>
              <a:rPr lang="fr-FR" sz="1200" dirty="0" err="1" smtClean="0">
                <a:latin typeface="Pere Castor" pitchFamily="2" charset="0"/>
              </a:rPr>
              <a:t>desprocédures</a:t>
            </a:r>
            <a:endParaRPr lang="fr-FR" sz="1200" dirty="0" smtClean="0">
              <a:latin typeface="Pere Castor" pitchFamily="2" charset="0"/>
            </a:endParaRPr>
          </a:p>
          <a:p>
            <a:r>
              <a:rPr lang="fr-FR" sz="1200" dirty="0" smtClean="0">
                <a:latin typeface="Pere Castor" pitchFamily="2" charset="0"/>
              </a:rPr>
              <a:t>- permettre l’utilisation de logiciels : cabri-</a:t>
            </a:r>
            <a:r>
              <a:rPr lang="fr-FR" sz="1200" dirty="0" err="1" smtClean="0">
                <a:latin typeface="Pere Castor" pitchFamily="2" charset="0"/>
              </a:rPr>
              <a:t>géométre</a:t>
            </a:r>
            <a:r>
              <a:rPr lang="fr-FR" sz="1200" dirty="0" smtClean="0">
                <a:latin typeface="Pere Castor" pitchFamily="2" charset="0"/>
              </a:rPr>
              <a:t>, Accès maths, </a:t>
            </a:r>
            <a:r>
              <a:rPr lang="fr-FR" sz="1200" dirty="0" err="1" smtClean="0">
                <a:latin typeface="Pere Castor" pitchFamily="2" charset="0"/>
              </a:rPr>
              <a:t>Pictop</a:t>
            </a:r>
            <a:r>
              <a:rPr lang="fr-FR" sz="1200" dirty="0" smtClean="0">
                <a:latin typeface="Pere Castor" pitchFamily="2" charset="0"/>
              </a:rPr>
              <a:t>, </a:t>
            </a:r>
            <a:r>
              <a:rPr lang="fr-FR" sz="1200" dirty="0" err="1" smtClean="0">
                <a:latin typeface="Pere Castor" pitchFamily="2" charset="0"/>
              </a:rPr>
              <a:t>Genex</a:t>
            </a:r>
            <a:r>
              <a:rPr lang="fr-FR" sz="1200" dirty="0" smtClean="0">
                <a:latin typeface="Pere Castor" pitchFamily="2" charset="0"/>
              </a:rPr>
              <a:t>, </a:t>
            </a:r>
            <a:r>
              <a:rPr lang="fr-FR" sz="1200" dirty="0" err="1" smtClean="0">
                <a:latin typeface="Pere Castor" pitchFamily="2" charset="0"/>
              </a:rPr>
              <a:t>troussegéotracé</a:t>
            </a:r>
            <a:r>
              <a:rPr lang="fr-FR" sz="1200" dirty="0" smtClean="0">
                <a:latin typeface="Pere Castor" pitchFamily="2" charset="0"/>
              </a:rPr>
              <a:t>… en association avec l’ergothérapeute</a:t>
            </a:r>
            <a:endParaRPr lang="fr-FR" sz="1200" dirty="0">
              <a:latin typeface="Pere Castor"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dysphasie : troubles spécifiques du langage oral</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aphicFrame>
        <p:nvGraphicFramePr>
          <p:cNvPr id="12" name="Tableau 11"/>
          <p:cNvGraphicFramePr>
            <a:graphicFrameLocks noGrp="1"/>
          </p:cNvGraphicFramePr>
          <p:nvPr/>
        </p:nvGraphicFramePr>
        <p:xfrm>
          <a:off x="620688" y="1259632"/>
          <a:ext cx="6048672" cy="5730240"/>
        </p:xfrm>
        <a:graphic>
          <a:graphicData uri="http://schemas.openxmlformats.org/drawingml/2006/table">
            <a:tbl>
              <a:tblPr firstRow="1" bandRow="1">
                <a:tableStyleId>{5C22544A-7EE6-4342-B048-85BDC9FD1C3A}</a:tableStyleId>
              </a:tblPr>
              <a:tblGrid>
                <a:gridCol w="2232248"/>
                <a:gridCol w="2448272"/>
                <a:gridCol w="1368152"/>
              </a:tblGrid>
              <a:tr h="288031">
                <a:tc gridSpan="3">
                  <a:txBody>
                    <a:bodyPr/>
                    <a:lstStyle/>
                    <a:p>
                      <a:pPr algn="ctr"/>
                      <a:r>
                        <a:rPr lang="fr-FR" sz="1600" dirty="0" smtClean="0">
                          <a:solidFill>
                            <a:schemeClr val="tx2">
                              <a:lumMod val="60000"/>
                              <a:lumOff val="40000"/>
                            </a:schemeClr>
                          </a:solidFill>
                          <a:latin typeface="Pere Castor" pitchFamily="2" charset="0"/>
                        </a:rPr>
                        <a:t>Les signes d’alerte : comment repérer un trouble du langage oral </a:t>
                      </a:r>
                      <a:endParaRPr lang="fr-FR" sz="1600" dirty="0">
                        <a:solidFill>
                          <a:schemeClr val="tx2">
                            <a:lumMod val="60000"/>
                            <a:lumOff val="40000"/>
                          </a:schemeClr>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24015">
                <a:tc>
                  <a:txBody>
                    <a:bodyPr/>
                    <a:lstStyle/>
                    <a:p>
                      <a:pPr algn="ctr"/>
                      <a:r>
                        <a:rPr lang="fr-FR" sz="1200" dirty="0" smtClean="0">
                          <a:solidFill>
                            <a:schemeClr val="tx1"/>
                          </a:solidFill>
                          <a:latin typeface="Pere Castor" pitchFamily="2" charset="0"/>
                        </a:rPr>
                        <a:t>Cycle 1</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dirty="0" smtClean="0">
                          <a:solidFill>
                            <a:schemeClr val="tx1"/>
                          </a:solidFill>
                          <a:latin typeface="Pere Castor" pitchFamily="2" charset="0"/>
                        </a:rPr>
                        <a:t>Cycle 2</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dirty="0" smtClean="0">
                          <a:solidFill>
                            <a:schemeClr val="tx1"/>
                          </a:solidFill>
                          <a:latin typeface="Pere Castor" pitchFamily="2" charset="0"/>
                        </a:rPr>
                        <a:t>Cycle 3 - Collège</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62973">
                <a:tc>
                  <a:txBody>
                    <a:bodyPr/>
                    <a:lstStyle/>
                    <a:p>
                      <a:r>
                        <a:rPr lang="fr-FR" sz="1100" b="1" u="none" dirty="0" smtClean="0">
                          <a:solidFill>
                            <a:schemeClr val="tx2">
                              <a:lumMod val="60000"/>
                              <a:lumOff val="40000"/>
                            </a:schemeClr>
                          </a:solidFill>
                          <a:latin typeface="Pere Castor" pitchFamily="2" charset="0"/>
                        </a:rPr>
                        <a:t>De 2 à 3 ans</a:t>
                      </a:r>
                    </a:p>
                    <a:p>
                      <a:r>
                        <a:rPr lang="fr-FR" sz="1100" dirty="0" smtClean="0">
                          <a:solidFill>
                            <a:schemeClr val="tx1"/>
                          </a:solidFill>
                          <a:latin typeface="Pere Castor" pitchFamily="2" charset="0"/>
                        </a:rPr>
                        <a:t>- ne paraît pas comprendre quand on s’adresse à lui</a:t>
                      </a:r>
                    </a:p>
                    <a:p>
                      <a:r>
                        <a:rPr lang="fr-FR" sz="1100" dirty="0" smtClean="0">
                          <a:solidFill>
                            <a:schemeClr val="tx1"/>
                          </a:solidFill>
                          <a:latin typeface="Pere Castor" pitchFamily="2" charset="0"/>
                        </a:rPr>
                        <a:t>- utilise des «mots phrases »</a:t>
                      </a:r>
                    </a:p>
                    <a:p>
                      <a:r>
                        <a:rPr lang="fr-FR" sz="1100" dirty="0" smtClean="0">
                          <a:solidFill>
                            <a:schemeClr val="tx1"/>
                          </a:solidFill>
                          <a:latin typeface="Pere Castor" pitchFamily="2" charset="0"/>
                        </a:rPr>
                        <a:t>- est inintelligible</a:t>
                      </a:r>
                    </a:p>
                    <a:p>
                      <a:r>
                        <a:rPr lang="fr-FR" sz="1100" dirty="0" smtClean="0">
                          <a:solidFill>
                            <a:schemeClr val="tx1"/>
                          </a:solidFill>
                          <a:latin typeface="Pere Castor" pitchFamily="2" charset="0"/>
                        </a:rPr>
                        <a:t>- ne parle pas</a:t>
                      </a:r>
                    </a:p>
                    <a:p>
                      <a:r>
                        <a:rPr lang="fr-FR" sz="1100" dirty="0" smtClean="0">
                          <a:solidFill>
                            <a:schemeClr val="tx1"/>
                          </a:solidFill>
                          <a:latin typeface="Pere Castor" pitchFamily="2" charset="0"/>
                        </a:rPr>
                        <a:t>- a tendance à l’écholalie</a:t>
                      </a:r>
                    </a:p>
                    <a:p>
                      <a:r>
                        <a:rPr lang="fr-FR" sz="1100" dirty="0" smtClean="0">
                          <a:solidFill>
                            <a:schemeClr val="tx1"/>
                          </a:solidFill>
                          <a:latin typeface="Pere Castor" pitchFamily="2" charset="0"/>
                        </a:rPr>
                        <a:t>- ne se souvient pas des comptines</a:t>
                      </a:r>
                    </a:p>
                    <a:p>
                      <a:r>
                        <a:rPr lang="fr-FR" sz="1100" dirty="0" smtClean="0">
                          <a:solidFill>
                            <a:schemeClr val="tx1"/>
                          </a:solidFill>
                          <a:latin typeface="Pere Castor" pitchFamily="2" charset="0"/>
                        </a:rPr>
                        <a:t>- comprend très bien mais mutique ou presque</a:t>
                      </a:r>
                    </a:p>
                    <a:p>
                      <a:r>
                        <a:rPr lang="fr-FR" sz="1100" dirty="0" smtClean="0">
                          <a:solidFill>
                            <a:schemeClr val="tx1"/>
                          </a:solidFill>
                          <a:latin typeface="Pere Castor" pitchFamily="2" charset="0"/>
                        </a:rPr>
                        <a:t>(parlant par gestes par exemple)</a:t>
                      </a:r>
                    </a:p>
                    <a:p>
                      <a:endParaRPr lang="fr-FR" sz="1100" dirty="0" smtClean="0">
                        <a:solidFill>
                          <a:schemeClr val="tx1"/>
                        </a:solidFill>
                        <a:latin typeface="Pere Castor" pitchFamily="2" charset="0"/>
                      </a:endParaRPr>
                    </a:p>
                    <a:p>
                      <a:r>
                        <a:rPr lang="fr-FR" sz="1100" b="1" u="none" dirty="0" smtClean="0">
                          <a:solidFill>
                            <a:schemeClr val="tx2">
                              <a:lumMod val="60000"/>
                              <a:lumOff val="40000"/>
                            </a:schemeClr>
                          </a:solidFill>
                          <a:latin typeface="Pere Castor" pitchFamily="2" charset="0"/>
                        </a:rPr>
                        <a:t>De 3 à 4 ans</a:t>
                      </a:r>
                    </a:p>
                    <a:p>
                      <a:r>
                        <a:rPr lang="fr-FR" sz="1100" dirty="0" smtClean="0">
                          <a:solidFill>
                            <a:schemeClr val="tx1"/>
                          </a:solidFill>
                          <a:latin typeface="Pere Castor" pitchFamily="2" charset="0"/>
                        </a:rPr>
                        <a:t>- ne comprend pas les consignes simples</a:t>
                      </a:r>
                    </a:p>
                    <a:p>
                      <a:r>
                        <a:rPr lang="fr-FR" sz="1100" dirty="0" smtClean="0">
                          <a:solidFill>
                            <a:schemeClr val="tx1"/>
                          </a:solidFill>
                          <a:latin typeface="Pere Castor" pitchFamily="2" charset="0"/>
                        </a:rPr>
                        <a:t>- est inintelligible</a:t>
                      </a:r>
                    </a:p>
                    <a:p>
                      <a:r>
                        <a:rPr lang="fr-FR" sz="1100" dirty="0" smtClean="0">
                          <a:solidFill>
                            <a:schemeClr val="tx1"/>
                          </a:solidFill>
                          <a:latin typeface="Pere Castor" pitchFamily="2" charset="0"/>
                        </a:rPr>
                        <a:t>- réduit les phrases à 1 ou 2 mots</a:t>
                      </a:r>
                    </a:p>
                    <a:p>
                      <a:r>
                        <a:rPr lang="fr-FR" sz="1100" dirty="0" smtClean="0">
                          <a:solidFill>
                            <a:schemeClr val="tx1"/>
                          </a:solidFill>
                          <a:latin typeface="Pere Castor" pitchFamily="2" charset="0"/>
                        </a:rPr>
                        <a:t>- n’utilise pas le je, ni les autres pronoms</a:t>
                      </a:r>
                    </a:p>
                    <a:p>
                      <a:r>
                        <a:rPr lang="fr-FR" sz="1100" dirty="0" smtClean="0">
                          <a:solidFill>
                            <a:schemeClr val="tx1"/>
                          </a:solidFill>
                          <a:latin typeface="Pere Castor" pitchFamily="2" charset="0"/>
                        </a:rPr>
                        <a:t>- comprend bien mais s’exprime peu ou pas, très</a:t>
                      </a:r>
                    </a:p>
                    <a:p>
                      <a:r>
                        <a:rPr lang="fr-FR" sz="1100" dirty="0" smtClean="0">
                          <a:solidFill>
                            <a:schemeClr val="tx1"/>
                          </a:solidFill>
                          <a:latin typeface="Pere Castor" pitchFamily="2" charset="0"/>
                        </a:rPr>
                        <a:t>maladroitement sans syntaxe fiable</a:t>
                      </a:r>
                    </a:p>
                    <a:p>
                      <a:endParaRPr lang="fr-FR" sz="1100" dirty="0" smtClean="0">
                        <a:solidFill>
                          <a:schemeClr val="tx1"/>
                        </a:solidFill>
                        <a:latin typeface="Pere Castor" pitchFamily="2" charset="0"/>
                      </a:endParaRPr>
                    </a:p>
                    <a:p>
                      <a:r>
                        <a:rPr lang="fr-FR" sz="1100" b="1" u="none" dirty="0" smtClean="0">
                          <a:solidFill>
                            <a:schemeClr val="tx2">
                              <a:lumMod val="60000"/>
                              <a:lumOff val="40000"/>
                            </a:schemeClr>
                          </a:solidFill>
                          <a:latin typeface="Pere Castor" pitchFamily="2" charset="0"/>
                        </a:rPr>
                        <a:t>De 4 à 5 ans</a:t>
                      </a:r>
                    </a:p>
                    <a:p>
                      <a:r>
                        <a:rPr lang="fr-FR" sz="1100" dirty="0" smtClean="0">
                          <a:solidFill>
                            <a:schemeClr val="tx1"/>
                          </a:solidFill>
                          <a:latin typeface="Pere Castor" pitchFamily="2" charset="0"/>
                        </a:rPr>
                        <a:t>- a du mal à verbaliser</a:t>
                      </a:r>
                    </a:p>
                    <a:p>
                      <a:r>
                        <a:rPr lang="fr-FR" sz="1100" dirty="0" smtClean="0">
                          <a:solidFill>
                            <a:schemeClr val="tx1"/>
                          </a:solidFill>
                          <a:latin typeface="Pere Castor" pitchFamily="2" charset="0"/>
                        </a:rPr>
                        <a:t>- n’est pas ou peu intelligible</a:t>
                      </a:r>
                    </a:p>
                    <a:p>
                      <a:r>
                        <a:rPr lang="fr-FR" sz="1100" dirty="0" smtClean="0">
                          <a:solidFill>
                            <a:schemeClr val="tx1"/>
                          </a:solidFill>
                          <a:latin typeface="Pere Castor" pitchFamily="2" charset="0"/>
                        </a:rPr>
                        <a:t>- phrases sans verbe ou mal construites</a:t>
                      </a:r>
                    </a:p>
                    <a:p>
                      <a:r>
                        <a:rPr lang="fr-FR" sz="1100" dirty="0" smtClean="0">
                          <a:solidFill>
                            <a:schemeClr val="tx1"/>
                          </a:solidFill>
                          <a:latin typeface="Pere Castor" pitchFamily="2" charset="0"/>
                        </a:rPr>
                        <a:t>- cherche fréquemment ses mots même si on lui</a:t>
                      </a:r>
                    </a:p>
                    <a:p>
                      <a:r>
                        <a:rPr lang="fr-FR" sz="1100" dirty="0" smtClean="0">
                          <a:solidFill>
                            <a:schemeClr val="tx1"/>
                          </a:solidFill>
                          <a:latin typeface="Pere Castor" pitchFamily="2" charset="0"/>
                        </a:rPr>
                        <a:t>demande juste de dénommer ce qu’il voit</a:t>
                      </a:r>
                      <a:endParaRPr lang="fr-FR" sz="11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fr-FR" sz="1100" b="1" dirty="0" smtClean="0">
                          <a:solidFill>
                            <a:schemeClr val="tx2">
                              <a:lumMod val="60000"/>
                              <a:lumOff val="40000"/>
                            </a:schemeClr>
                          </a:solidFill>
                          <a:latin typeface="Pere Castor" pitchFamily="2" charset="0"/>
                        </a:rPr>
                        <a:t>GS maternelle</a:t>
                      </a:r>
                    </a:p>
                    <a:p>
                      <a:r>
                        <a:rPr lang="fr-FR" sz="1100" dirty="0" smtClean="0">
                          <a:solidFill>
                            <a:schemeClr val="tx1"/>
                          </a:solidFill>
                          <a:latin typeface="Pere Castor" pitchFamily="2" charset="0"/>
                        </a:rPr>
                        <a:t>- manifeste des troubles de la compréhension</a:t>
                      </a:r>
                    </a:p>
                    <a:p>
                      <a:r>
                        <a:rPr lang="fr-FR" sz="1100" dirty="0" smtClean="0">
                          <a:solidFill>
                            <a:schemeClr val="tx1"/>
                          </a:solidFill>
                          <a:latin typeface="Pere Castor" pitchFamily="2" charset="0"/>
                        </a:rPr>
                        <a:t>- est peu intelligible ou déforme des mots de</a:t>
                      </a:r>
                    </a:p>
                    <a:p>
                      <a:r>
                        <a:rPr lang="fr-FR" sz="1100" dirty="0" smtClean="0">
                          <a:solidFill>
                            <a:schemeClr val="tx1"/>
                          </a:solidFill>
                          <a:latin typeface="Pere Castor" pitchFamily="2" charset="0"/>
                        </a:rPr>
                        <a:t>manière importante</a:t>
                      </a:r>
                    </a:p>
                    <a:p>
                      <a:r>
                        <a:rPr lang="fr-FR" sz="1100" dirty="0" smtClean="0">
                          <a:solidFill>
                            <a:schemeClr val="tx1"/>
                          </a:solidFill>
                          <a:latin typeface="Pere Castor" pitchFamily="2" charset="0"/>
                        </a:rPr>
                        <a:t>- évolue peu ou stagne sur l’année</a:t>
                      </a:r>
                    </a:p>
                    <a:p>
                      <a:r>
                        <a:rPr lang="fr-FR" sz="1100" dirty="0" smtClean="0">
                          <a:solidFill>
                            <a:schemeClr val="tx1"/>
                          </a:solidFill>
                          <a:latin typeface="Pere Castor" pitchFamily="2" charset="0"/>
                        </a:rPr>
                        <a:t>- ne conjugue pas les verbes</a:t>
                      </a:r>
                    </a:p>
                    <a:p>
                      <a:r>
                        <a:rPr lang="fr-FR" sz="1100" dirty="0" smtClean="0">
                          <a:solidFill>
                            <a:schemeClr val="tx1"/>
                          </a:solidFill>
                          <a:latin typeface="Pere Castor" pitchFamily="2" charset="0"/>
                        </a:rPr>
                        <a:t>- produit des énoncés réduits (inférieurs à 4 mots)</a:t>
                      </a:r>
                    </a:p>
                    <a:p>
                      <a:r>
                        <a:rPr lang="fr-FR" sz="1100" dirty="0" smtClean="0">
                          <a:solidFill>
                            <a:schemeClr val="tx1"/>
                          </a:solidFill>
                          <a:latin typeface="Pere Castor" pitchFamily="2" charset="0"/>
                        </a:rPr>
                        <a:t>- n’utilise pas le pronom «qui»</a:t>
                      </a:r>
                    </a:p>
                    <a:p>
                      <a:r>
                        <a:rPr lang="fr-FR" sz="1100" dirty="0" smtClean="0">
                          <a:solidFill>
                            <a:schemeClr val="tx1"/>
                          </a:solidFill>
                          <a:latin typeface="Pere Castor" pitchFamily="2" charset="0"/>
                        </a:rPr>
                        <a:t>- n’exprime pas (ou peu) de notions de temps et</a:t>
                      </a:r>
                    </a:p>
                    <a:p>
                      <a:r>
                        <a:rPr lang="fr-FR" sz="1100" dirty="0" smtClean="0">
                          <a:solidFill>
                            <a:schemeClr val="tx1"/>
                          </a:solidFill>
                          <a:latin typeface="Pere Castor" pitchFamily="2" charset="0"/>
                        </a:rPr>
                        <a:t>d’espace</a:t>
                      </a:r>
                    </a:p>
                    <a:p>
                      <a:r>
                        <a:rPr lang="fr-FR" sz="1100" dirty="0" smtClean="0">
                          <a:solidFill>
                            <a:schemeClr val="tx1"/>
                          </a:solidFill>
                          <a:latin typeface="Pere Castor" pitchFamily="2" charset="0"/>
                        </a:rPr>
                        <a:t>- est en décalage par rapport aux autres</a:t>
                      </a:r>
                    </a:p>
                    <a:p>
                      <a:r>
                        <a:rPr lang="fr-FR" sz="1100" dirty="0" smtClean="0">
                          <a:solidFill>
                            <a:schemeClr val="tx1"/>
                          </a:solidFill>
                          <a:latin typeface="Pere Castor" pitchFamily="2" charset="0"/>
                        </a:rPr>
                        <a:t>- n’arrive pas à intégrer les jeux de phonologie en</a:t>
                      </a:r>
                    </a:p>
                    <a:p>
                      <a:r>
                        <a:rPr lang="fr-FR" sz="1100" dirty="0" smtClean="0">
                          <a:solidFill>
                            <a:schemeClr val="tx1"/>
                          </a:solidFill>
                          <a:latin typeface="Pere Castor" pitchFamily="2" charset="0"/>
                        </a:rPr>
                        <a:t>grande section</a:t>
                      </a:r>
                    </a:p>
                    <a:p>
                      <a:endParaRPr lang="fr-FR" sz="1100" dirty="0" smtClean="0">
                        <a:solidFill>
                          <a:schemeClr val="tx1"/>
                        </a:solidFill>
                        <a:latin typeface="Pere Castor" pitchFamily="2" charset="0"/>
                      </a:endParaRPr>
                    </a:p>
                    <a:p>
                      <a:r>
                        <a:rPr lang="fr-FR" sz="1100" b="1" dirty="0" smtClean="0">
                          <a:solidFill>
                            <a:schemeClr val="tx2">
                              <a:lumMod val="60000"/>
                              <a:lumOff val="40000"/>
                            </a:schemeClr>
                          </a:solidFill>
                          <a:latin typeface="Pere Castor" pitchFamily="2" charset="0"/>
                        </a:rPr>
                        <a:t>CP-CE1</a:t>
                      </a:r>
                    </a:p>
                    <a:p>
                      <a:r>
                        <a:rPr lang="fr-FR" sz="1100" dirty="0" smtClean="0">
                          <a:solidFill>
                            <a:schemeClr val="tx1"/>
                          </a:solidFill>
                          <a:latin typeface="Pere Castor" pitchFamily="2" charset="0"/>
                        </a:rPr>
                        <a:t>- aucun ou un seul connecteur maîtrisé</a:t>
                      </a:r>
                    </a:p>
                    <a:p>
                      <a:r>
                        <a:rPr lang="fr-FR" sz="1100" dirty="0" smtClean="0">
                          <a:solidFill>
                            <a:schemeClr val="tx1"/>
                          </a:solidFill>
                          <a:latin typeface="Pere Castor" pitchFamily="2" charset="0"/>
                        </a:rPr>
                        <a:t>- mauvaise construction de la phrase (ex : mots</a:t>
                      </a:r>
                    </a:p>
                    <a:p>
                      <a:r>
                        <a:rPr lang="fr-FR" sz="1100" dirty="0" smtClean="0">
                          <a:solidFill>
                            <a:schemeClr val="tx1"/>
                          </a:solidFill>
                          <a:latin typeface="Pere Castor" pitchFamily="2" charset="0"/>
                        </a:rPr>
                        <a:t>dans le désordre, verbes à l’infinitif…)</a:t>
                      </a:r>
                    </a:p>
                    <a:p>
                      <a:r>
                        <a:rPr lang="fr-FR" sz="1100" dirty="0" smtClean="0">
                          <a:solidFill>
                            <a:schemeClr val="tx1"/>
                          </a:solidFill>
                          <a:latin typeface="Pere Castor" pitchFamily="2" charset="0"/>
                        </a:rPr>
                        <a:t>- utilisation inadéquate des pronoms personnels,</a:t>
                      </a:r>
                    </a:p>
                    <a:p>
                      <a:r>
                        <a:rPr lang="fr-FR" sz="1100" dirty="0" smtClean="0">
                          <a:solidFill>
                            <a:schemeClr val="tx1"/>
                          </a:solidFill>
                          <a:latin typeface="Pere Castor" pitchFamily="2" charset="0"/>
                        </a:rPr>
                        <a:t>l’élève parle indistinctement des différents</a:t>
                      </a:r>
                    </a:p>
                    <a:p>
                      <a:r>
                        <a:rPr lang="fr-FR" sz="1100" dirty="0" smtClean="0">
                          <a:solidFill>
                            <a:schemeClr val="tx1"/>
                          </a:solidFill>
                          <a:latin typeface="Pere Castor" pitchFamily="2" charset="0"/>
                        </a:rPr>
                        <a:t>personnages d’un récit, chaîne anaphorique non</a:t>
                      </a:r>
                    </a:p>
                    <a:p>
                      <a:r>
                        <a:rPr lang="fr-FR" sz="1100" dirty="0" smtClean="0">
                          <a:solidFill>
                            <a:schemeClr val="tx1"/>
                          </a:solidFill>
                          <a:latin typeface="Pere Castor" pitchFamily="2" charset="0"/>
                        </a:rPr>
                        <a:t>maîtrisée</a:t>
                      </a:r>
                    </a:p>
                    <a:p>
                      <a:r>
                        <a:rPr lang="fr-FR" sz="1100" dirty="0" smtClean="0">
                          <a:solidFill>
                            <a:schemeClr val="tx1"/>
                          </a:solidFill>
                          <a:latin typeface="Pere Castor" pitchFamily="2" charset="0"/>
                        </a:rPr>
                        <a:t>- difficultés à manipuler les termes génériques</a:t>
                      </a:r>
                    </a:p>
                    <a:p>
                      <a:r>
                        <a:rPr lang="fr-FR" sz="1100" dirty="0" smtClean="0">
                          <a:solidFill>
                            <a:schemeClr val="tx1"/>
                          </a:solidFill>
                          <a:latin typeface="Pere Castor" pitchFamily="2" charset="0"/>
                        </a:rPr>
                        <a:t>- confond des mots proches phonétiquement mais</a:t>
                      </a:r>
                    </a:p>
                    <a:p>
                      <a:r>
                        <a:rPr lang="fr-FR" sz="1100" dirty="0" smtClean="0">
                          <a:solidFill>
                            <a:schemeClr val="tx1"/>
                          </a:solidFill>
                          <a:latin typeface="Pere Castor" pitchFamily="2" charset="0"/>
                        </a:rPr>
                        <a:t>sans lien sémantique ou inversement</a:t>
                      </a:r>
                    </a:p>
                    <a:p>
                      <a:r>
                        <a:rPr lang="fr-FR" sz="1100" dirty="0" smtClean="0">
                          <a:solidFill>
                            <a:schemeClr val="tx1"/>
                          </a:solidFill>
                          <a:latin typeface="Pere Castor" pitchFamily="2" charset="0"/>
                        </a:rPr>
                        <a:t>- importantes difficultés persistantes de parole</a:t>
                      </a:r>
                    </a:p>
                    <a:p>
                      <a:r>
                        <a:rPr lang="fr-FR" sz="1100" dirty="0" smtClean="0">
                          <a:solidFill>
                            <a:schemeClr val="tx1"/>
                          </a:solidFill>
                          <a:latin typeface="Pere Castor" pitchFamily="2" charset="0"/>
                        </a:rPr>
                        <a:t>(accroche toujours les mots longs)</a:t>
                      </a:r>
                    </a:p>
                    <a:p>
                      <a:r>
                        <a:rPr lang="fr-FR" sz="1100" dirty="0" smtClean="0">
                          <a:solidFill>
                            <a:schemeClr val="tx1"/>
                          </a:solidFill>
                          <a:latin typeface="Pere Castor" pitchFamily="2" charset="0"/>
                        </a:rPr>
                        <a:t>- difficultés à isoler, identifier, supprimer,</a:t>
                      </a:r>
                    </a:p>
                    <a:p>
                      <a:r>
                        <a:rPr lang="fr-FR" sz="1100" dirty="0" smtClean="0">
                          <a:solidFill>
                            <a:schemeClr val="tx1"/>
                          </a:solidFill>
                          <a:latin typeface="Pere Castor" pitchFamily="2" charset="0"/>
                        </a:rPr>
                        <a:t>permuter, des syllabes, puis des phonèmes</a:t>
                      </a:r>
                    </a:p>
                    <a:p>
                      <a:r>
                        <a:rPr lang="fr-FR" sz="1100" dirty="0" smtClean="0">
                          <a:solidFill>
                            <a:schemeClr val="tx1"/>
                          </a:solidFill>
                          <a:latin typeface="Pere Castor" pitchFamily="2" charset="0"/>
                        </a:rPr>
                        <a:t>(conscience phonémique défaillante)</a:t>
                      </a:r>
                      <a:endParaRPr lang="fr-FR" sz="11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fr-FR" sz="1100" dirty="0" smtClean="0">
                          <a:solidFill>
                            <a:schemeClr val="tx1"/>
                          </a:solidFill>
                          <a:latin typeface="Pere Castor" pitchFamily="2" charset="0"/>
                        </a:rPr>
                        <a:t>persistance d’un trouble de la parole ou du</a:t>
                      </a:r>
                    </a:p>
                    <a:p>
                      <a:r>
                        <a:rPr lang="fr-FR" sz="1100" dirty="0" smtClean="0">
                          <a:solidFill>
                            <a:schemeClr val="tx1"/>
                          </a:solidFill>
                          <a:latin typeface="Pere Castor" pitchFamily="2" charset="0"/>
                        </a:rPr>
                        <a:t>langage (déformation de mots, constructions</a:t>
                      </a:r>
                    </a:p>
                    <a:p>
                      <a:r>
                        <a:rPr lang="fr-FR" sz="1100" dirty="0" smtClean="0">
                          <a:solidFill>
                            <a:schemeClr val="tx1"/>
                          </a:solidFill>
                          <a:latin typeface="Pere Castor" pitchFamily="2" charset="0"/>
                        </a:rPr>
                        <a:t>grammaticales incorrectes)</a:t>
                      </a:r>
                    </a:p>
                    <a:p>
                      <a:r>
                        <a:rPr lang="fr-FR" sz="1100" dirty="0" smtClean="0">
                          <a:solidFill>
                            <a:schemeClr val="tx1"/>
                          </a:solidFill>
                          <a:latin typeface="Pere Castor" pitchFamily="2" charset="0"/>
                        </a:rPr>
                        <a:t>- mauvaise utilisation du langage oral</a:t>
                      </a:r>
                    </a:p>
                    <a:p>
                      <a:r>
                        <a:rPr lang="fr-FR" sz="1100" dirty="0" smtClean="0">
                          <a:solidFill>
                            <a:schemeClr val="tx1"/>
                          </a:solidFill>
                          <a:latin typeface="Pere Castor" pitchFamily="2" charset="0"/>
                        </a:rPr>
                        <a:t>- difficultés à manier certains concepts (humour,</a:t>
                      </a:r>
                    </a:p>
                    <a:p>
                      <a:r>
                        <a:rPr lang="fr-FR" sz="1100" dirty="0" smtClean="0">
                          <a:solidFill>
                            <a:schemeClr val="tx1"/>
                          </a:solidFill>
                          <a:latin typeface="Pere Castor" pitchFamily="2" charset="0"/>
                        </a:rPr>
                        <a:t>jeux de mots …)</a:t>
                      </a:r>
                      <a:endParaRPr lang="fr-FR" sz="11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dysphasie : troubles spécifiques du langage oral</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2" name="ZoneTexte 11"/>
          <p:cNvSpPr txBox="1"/>
          <p:nvPr/>
        </p:nvSpPr>
        <p:spPr>
          <a:xfrm>
            <a:off x="620688" y="899592"/>
            <a:ext cx="5976664" cy="8248412"/>
          </a:xfrm>
          <a:prstGeom prst="rect">
            <a:avLst/>
          </a:prstGeom>
          <a:noFill/>
        </p:spPr>
        <p:txBody>
          <a:bodyPr wrap="square" rtlCol="0">
            <a:spAutoFit/>
          </a:bodyPr>
          <a:lstStyle/>
          <a:p>
            <a:pPr algn="ctr"/>
            <a:r>
              <a:rPr lang="fr-FR" sz="1400" b="1" u="sng" dirty="0" smtClean="0">
                <a:solidFill>
                  <a:schemeClr val="tx2">
                    <a:lumMod val="60000"/>
                    <a:lumOff val="40000"/>
                  </a:schemeClr>
                </a:solidFill>
                <a:latin typeface="Pere Castor" pitchFamily="2" charset="0"/>
              </a:rPr>
              <a:t>Aménagements possibles</a:t>
            </a:r>
          </a:p>
          <a:p>
            <a:r>
              <a:rPr lang="fr-FR" sz="1200" b="1" u="sng" dirty="0" smtClean="0">
                <a:solidFill>
                  <a:schemeClr val="tx2">
                    <a:lumMod val="60000"/>
                    <a:lumOff val="40000"/>
                  </a:schemeClr>
                </a:solidFill>
                <a:latin typeface="Pere Castor" pitchFamily="2" charset="0"/>
              </a:rPr>
              <a:t>Au niveau du langage réceptif </a:t>
            </a:r>
          </a:p>
          <a:p>
            <a:endParaRPr lang="fr-FR" sz="1200" b="1" u="sng" dirty="0" smtClean="0">
              <a:solidFill>
                <a:schemeClr val="tx2">
                  <a:lumMod val="60000"/>
                  <a:lumOff val="40000"/>
                </a:schemeClr>
              </a:solidFill>
              <a:latin typeface="Pere Castor" pitchFamily="2" charset="0"/>
            </a:endParaRPr>
          </a:p>
          <a:p>
            <a:r>
              <a:rPr lang="fr-FR" sz="1200" dirty="0" smtClean="0">
                <a:latin typeface="Pere Castor" pitchFamily="2" charset="0"/>
              </a:rPr>
              <a:t>• </a:t>
            </a:r>
            <a:r>
              <a:rPr lang="fr-FR" sz="1200" i="1" dirty="0" smtClean="0">
                <a:latin typeface="Pere Castor" pitchFamily="2" charset="0"/>
              </a:rPr>
              <a:t>Attirer l’attention de l’enfant :</a:t>
            </a:r>
          </a:p>
          <a:p>
            <a:pPr>
              <a:buFont typeface="Wingdings" pitchFamily="2" charset="2"/>
              <a:buChar char="ü"/>
            </a:pPr>
            <a:r>
              <a:rPr lang="fr-FR" sz="1200" dirty="0" smtClean="0">
                <a:latin typeface="Pere Castor" pitchFamily="2" charset="0"/>
              </a:rPr>
              <a:t>Mimer le message si possible.</a:t>
            </a:r>
          </a:p>
          <a:p>
            <a:pPr>
              <a:buFont typeface="Wingdings" pitchFamily="2" charset="2"/>
              <a:buChar char="ü"/>
            </a:pPr>
            <a:r>
              <a:rPr lang="fr-FR" sz="1200" dirty="0" smtClean="0">
                <a:latin typeface="Pere Castor" pitchFamily="2" charset="0"/>
              </a:rPr>
              <a:t>Utiliser des pictogrammes.</a:t>
            </a:r>
          </a:p>
          <a:p>
            <a:pPr>
              <a:buFont typeface="Wingdings" pitchFamily="2" charset="2"/>
              <a:buChar char="ü"/>
            </a:pPr>
            <a:r>
              <a:rPr lang="fr-FR" sz="1200" dirty="0" smtClean="0">
                <a:latin typeface="Pere Castor" pitchFamily="2" charset="0"/>
              </a:rPr>
              <a:t> Exagérer l’intonation.</a:t>
            </a:r>
          </a:p>
          <a:p>
            <a:endParaRPr lang="fr-FR" sz="1200" dirty="0" smtClean="0">
              <a:latin typeface="Pere Castor" pitchFamily="2" charset="0"/>
            </a:endParaRPr>
          </a:p>
          <a:p>
            <a:r>
              <a:rPr lang="fr-FR" sz="1200" dirty="0" smtClean="0">
                <a:latin typeface="Pere Castor" pitchFamily="2" charset="0"/>
              </a:rPr>
              <a:t>• </a:t>
            </a:r>
            <a:r>
              <a:rPr lang="fr-FR" sz="1200" i="1" dirty="0" smtClean="0">
                <a:latin typeface="Pere Castor" pitchFamily="2" charset="0"/>
              </a:rPr>
              <a:t>Ajuster les messages :</a:t>
            </a:r>
          </a:p>
          <a:p>
            <a:pPr>
              <a:buFont typeface="Wingdings" pitchFamily="2" charset="2"/>
              <a:buChar char="ü"/>
            </a:pPr>
            <a:r>
              <a:rPr lang="fr-FR" sz="1200" dirty="0" smtClean="0">
                <a:latin typeface="Pere Castor" pitchFamily="2" charset="0"/>
              </a:rPr>
              <a:t>Fractionner les consignes : une à la fois.</a:t>
            </a:r>
          </a:p>
          <a:p>
            <a:pPr>
              <a:buFont typeface="Wingdings" pitchFamily="2" charset="2"/>
              <a:buChar char="ü"/>
            </a:pPr>
            <a:r>
              <a:rPr lang="fr-FR" sz="1200" dirty="0" smtClean="0">
                <a:latin typeface="Pere Castor" pitchFamily="2" charset="0"/>
              </a:rPr>
              <a:t>Utiliser le concret.</a:t>
            </a:r>
          </a:p>
          <a:p>
            <a:pPr>
              <a:buFont typeface="Wingdings" pitchFamily="2" charset="2"/>
              <a:buChar char="ü"/>
            </a:pPr>
            <a:r>
              <a:rPr lang="fr-FR" sz="1200" dirty="0" smtClean="0">
                <a:latin typeface="Pere Castor" pitchFamily="2" charset="0"/>
              </a:rPr>
              <a:t>Ralentir le débit verbal.</a:t>
            </a:r>
          </a:p>
          <a:p>
            <a:endParaRPr lang="fr-FR" sz="1200" dirty="0" smtClean="0">
              <a:latin typeface="Pere Castor" pitchFamily="2" charset="0"/>
            </a:endParaRPr>
          </a:p>
          <a:p>
            <a:r>
              <a:rPr lang="fr-FR" sz="1200" b="1" u="sng" dirty="0" smtClean="0">
                <a:solidFill>
                  <a:schemeClr val="tx2">
                    <a:lumMod val="60000"/>
                    <a:lumOff val="40000"/>
                  </a:schemeClr>
                </a:solidFill>
                <a:latin typeface="Pere Castor" pitchFamily="2" charset="0"/>
              </a:rPr>
              <a:t>Au niveau du langage expressif </a:t>
            </a:r>
          </a:p>
          <a:p>
            <a:endParaRPr lang="fr-FR" sz="1200" b="1" u="sng" dirty="0" smtClean="0">
              <a:solidFill>
                <a:schemeClr val="tx2">
                  <a:lumMod val="60000"/>
                  <a:lumOff val="40000"/>
                </a:schemeClr>
              </a:solidFill>
              <a:latin typeface="Pere Castor" pitchFamily="2" charset="0"/>
            </a:endParaRPr>
          </a:p>
          <a:p>
            <a:r>
              <a:rPr lang="fr-FR" sz="1200" dirty="0" smtClean="0">
                <a:latin typeface="Pere Castor" pitchFamily="2" charset="0"/>
              </a:rPr>
              <a:t>• Mettre à disposition des images visuelles (photo, images, calendrier, pictogrammes).</a:t>
            </a:r>
          </a:p>
          <a:p>
            <a:r>
              <a:rPr lang="fr-FR" sz="1200" dirty="0" smtClean="0">
                <a:latin typeface="Pere Castor" pitchFamily="2" charset="0"/>
              </a:rPr>
              <a:t>• Amener l’enfant à illustrer son message.</a:t>
            </a:r>
          </a:p>
          <a:p>
            <a:endParaRPr lang="fr-FR" sz="1200" dirty="0" smtClean="0">
              <a:latin typeface="Pere Castor" pitchFamily="2" charset="0"/>
            </a:endParaRPr>
          </a:p>
          <a:p>
            <a:r>
              <a:rPr lang="fr-FR" sz="1200" b="1" u="sng" dirty="0" smtClean="0">
                <a:solidFill>
                  <a:schemeClr val="tx2">
                    <a:lumMod val="60000"/>
                    <a:lumOff val="40000"/>
                  </a:schemeClr>
                </a:solidFill>
                <a:latin typeface="Pere Castor" pitchFamily="2" charset="0"/>
              </a:rPr>
              <a:t>Organisation dans classe </a:t>
            </a:r>
          </a:p>
          <a:p>
            <a:r>
              <a:rPr lang="fr-FR" sz="1200" dirty="0" smtClean="0">
                <a:latin typeface="Pere Castor" pitchFamily="2" charset="0"/>
              </a:rPr>
              <a:t>• Penser à une place stratégique pour l’élève dans la classe (à côté du maître, ou non…).</a:t>
            </a:r>
          </a:p>
          <a:p>
            <a:r>
              <a:rPr lang="fr-FR" sz="1200" dirty="0" smtClean="0">
                <a:latin typeface="Pere Castor" pitchFamily="2" charset="0"/>
              </a:rPr>
              <a:t>• Illustrer l’emploi du temps par des pictogrammes.</a:t>
            </a:r>
          </a:p>
          <a:p>
            <a:r>
              <a:rPr lang="fr-FR" sz="1200" dirty="0" smtClean="0">
                <a:latin typeface="Pere Castor" pitchFamily="2" charset="0"/>
              </a:rPr>
              <a:t>• Anticiper, prévenir l’élève de tout changement.</a:t>
            </a:r>
          </a:p>
          <a:p>
            <a:r>
              <a:rPr lang="fr-FR" sz="1200" dirty="0" smtClean="0">
                <a:latin typeface="Pere Castor" pitchFamily="2" charset="0"/>
              </a:rPr>
              <a:t>• Etablir des rituels qui le rassurent.</a:t>
            </a:r>
          </a:p>
          <a:p>
            <a:r>
              <a:rPr lang="fr-FR" sz="1200" dirty="0" smtClean="0">
                <a:latin typeface="Pere Castor" pitchFamily="2" charset="0"/>
              </a:rPr>
              <a:t>• Contrôler le bruit ambiant, parler à voix basse.</a:t>
            </a:r>
          </a:p>
          <a:p>
            <a:r>
              <a:rPr lang="fr-FR" sz="1200" dirty="0" smtClean="0">
                <a:latin typeface="Pere Castor" pitchFamily="2" charset="0"/>
              </a:rPr>
              <a:t>• Alterner les activités verbales et la manipulation.</a:t>
            </a:r>
          </a:p>
          <a:p>
            <a:r>
              <a:rPr lang="fr-FR" sz="1200" dirty="0" smtClean="0">
                <a:latin typeface="Pere Castor" pitchFamily="2" charset="0"/>
              </a:rPr>
              <a:t>• Recourir à des pairs volontaires pour le tutorat.</a:t>
            </a:r>
          </a:p>
          <a:p>
            <a:r>
              <a:rPr lang="fr-FR" sz="1200" dirty="0" smtClean="0">
                <a:latin typeface="Pere Castor" pitchFamily="2" charset="0"/>
              </a:rPr>
              <a:t>• Favoriser la modélisation, l’imitation, pour la mise en page et l’utilisation du matériel.</a:t>
            </a:r>
          </a:p>
          <a:p>
            <a:r>
              <a:rPr lang="fr-FR" sz="1200" dirty="0" smtClean="0">
                <a:latin typeface="Pere Castor" pitchFamily="2" charset="0"/>
              </a:rPr>
              <a:t>• N’afficher que ce qui est significatif.</a:t>
            </a:r>
          </a:p>
          <a:p>
            <a:r>
              <a:rPr lang="fr-FR" sz="1200" dirty="0" smtClean="0">
                <a:latin typeface="Pere Castor" pitchFamily="2" charset="0"/>
              </a:rPr>
              <a:t>• Proposer uniquement le matériel nécessaire à l’activité.</a:t>
            </a:r>
          </a:p>
          <a:p>
            <a:r>
              <a:rPr lang="fr-FR" sz="1200" dirty="0" smtClean="0">
                <a:latin typeface="Pere Castor" pitchFamily="2" charset="0"/>
              </a:rPr>
              <a:t>• Favoriser la structuration du temps (rituels, respect de l’emploi du temps, rappel de la séance</a:t>
            </a:r>
          </a:p>
          <a:p>
            <a:r>
              <a:rPr lang="fr-FR" sz="1200" dirty="0" smtClean="0">
                <a:latin typeface="Pere Castor" pitchFamily="2" charset="0"/>
              </a:rPr>
              <a:t>précédente, ordre du jour).</a:t>
            </a:r>
          </a:p>
          <a:p>
            <a:r>
              <a:rPr lang="fr-FR" sz="1200" dirty="0" smtClean="0">
                <a:latin typeface="Pere Castor" pitchFamily="2" charset="0"/>
              </a:rPr>
              <a:t>• Respecter le rythme de l’enfant (temps moyen de concentration et d’attention).</a:t>
            </a:r>
          </a:p>
          <a:p>
            <a:r>
              <a:rPr lang="fr-FR" sz="1200" dirty="0" smtClean="0">
                <a:latin typeface="Pere Castor" pitchFamily="2" charset="0"/>
              </a:rPr>
              <a:t>• Indiquer à l’élève ce qu’on attend de lui.</a:t>
            </a:r>
          </a:p>
          <a:p>
            <a:r>
              <a:rPr lang="fr-FR" sz="1200" dirty="0" smtClean="0">
                <a:latin typeface="Pere Castor" pitchFamily="2" charset="0"/>
              </a:rPr>
              <a:t>• Utiliser des pictogrammes par discipline sur le cahier de texte.</a:t>
            </a:r>
          </a:p>
          <a:p>
            <a:r>
              <a:rPr lang="fr-FR" sz="1200" dirty="0" smtClean="0">
                <a:latin typeface="Pere Castor" pitchFamily="2" charset="0"/>
              </a:rPr>
              <a:t>• Utiliser un code couleur par matière (cahier, classeur, livre de même couleur pour la même</a:t>
            </a:r>
          </a:p>
          <a:p>
            <a:r>
              <a:rPr lang="fr-FR" sz="1200" dirty="0" smtClean="0">
                <a:latin typeface="Pere Castor" pitchFamily="2" charset="0"/>
              </a:rPr>
              <a:t>matière).</a:t>
            </a:r>
          </a:p>
          <a:p>
            <a:r>
              <a:rPr lang="fr-FR" sz="1200" dirty="0" smtClean="0">
                <a:latin typeface="Pere Castor" pitchFamily="2" charset="0"/>
              </a:rPr>
              <a:t>• Fournir un résumer des leçons à apprendre.</a:t>
            </a:r>
          </a:p>
          <a:p>
            <a:r>
              <a:rPr lang="fr-FR" sz="1200" dirty="0" smtClean="0">
                <a:latin typeface="Pere Castor" pitchFamily="2" charset="0"/>
              </a:rPr>
              <a:t>• Adapter les évaluations.</a:t>
            </a:r>
          </a:p>
          <a:p>
            <a:r>
              <a:rPr lang="fr-FR" sz="1200" dirty="0" smtClean="0">
                <a:latin typeface="Pere Castor" pitchFamily="2" charset="0"/>
              </a:rPr>
              <a:t>• Vérifier la lisibilité des informations sur le cahier de texte, éventuellement, fournir des</a:t>
            </a:r>
          </a:p>
          <a:p>
            <a:r>
              <a:rPr lang="fr-FR" sz="1200" dirty="0" smtClean="0">
                <a:latin typeface="Pere Castor" pitchFamily="2" charset="0"/>
              </a:rPr>
              <a:t>photocopies, ou utiliser le tutorat par un pair.</a:t>
            </a:r>
          </a:p>
          <a:p>
            <a:endParaRPr lang="fr-FR" sz="1200" dirty="0" smtClean="0">
              <a:latin typeface="Pere Castor" pitchFamily="2" charset="0"/>
            </a:endParaRPr>
          </a:p>
          <a:p>
            <a:r>
              <a:rPr lang="fr-FR" sz="1200" b="1" u="sng" dirty="0" smtClean="0">
                <a:solidFill>
                  <a:schemeClr val="tx2">
                    <a:lumMod val="60000"/>
                    <a:lumOff val="40000"/>
                  </a:schemeClr>
                </a:solidFill>
                <a:latin typeface="Pere Castor" pitchFamily="2" charset="0"/>
              </a:rPr>
              <a:t>Estime de soi </a:t>
            </a:r>
          </a:p>
          <a:p>
            <a:r>
              <a:rPr lang="fr-FR" sz="1200" dirty="0" smtClean="0">
                <a:latin typeface="Pere Castor" pitchFamily="2" charset="0"/>
              </a:rPr>
              <a:t>• Valoriser les réussites.</a:t>
            </a:r>
          </a:p>
          <a:p>
            <a:r>
              <a:rPr lang="fr-FR" sz="1200" dirty="0" smtClean="0">
                <a:latin typeface="Pere Castor" pitchFamily="2" charset="0"/>
              </a:rPr>
              <a:t>Un élève dysphasique est en général également dyslexique (voir aménagements pour élève dyslexique)</a:t>
            </a:r>
            <a:endParaRPr lang="fr-FR" sz="1200" dirty="0">
              <a:latin typeface="Pere Castor" pitchFamily="2" charset="0"/>
            </a:endParaRPr>
          </a:p>
        </p:txBody>
      </p:sp>
      <p:sp>
        <p:nvSpPr>
          <p:cNvPr id="13" name="Rectangle 12"/>
          <p:cNvSpPr/>
          <p:nvPr/>
        </p:nvSpPr>
        <p:spPr>
          <a:xfrm>
            <a:off x="3645024" y="1547664"/>
            <a:ext cx="2736304" cy="1512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fr-FR" sz="1200" dirty="0" smtClean="0">
                <a:solidFill>
                  <a:schemeClr val="tx1"/>
                </a:solidFill>
                <a:latin typeface="Pere Castor" pitchFamily="2" charset="0"/>
              </a:rPr>
              <a:t>• </a:t>
            </a:r>
            <a:r>
              <a:rPr lang="fr-FR" sz="1200" i="1" dirty="0" smtClean="0">
                <a:solidFill>
                  <a:schemeClr val="tx1"/>
                </a:solidFill>
                <a:latin typeface="Pere Castor" pitchFamily="2" charset="0"/>
              </a:rPr>
              <a:t>Reformuler le message.</a:t>
            </a:r>
          </a:p>
          <a:p>
            <a:endParaRPr lang="fr-FR" sz="1200" i="1" dirty="0" smtClean="0">
              <a:solidFill>
                <a:schemeClr val="tx1"/>
              </a:solidFill>
              <a:latin typeface="Pere Castor" pitchFamily="2" charset="0"/>
            </a:endParaRPr>
          </a:p>
          <a:p>
            <a:r>
              <a:rPr lang="fr-FR" sz="1200" dirty="0" smtClean="0">
                <a:solidFill>
                  <a:schemeClr val="tx1"/>
                </a:solidFill>
                <a:latin typeface="Pere Castor" pitchFamily="2" charset="0"/>
              </a:rPr>
              <a:t>• </a:t>
            </a:r>
            <a:r>
              <a:rPr lang="fr-FR" sz="1200" i="1" dirty="0" smtClean="0">
                <a:solidFill>
                  <a:schemeClr val="tx1"/>
                </a:solidFill>
                <a:latin typeface="Pere Castor" pitchFamily="2" charset="0"/>
              </a:rPr>
              <a:t>Vérifier la compréhension :</a:t>
            </a:r>
          </a:p>
          <a:p>
            <a:pPr>
              <a:buFont typeface="Wingdings" pitchFamily="2" charset="2"/>
              <a:buChar char="ü"/>
            </a:pPr>
            <a:r>
              <a:rPr lang="fr-FR" sz="1200" dirty="0" smtClean="0">
                <a:solidFill>
                  <a:schemeClr val="tx1"/>
                </a:solidFill>
                <a:latin typeface="Pere Castor" pitchFamily="2" charset="0"/>
              </a:rPr>
              <a:t>L’aider à dire ce qu’il a compris et ajouter les éléments qui manquent (le faire</a:t>
            </a:r>
          </a:p>
          <a:p>
            <a:r>
              <a:rPr lang="fr-FR" sz="1200" dirty="0" smtClean="0">
                <a:solidFill>
                  <a:schemeClr val="tx1"/>
                </a:solidFill>
                <a:latin typeface="Pere Castor" pitchFamily="2" charset="0"/>
              </a:rPr>
              <a:t>dessiner…).</a:t>
            </a:r>
          </a:p>
          <a:p>
            <a:endParaRPr lang="fr-FR" dirty="0">
              <a:solidFill>
                <a:schemeClr val="tx1"/>
              </a:solidFill>
              <a:latin typeface="Pere Castor" pitchFamily="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dyslexie : troubles spécifiques du langage écrit</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2" name="ZoneTexte 11"/>
          <p:cNvSpPr txBox="1"/>
          <p:nvPr/>
        </p:nvSpPr>
        <p:spPr>
          <a:xfrm>
            <a:off x="548680" y="827584"/>
            <a:ext cx="6192688" cy="3108543"/>
          </a:xfrm>
          <a:prstGeom prst="rect">
            <a:avLst/>
          </a:prstGeom>
          <a:noFill/>
        </p:spPr>
        <p:txBody>
          <a:bodyPr wrap="square" rtlCol="0">
            <a:spAutoFit/>
          </a:bodyPr>
          <a:lstStyle/>
          <a:p>
            <a:r>
              <a:rPr lang="fr-FR" sz="1400" dirty="0" smtClean="0">
                <a:latin typeface="Pere Castor" pitchFamily="2" charset="0"/>
              </a:rPr>
              <a:t>La  </a:t>
            </a:r>
            <a:r>
              <a:rPr lang="fr-FR" sz="1400" dirty="0" smtClean="0">
                <a:solidFill>
                  <a:schemeClr val="tx2">
                    <a:lumMod val="60000"/>
                    <a:lumOff val="40000"/>
                  </a:schemeClr>
                </a:solidFill>
                <a:latin typeface="Pere Castor" pitchFamily="2" charset="0"/>
              </a:rPr>
              <a:t>dyslexie</a:t>
            </a:r>
            <a:r>
              <a:rPr lang="fr-FR" sz="1400" dirty="0" smtClean="0">
                <a:latin typeface="Pere Castor" pitchFamily="2" charset="0"/>
              </a:rPr>
              <a:t>  est un  </a:t>
            </a:r>
            <a:r>
              <a:rPr lang="fr-FR" sz="1400" b="1" dirty="0" smtClean="0">
                <a:latin typeface="Pere Castor" pitchFamily="2" charset="0"/>
              </a:rPr>
              <a:t>trouble spécifique et durable de l'apprentissage de la lecture</a:t>
            </a:r>
            <a:r>
              <a:rPr lang="fr-FR" sz="1400" dirty="0" smtClean="0">
                <a:latin typeface="Pere Castor" pitchFamily="2" charset="0"/>
              </a:rPr>
              <a:t>, chez un enfant</a:t>
            </a:r>
          </a:p>
          <a:p>
            <a:r>
              <a:rPr lang="fr-FR" sz="1400" dirty="0" smtClean="0">
                <a:latin typeface="Pere Castor" pitchFamily="2" charset="0"/>
              </a:rPr>
              <a:t>normalement scolarisé et issu d'un milieu socioculturel normalement stimulant. On entend par spécifique que ce trouble n'est pas secondaire à un trouble sensoriel, à une déficience intellectuelle ou à un trouble psychique grave...</a:t>
            </a:r>
          </a:p>
          <a:p>
            <a:r>
              <a:rPr lang="fr-FR" sz="1400" dirty="0" smtClean="0">
                <a:latin typeface="Pere Castor" pitchFamily="2" charset="0"/>
              </a:rPr>
              <a:t>Une dyslexie est  toujours associée à une dysorthographie qui est une difficulté spécifique d'apprentissage de l'orthographe. Le plus souvent, après une rééducation appropriée, la lecture s'améliore nettement et la dysorthographie, plus difficile à rééduquer, passe alors au premier plan.</a:t>
            </a:r>
          </a:p>
          <a:p>
            <a:r>
              <a:rPr lang="fr-FR" sz="1400" dirty="0" smtClean="0">
                <a:latin typeface="Pere Castor" pitchFamily="2" charset="0"/>
              </a:rPr>
              <a:t>Le diagnostic des différents types de dyslexies (phonologique, lexicale et mixte) est un diagnostic médical, il est partagé avec les orthophonistes. Le centre de référence est consulté pour affiner le diagnostic des « </a:t>
            </a:r>
            <a:r>
              <a:rPr lang="fr-FR" sz="1400" dirty="0" err="1" smtClean="0">
                <a:latin typeface="Pere Castor" pitchFamily="2" charset="0"/>
              </a:rPr>
              <a:t>dys</a:t>
            </a:r>
            <a:r>
              <a:rPr lang="fr-FR" sz="1400" dirty="0" smtClean="0">
                <a:latin typeface="Pere Castor" pitchFamily="2" charset="0"/>
              </a:rPr>
              <a:t> » avec troubles associés. N'hésitez pas à prendre contact avec ces partenaires afin de mieux comprendre quel type d’aménagement sera plus favorable à l’enfant concerné ( ex : privilégier ou aménager d’avantage le lexique ou les activités de conscience phono selon le type de dyslexie).</a:t>
            </a:r>
          </a:p>
          <a:p>
            <a:r>
              <a:rPr lang="fr-FR" sz="1400" dirty="0" smtClean="0">
                <a:latin typeface="Pere Castor" pitchFamily="2" charset="0"/>
              </a:rPr>
              <a:t>Attention, on ne parlera de dyslexie qu'après dix-huit mois à deux ans de retard dans l'apprentissage du langage écrit, ce qui n'empêche pas une prise en charge préventive dès que l'on repère des troubles.</a:t>
            </a:r>
            <a:endParaRPr lang="fr-FR" sz="1400" dirty="0">
              <a:latin typeface="Pere Castor" pitchFamily="2" charset="0"/>
            </a:endParaRPr>
          </a:p>
        </p:txBody>
      </p:sp>
      <p:graphicFrame>
        <p:nvGraphicFramePr>
          <p:cNvPr id="13" name="Tableau 12"/>
          <p:cNvGraphicFramePr>
            <a:graphicFrameLocks noGrp="1"/>
          </p:cNvGraphicFramePr>
          <p:nvPr/>
        </p:nvGraphicFramePr>
        <p:xfrm>
          <a:off x="620688" y="3923928"/>
          <a:ext cx="6120680" cy="4968553"/>
        </p:xfrm>
        <a:graphic>
          <a:graphicData uri="http://schemas.openxmlformats.org/drawingml/2006/table">
            <a:tbl>
              <a:tblPr firstRow="1" bandRow="1">
                <a:tableStyleId>{5C22544A-7EE6-4342-B048-85BDC9FD1C3A}</a:tableStyleId>
              </a:tblPr>
              <a:tblGrid>
                <a:gridCol w="2448272"/>
                <a:gridCol w="3672408"/>
              </a:tblGrid>
              <a:tr h="352607">
                <a:tc gridSpan="2">
                  <a:txBody>
                    <a:bodyPr/>
                    <a:lstStyle/>
                    <a:p>
                      <a:pPr algn="ctr"/>
                      <a:r>
                        <a:rPr lang="fr-FR" sz="1600" dirty="0" smtClean="0">
                          <a:solidFill>
                            <a:schemeClr val="tx2">
                              <a:lumMod val="60000"/>
                              <a:lumOff val="40000"/>
                            </a:schemeClr>
                          </a:solidFill>
                          <a:latin typeface="Pere Castor" pitchFamily="2" charset="0"/>
                        </a:rPr>
                        <a:t>Les signes d’alerte : comment repérer un trouble du langage écrit</a:t>
                      </a:r>
                      <a:r>
                        <a:rPr lang="fr-FR" sz="1600" baseline="0" dirty="0" smtClean="0">
                          <a:solidFill>
                            <a:schemeClr val="tx2">
                              <a:lumMod val="60000"/>
                              <a:lumOff val="40000"/>
                            </a:schemeClr>
                          </a:solidFill>
                          <a:latin typeface="Pere Castor" pitchFamily="2" charset="0"/>
                        </a:rPr>
                        <a:t> ?</a:t>
                      </a:r>
                      <a:endParaRPr lang="fr-FR" sz="1600" dirty="0">
                        <a:solidFill>
                          <a:schemeClr val="tx2">
                            <a:lumMod val="60000"/>
                            <a:lumOff val="40000"/>
                          </a:schemeClr>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88497">
                <a:tc>
                  <a:txBody>
                    <a:bodyPr/>
                    <a:lstStyle/>
                    <a:p>
                      <a:pPr algn="ctr"/>
                      <a:r>
                        <a:rPr lang="fr-FR" sz="1200" dirty="0" smtClean="0">
                          <a:solidFill>
                            <a:schemeClr val="tx1"/>
                          </a:solidFill>
                          <a:latin typeface="Pere Castor" pitchFamily="2" charset="0"/>
                        </a:rPr>
                        <a:t>Cycle 2</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dirty="0" smtClean="0">
                          <a:solidFill>
                            <a:schemeClr val="tx1"/>
                          </a:solidFill>
                          <a:latin typeface="Pere Castor" pitchFamily="2" charset="0"/>
                        </a:rPr>
                        <a:t>Cycle 3 - Collège</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327449">
                <a:tc>
                  <a:txBody>
                    <a:bodyPr/>
                    <a:lstStyle/>
                    <a:p>
                      <a:r>
                        <a:rPr lang="fr-FR" sz="1100" b="1" dirty="0" smtClean="0">
                          <a:solidFill>
                            <a:schemeClr val="tx2">
                              <a:lumMod val="60000"/>
                              <a:lumOff val="40000"/>
                            </a:schemeClr>
                          </a:solidFill>
                          <a:latin typeface="Pere Castor" pitchFamily="2" charset="0"/>
                        </a:rPr>
                        <a:t>Grande section maternelle</a:t>
                      </a:r>
                    </a:p>
                    <a:p>
                      <a:pPr>
                        <a:buFontTx/>
                        <a:buChar char="-"/>
                      </a:pPr>
                      <a:r>
                        <a:rPr lang="fr-FR" sz="1100" b="0" dirty="0" smtClean="0">
                          <a:solidFill>
                            <a:schemeClr val="tx1"/>
                          </a:solidFill>
                          <a:latin typeface="Pere Castor" pitchFamily="2" charset="0"/>
                        </a:rPr>
                        <a:t>n’arrive pas à intégrer les jeux de phonologie</a:t>
                      </a:r>
                    </a:p>
                    <a:p>
                      <a:pPr>
                        <a:buFontTx/>
                        <a:buChar char="-"/>
                      </a:pPr>
                      <a:endParaRPr lang="fr-FR" sz="1100" b="0" dirty="0" smtClean="0">
                        <a:solidFill>
                          <a:schemeClr val="tx1"/>
                        </a:solidFill>
                        <a:latin typeface="Pere Castor" pitchFamily="2" charset="0"/>
                      </a:endParaRPr>
                    </a:p>
                    <a:p>
                      <a:r>
                        <a:rPr lang="fr-FR" sz="1100" b="1" dirty="0" smtClean="0">
                          <a:solidFill>
                            <a:schemeClr val="tx2">
                              <a:lumMod val="60000"/>
                              <a:lumOff val="40000"/>
                            </a:schemeClr>
                          </a:solidFill>
                          <a:latin typeface="Pere Castor" pitchFamily="2" charset="0"/>
                        </a:rPr>
                        <a:t>CP – CE1</a:t>
                      </a:r>
                    </a:p>
                    <a:p>
                      <a:r>
                        <a:rPr lang="fr-FR" sz="1100" b="0" dirty="0" smtClean="0">
                          <a:solidFill>
                            <a:schemeClr val="tx1"/>
                          </a:solidFill>
                          <a:latin typeface="Pere Castor" pitchFamily="2" charset="0"/>
                        </a:rPr>
                        <a:t>- inversion persistantes de lettres, de chiffres ou encore de groupes de lettres, omission, ajout ou confusion de lettres ou de syllabes dans le mot</a:t>
                      </a:r>
                    </a:p>
                    <a:p>
                      <a:r>
                        <a:rPr lang="fr-FR" sz="1100" b="0" dirty="0" smtClean="0">
                          <a:solidFill>
                            <a:schemeClr val="tx1"/>
                          </a:solidFill>
                          <a:latin typeface="Pere Castor" pitchFamily="2" charset="0"/>
                        </a:rPr>
                        <a:t>- grande lenteur : la vitesse de lecture n’augmente presque pas au cours de l’année</a:t>
                      </a:r>
                    </a:p>
                    <a:p>
                      <a:r>
                        <a:rPr lang="fr-FR" sz="1100" b="0" dirty="0" smtClean="0">
                          <a:solidFill>
                            <a:schemeClr val="tx1"/>
                          </a:solidFill>
                          <a:latin typeface="Pere Castor" pitchFamily="2" charset="0"/>
                        </a:rPr>
                        <a:t>- copie problématique ; outre sa lenteur, l’élève multiplie les retours au modèle</a:t>
                      </a:r>
                    </a:p>
                    <a:p>
                      <a:r>
                        <a:rPr lang="fr-FR" sz="1100" b="0" dirty="0" smtClean="0">
                          <a:solidFill>
                            <a:schemeClr val="tx1"/>
                          </a:solidFill>
                          <a:latin typeface="Pere Castor" pitchFamily="2" charset="0"/>
                        </a:rPr>
                        <a:t>- difficulté dans la transcription des lettres, dans</a:t>
                      </a:r>
                    </a:p>
                    <a:p>
                      <a:r>
                        <a:rPr lang="fr-FR" sz="1100" b="0" dirty="0" smtClean="0">
                          <a:solidFill>
                            <a:schemeClr val="tx1"/>
                          </a:solidFill>
                          <a:latin typeface="Pere Castor" pitchFamily="2" charset="0"/>
                        </a:rPr>
                        <a:t>l’anticipation du tracé</a:t>
                      </a:r>
                    </a:p>
                    <a:p>
                      <a:r>
                        <a:rPr lang="fr-FR" sz="1100" b="0" dirty="0" smtClean="0">
                          <a:solidFill>
                            <a:schemeClr val="tx1"/>
                          </a:solidFill>
                          <a:latin typeface="Pere Castor" pitchFamily="2" charset="0"/>
                        </a:rPr>
                        <a:t>- n’entre pas ou difficilement dans la combinatoire</a:t>
                      </a:r>
                    </a:p>
                    <a:p>
                      <a:r>
                        <a:rPr lang="fr-FR" sz="1100" b="0" dirty="0" smtClean="0">
                          <a:solidFill>
                            <a:schemeClr val="tx1"/>
                          </a:solidFill>
                          <a:latin typeface="Pere Castor" pitchFamily="2" charset="0"/>
                        </a:rPr>
                        <a:t>- sauts de lignes en lecture</a:t>
                      </a:r>
                    </a:p>
                    <a:p>
                      <a:r>
                        <a:rPr lang="fr-FR" sz="1100" b="0" dirty="0" smtClean="0">
                          <a:solidFill>
                            <a:schemeClr val="tx1"/>
                          </a:solidFill>
                          <a:latin typeface="Pere Castor" pitchFamily="2" charset="0"/>
                        </a:rPr>
                        <a:t>- difficultés à mémoriser l’orthographe des mots nouveaux</a:t>
                      </a:r>
                    </a:p>
                    <a:p>
                      <a:r>
                        <a:rPr lang="fr-FR" sz="1100" b="0" dirty="0" smtClean="0">
                          <a:solidFill>
                            <a:schemeClr val="tx1"/>
                          </a:solidFill>
                          <a:latin typeface="Pere Castor" pitchFamily="2" charset="0"/>
                        </a:rPr>
                        <a:t>- erreurs phonologiques en lecture et orthographe</a:t>
                      </a:r>
                      <a:endParaRPr lang="fr-FR" sz="11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fr-FR" sz="1100" dirty="0" smtClean="0">
                          <a:solidFill>
                            <a:schemeClr val="tx1"/>
                          </a:solidFill>
                          <a:latin typeface="Pere Castor" pitchFamily="2" charset="0"/>
                        </a:rPr>
                        <a:t>persistance d’erreurs phonologiques et/ou visuelles en lecture et orthographe</a:t>
                      </a:r>
                    </a:p>
                    <a:p>
                      <a:r>
                        <a:rPr lang="fr-FR" sz="1100" dirty="0" smtClean="0">
                          <a:solidFill>
                            <a:schemeClr val="tx1"/>
                          </a:solidFill>
                          <a:latin typeface="Pere Castor" pitchFamily="2" charset="0"/>
                        </a:rPr>
                        <a:t>• confusions entre phonèmes sourds et sonores (p/b, t/d, k/g, f/v, s/z, </a:t>
                      </a:r>
                      <a:r>
                        <a:rPr lang="fr-FR" sz="1100" dirty="0" err="1" smtClean="0">
                          <a:solidFill>
                            <a:schemeClr val="tx1"/>
                          </a:solidFill>
                          <a:latin typeface="Pere Castor" pitchFamily="2" charset="0"/>
                        </a:rPr>
                        <a:t>ch</a:t>
                      </a:r>
                      <a:r>
                        <a:rPr lang="fr-FR" sz="1100" dirty="0" smtClean="0">
                          <a:solidFill>
                            <a:schemeClr val="tx1"/>
                          </a:solidFill>
                          <a:latin typeface="Pere Castor" pitchFamily="2" charset="0"/>
                        </a:rPr>
                        <a:t>/j)</a:t>
                      </a:r>
                    </a:p>
                    <a:p>
                      <a:r>
                        <a:rPr lang="fr-FR" sz="1100" dirty="0" smtClean="0">
                          <a:solidFill>
                            <a:schemeClr val="tx1"/>
                          </a:solidFill>
                          <a:latin typeface="Pere Castor" pitchFamily="2" charset="0"/>
                        </a:rPr>
                        <a:t>• confusions entre les lettres visuellement proches (b/d, m/n, u/n, a/o, E/F, C/G)</a:t>
                      </a:r>
                    </a:p>
                    <a:p>
                      <a:r>
                        <a:rPr lang="fr-FR" sz="1100" dirty="0" smtClean="0">
                          <a:solidFill>
                            <a:schemeClr val="tx1"/>
                          </a:solidFill>
                          <a:latin typeface="Pere Castor" pitchFamily="2" charset="0"/>
                        </a:rPr>
                        <a:t>• inversions (or/</a:t>
                      </a:r>
                      <a:r>
                        <a:rPr lang="fr-FR" sz="1100" dirty="0" err="1" smtClean="0">
                          <a:solidFill>
                            <a:schemeClr val="tx1"/>
                          </a:solidFill>
                          <a:latin typeface="Pere Castor" pitchFamily="2" charset="0"/>
                        </a:rPr>
                        <a:t>ro</a:t>
                      </a:r>
                      <a:r>
                        <a:rPr lang="fr-FR" sz="1100" dirty="0" smtClean="0">
                          <a:solidFill>
                            <a:schemeClr val="tx1"/>
                          </a:solidFill>
                          <a:latin typeface="Pere Castor" pitchFamily="2" charset="0"/>
                        </a:rPr>
                        <a:t>, cri/</a:t>
                      </a:r>
                      <a:r>
                        <a:rPr lang="fr-FR" sz="1100" dirty="0" err="1" smtClean="0">
                          <a:solidFill>
                            <a:schemeClr val="tx1"/>
                          </a:solidFill>
                          <a:latin typeface="Pere Castor" pitchFamily="2" charset="0"/>
                        </a:rPr>
                        <a:t>cir</a:t>
                      </a:r>
                      <a:r>
                        <a:rPr lang="fr-FR" sz="1100" dirty="0" smtClean="0">
                          <a:solidFill>
                            <a:schemeClr val="tx1"/>
                          </a:solidFill>
                          <a:latin typeface="Pere Castor" pitchFamily="2" charset="0"/>
                        </a:rPr>
                        <a:t>)</a:t>
                      </a:r>
                    </a:p>
                    <a:p>
                      <a:r>
                        <a:rPr lang="fr-FR" sz="1100" dirty="0" smtClean="0">
                          <a:solidFill>
                            <a:schemeClr val="tx1"/>
                          </a:solidFill>
                          <a:latin typeface="Pere Castor" pitchFamily="2" charset="0"/>
                        </a:rPr>
                        <a:t>• omissions (</a:t>
                      </a:r>
                      <a:r>
                        <a:rPr lang="fr-FR" sz="1100" dirty="0" err="1" smtClean="0">
                          <a:solidFill>
                            <a:schemeClr val="tx1"/>
                          </a:solidFill>
                          <a:latin typeface="Pere Castor" pitchFamily="2" charset="0"/>
                        </a:rPr>
                        <a:t>ba</a:t>
                      </a:r>
                      <a:r>
                        <a:rPr lang="fr-FR" sz="1100" dirty="0" smtClean="0">
                          <a:solidFill>
                            <a:schemeClr val="tx1"/>
                          </a:solidFill>
                          <a:latin typeface="Pere Castor" pitchFamily="2" charset="0"/>
                        </a:rPr>
                        <a:t> pour bar, </a:t>
                      </a:r>
                      <a:r>
                        <a:rPr lang="fr-FR" sz="1100" dirty="0" err="1" smtClean="0">
                          <a:solidFill>
                            <a:schemeClr val="tx1"/>
                          </a:solidFill>
                          <a:latin typeface="Pere Castor" pitchFamily="2" charset="0"/>
                        </a:rPr>
                        <a:t>arbe</a:t>
                      </a:r>
                      <a:r>
                        <a:rPr lang="fr-FR" sz="1100" dirty="0" smtClean="0">
                          <a:solidFill>
                            <a:schemeClr val="tx1"/>
                          </a:solidFill>
                          <a:latin typeface="Pere Castor" pitchFamily="2" charset="0"/>
                        </a:rPr>
                        <a:t> pour arbre, </a:t>
                      </a:r>
                      <a:r>
                        <a:rPr lang="fr-FR" sz="1100" dirty="0" err="1" smtClean="0">
                          <a:solidFill>
                            <a:schemeClr val="tx1"/>
                          </a:solidFill>
                          <a:latin typeface="Pere Castor" pitchFamily="2" charset="0"/>
                        </a:rPr>
                        <a:t>vigule</a:t>
                      </a:r>
                      <a:r>
                        <a:rPr lang="fr-FR" sz="1100" dirty="0" smtClean="0">
                          <a:solidFill>
                            <a:schemeClr val="tx1"/>
                          </a:solidFill>
                          <a:latin typeface="Pere Castor" pitchFamily="2" charset="0"/>
                        </a:rPr>
                        <a:t> pour virgule)</a:t>
                      </a:r>
                    </a:p>
                    <a:p>
                      <a:r>
                        <a:rPr lang="fr-FR" sz="1100" dirty="0" smtClean="0">
                          <a:solidFill>
                            <a:schemeClr val="tx1"/>
                          </a:solidFill>
                          <a:latin typeface="Pere Castor" pitchFamily="2" charset="0"/>
                        </a:rPr>
                        <a:t>• substitution, (</a:t>
                      </a:r>
                      <a:r>
                        <a:rPr lang="fr-FR" sz="1100" dirty="0" err="1" smtClean="0">
                          <a:solidFill>
                            <a:schemeClr val="tx1"/>
                          </a:solidFill>
                          <a:latin typeface="Pere Castor" pitchFamily="2" charset="0"/>
                        </a:rPr>
                        <a:t>coukeau</a:t>
                      </a:r>
                      <a:r>
                        <a:rPr lang="fr-FR" sz="1100" dirty="0" smtClean="0">
                          <a:solidFill>
                            <a:schemeClr val="tx1"/>
                          </a:solidFill>
                          <a:latin typeface="Pere Castor" pitchFamily="2" charset="0"/>
                        </a:rPr>
                        <a:t> pour couteau, chauffeur pour faucheur)</a:t>
                      </a:r>
                    </a:p>
                    <a:p>
                      <a:r>
                        <a:rPr lang="fr-FR" sz="1100" dirty="0" smtClean="0">
                          <a:solidFill>
                            <a:schemeClr val="tx1"/>
                          </a:solidFill>
                          <a:latin typeface="Pere Castor" pitchFamily="2" charset="0"/>
                        </a:rPr>
                        <a:t>• </a:t>
                      </a:r>
                      <a:r>
                        <a:rPr lang="fr-FR" sz="1100" dirty="0" err="1" smtClean="0">
                          <a:solidFill>
                            <a:schemeClr val="tx1"/>
                          </a:solidFill>
                          <a:latin typeface="Pere Castor" pitchFamily="2" charset="0"/>
                        </a:rPr>
                        <a:t>paraphonémies</a:t>
                      </a:r>
                      <a:r>
                        <a:rPr lang="fr-FR" sz="1100" dirty="0" smtClean="0">
                          <a:solidFill>
                            <a:schemeClr val="tx1"/>
                          </a:solidFill>
                          <a:latin typeface="Pere Castor" pitchFamily="2" charset="0"/>
                        </a:rPr>
                        <a:t>, confusions de sons complexes (</a:t>
                      </a:r>
                      <a:r>
                        <a:rPr lang="fr-FR" sz="1100" dirty="0" err="1" smtClean="0">
                          <a:solidFill>
                            <a:schemeClr val="tx1"/>
                          </a:solidFill>
                          <a:latin typeface="Pere Castor" pitchFamily="2" charset="0"/>
                        </a:rPr>
                        <a:t>oin</a:t>
                      </a:r>
                      <a:r>
                        <a:rPr lang="fr-FR" sz="1100" dirty="0" smtClean="0">
                          <a:solidFill>
                            <a:schemeClr val="tx1"/>
                          </a:solidFill>
                          <a:latin typeface="Pere Castor" pitchFamily="2" charset="0"/>
                        </a:rPr>
                        <a:t>/ion, </a:t>
                      </a:r>
                      <a:r>
                        <a:rPr lang="fr-FR" sz="1100" dirty="0" err="1" smtClean="0">
                          <a:solidFill>
                            <a:schemeClr val="tx1"/>
                          </a:solidFill>
                          <a:latin typeface="Pere Castor" pitchFamily="2" charset="0"/>
                        </a:rPr>
                        <a:t>ur</a:t>
                      </a:r>
                      <a:r>
                        <a:rPr lang="fr-FR" sz="1100" dirty="0" smtClean="0">
                          <a:solidFill>
                            <a:schemeClr val="tx1"/>
                          </a:solidFill>
                          <a:latin typeface="Pere Castor" pitchFamily="2" charset="0"/>
                        </a:rPr>
                        <a:t>/ère, </a:t>
                      </a:r>
                      <a:r>
                        <a:rPr lang="fr-FR" sz="1100" dirty="0" err="1" smtClean="0">
                          <a:solidFill>
                            <a:schemeClr val="tx1"/>
                          </a:solidFill>
                          <a:latin typeface="Pere Castor" pitchFamily="2" charset="0"/>
                        </a:rPr>
                        <a:t>ien</a:t>
                      </a:r>
                      <a:r>
                        <a:rPr lang="fr-FR" sz="1100" dirty="0" smtClean="0">
                          <a:solidFill>
                            <a:schemeClr val="tx1"/>
                          </a:solidFill>
                          <a:latin typeface="Pere Castor" pitchFamily="2" charset="0"/>
                        </a:rPr>
                        <a:t>/</a:t>
                      </a:r>
                      <a:r>
                        <a:rPr lang="fr-FR" sz="1100" dirty="0" err="1" smtClean="0">
                          <a:solidFill>
                            <a:schemeClr val="tx1"/>
                          </a:solidFill>
                          <a:latin typeface="Pere Castor" pitchFamily="2" charset="0"/>
                        </a:rPr>
                        <a:t>ein</a:t>
                      </a:r>
                      <a:r>
                        <a:rPr lang="fr-FR" sz="1100" dirty="0" smtClean="0">
                          <a:solidFill>
                            <a:schemeClr val="tx1"/>
                          </a:solidFill>
                          <a:latin typeface="Pere Castor" pitchFamily="2" charset="0"/>
                        </a:rPr>
                        <a:t>)</a:t>
                      </a:r>
                    </a:p>
                    <a:p>
                      <a:r>
                        <a:rPr lang="fr-FR" sz="1100" dirty="0" smtClean="0">
                          <a:solidFill>
                            <a:schemeClr val="tx1"/>
                          </a:solidFill>
                          <a:latin typeface="Pere Castor" pitchFamily="2" charset="0"/>
                        </a:rPr>
                        <a:t>• lexicalisation, lecture d’un mot pour un </a:t>
                      </a:r>
                      <a:r>
                        <a:rPr lang="fr-FR" sz="1100" dirty="0" err="1" smtClean="0">
                          <a:solidFill>
                            <a:schemeClr val="tx1"/>
                          </a:solidFill>
                          <a:latin typeface="Pere Castor" pitchFamily="2" charset="0"/>
                        </a:rPr>
                        <a:t>non-mot</a:t>
                      </a:r>
                      <a:r>
                        <a:rPr lang="fr-FR" sz="1100" dirty="0" smtClean="0">
                          <a:solidFill>
                            <a:schemeClr val="tx1"/>
                          </a:solidFill>
                          <a:latin typeface="Pere Castor" pitchFamily="2" charset="0"/>
                        </a:rPr>
                        <a:t> (</a:t>
                      </a:r>
                      <a:r>
                        <a:rPr lang="fr-FR" sz="1100" dirty="0" err="1" smtClean="0">
                          <a:solidFill>
                            <a:schemeClr val="tx1"/>
                          </a:solidFill>
                          <a:latin typeface="Pere Castor" pitchFamily="2" charset="0"/>
                        </a:rPr>
                        <a:t>aivron</a:t>
                      </a:r>
                      <a:r>
                        <a:rPr lang="fr-FR" sz="1100" dirty="0" smtClean="0">
                          <a:solidFill>
                            <a:schemeClr val="tx1"/>
                          </a:solidFill>
                          <a:latin typeface="Pere Castor" pitchFamily="2" charset="0"/>
                        </a:rPr>
                        <a:t> lu aviron)</a:t>
                      </a:r>
                    </a:p>
                    <a:p>
                      <a:r>
                        <a:rPr lang="fr-FR" sz="1100" dirty="0" smtClean="0">
                          <a:solidFill>
                            <a:schemeClr val="tx1"/>
                          </a:solidFill>
                          <a:latin typeface="Pere Castor" pitchFamily="2" charset="0"/>
                        </a:rPr>
                        <a:t>• régularisation, lecture phonologique d’un mot irrégulier (chorale/lu </a:t>
                      </a:r>
                      <a:r>
                        <a:rPr lang="fr-FR" sz="1100" dirty="0" err="1" smtClean="0">
                          <a:solidFill>
                            <a:schemeClr val="tx1"/>
                          </a:solidFill>
                          <a:latin typeface="Pere Castor" pitchFamily="2" charset="0"/>
                        </a:rPr>
                        <a:t>soral</a:t>
                      </a:r>
                      <a:r>
                        <a:rPr lang="fr-FR" sz="1100" dirty="0" smtClean="0">
                          <a:solidFill>
                            <a:schemeClr val="tx1"/>
                          </a:solidFill>
                          <a:latin typeface="Pere Castor" pitchFamily="2" charset="0"/>
                        </a:rPr>
                        <a:t>)</a:t>
                      </a:r>
                    </a:p>
                    <a:p>
                      <a:r>
                        <a:rPr lang="fr-FR" sz="1100" dirty="0" smtClean="0">
                          <a:solidFill>
                            <a:schemeClr val="tx1"/>
                          </a:solidFill>
                          <a:latin typeface="Pere Castor" pitchFamily="2" charset="0"/>
                        </a:rPr>
                        <a:t>• paralexie, lecture d’un mot pour un autre (soin lu soie)</a:t>
                      </a:r>
                    </a:p>
                    <a:p>
                      <a:r>
                        <a:rPr lang="fr-FR" sz="1100" dirty="0" smtClean="0">
                          <a:solidFill>
                            <a:schemeClr val="tx1"/>
                          </a:solidFill>
                          <a:latin typeface="Pere Castor" pitchFamily="2" charset="0"/>
                        </a:rPr>
                        <a:t>- sauts de lignes en lecture</a:t>
                      </a:r>
                    </a:p>
                    <a:p>
                      <a:r>
                        <a:rPr lang="fr-FR" sz="1100" dirty="0" smtClean="0">
                          <a:solidFill>
                            <a:schemeClr val="tx1"/>
                          </a:solidFill>
                          <a:latin typeface="Pere Castor" pitchFamily="2" charset="0"/>
                        </a:rPr>
                        <a:t>- écrit phonétique</a:t>
                      </a:r>
                    </a:p>
                    <a:p>
                      <a:r>
                        <a:rPr lang="fr-FR" sz="1100" dirty="0" smtClean="0">
                          <a:solidFill>
                            <a:schemeClr val="tx1"/>
                          </a:solidFill>
                          <a:latin typeface="Pere Castor" pitchFamily="2" charset="0"/>
                        </a:rPr>
                        <a:t>- difficultés à consolider un stock orthographique stable (mots invariables)</a:t>
                      </a:r>
                    </a:p>
                    <a:p>
                      <a:r>
                        <a:rPr lang="fr-FR" sz="1100" dirty="0" smtClean="0">
                          <a:solidFill>
                            <a:schemeClr val="tx1"/>
                          </a:solidFill>
                          <a:latin typeface="Pere Castor" pitchFamily="2" charset="0"/>
                        </a:rPr>
                        <a:t>- fréquentes erreurs d’application des règles</a:t>
                      </a:r>
                    </a:p>
                    <a:p>
                      <a:r>
                        <a:rPr lang="fr-FR" sz="1100" dirty="0" smtClean="0">
                          <a:solidFill>
                            <a:schemeClr val="tx1"/>
                          </a:solidFill>
                          <a:latin typeface="Pere Castor" pitchFamily="2" charset="0"/>
                        </a:rPr>
                        <a:t>- grammaticales, catégories grammaticales confuses</a:t>
                      </a:r>
                    </a:p>
                    <a:p>
                      <a:r>
                        <a:rPr lang="fr-FR" sz="1100" dirty="0" smtClean="0">
                          <a:solidFill>
                            <a:schemeClr val="tx1"/>
                          </a:solidFill>
                          <a:latin typeface="Pere Castor" pitchFamily="2" charset="0"/>
                        </a:rPr>
                        <a:t>- difficultés dans la copie et la prise de notes, nombreuses ratures</a:t>
                      </a:r>
                    </a:p>
                    <a:p>
                      <a:r>
                        <a:rPr lang="fr-FR" sz="1100" dirty="0" smtClean="0">
                          <a:solidFill>
                            <a:schemeClr val="tx1"/>
                          </a:solidFill>
                          <a:latin typeface="Pere Castor" pitchFamily="2" charset="0"/>
                        </a:rPr>
                        <a:t>- « vilaine écriture », douleurs vives du poignet et du bras, mauvaise tenue du crayon</a:t>
                      </a:r>
                    </a:p>
                    <a:p>
                      <a:r>
                        <a:rPr lang="fr-FR" sz="1100" dirty="0" smtClean="0">
                          <a:solidFill>
                            <a:schemeClr val="tx1"/>
                          </a:solidFill>
                          <a:latin typeface="Pere Castor" pitchFamily="2" charset="0"/>
                        </a:rPr>
                        <a:t>- mauvaise compréhension de la lecture des leçons</a:t>
                      </a:r>
                    </a:p>
                    <a:p>
                      <a:r>
                        <a:rPr lang="fr-FR" sz="1100" dirty="0" smtClean="0">
                          <a:solidFill>
                            <a:schemeClr val="tx1"/>
                          </a:solidFill>
                          <a:latin typeface="Pere Castor" pitchFamily="2" charset="0"/>
                        </a:rPr>
                        <a:t>- difficultés pour transcrire ses idées en expression écrite</a:t>
                      </a:r>
                    </a:p>
                    <a:p>
                      <a:r>
                        <a:rPr lang="fr-FR" sz="1100" dirty="0" smtClean="0">
                          <a:solidFill>
                            <a:schemeClr val="tx1"/>
                          </a:solidFill>
                          <a:latin typeface="Pere Castor" pitchFamily="2" charset="0"/>
                        </a:rPr>
                        <a:t>- mathématiques : troubles dans l’acquisition du nombre, difficultés dans la mémorisation</a:t>
                      </a:r>
                    </a:p>
                    <a:p>
                      <a:r>
                        <a:rPr lang="fr-FR" sz="1100" dirty="0" smtClean="0">
                          <a:solidFill>
                            <a:schemeClr val="tx1"/>
                          </a:solidFill>
                          <a:latin typeface="Pere Castor" pitchFamily="2" charset="0"/>
                        </a:rPr>
                        <a:t>de la table de multiplication, difficultés en géométrie</a:t>
                      </a:r>
                    </a:p>
                    <a:p>
                      <a:r>
                        <a:rPr lang="fr-FR" sz="1100" dirty="0" smtClean="0">
                          <a:solidFill>
                            <a:schemeClr val="tx1"/>
                          </a:solidFill>
                          <a:latin typeface="Pere Castor" pitchFamily="2" charset="0"/>
                        </a:rPr>
                        <a:t>- difficultés dans la résolution de problèmes</a:t>
                      </a:r>
                      <a:endParaRPr lang="fr-FR" sz="11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dyslexie : troubles spécifiques du langage écrit</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2" name="ZoneTexte 11"/>
          <p:cNvSpPr txBox="1"/>
          <p:nvPr/>
        </p:nvSpPr>
        <p:spPr>
          <a:xfrm>
            <a:off x="620688" y="683568"/>
            <a:ext cx="5976664" cy="8448467"/>
          </a:xfrm>
          <a:prstGeom prst="rect">
            <a:avLst/>
          </a:prstGeom>
          <a:noFill/>
        </p:spPr>
        <p:txBody>
          <a:bodyPr wrap="square" rtlCol="0">
            <a:spAutoFit/>
          </a:bodyPr>
          <a:lstStyle/>
          <a:p>
            <a:pPr algn="ctr"/>
            <a:r>
              <a:rPr lang="fr-FR" sz="1400" b="1" u="sng" dirty="0" smtClean="0">
                <a:solidFill>
                  <a:schemeClr val="tx2">
                    <a:lumMod val="60000"/>
                    <a:lumOff val="40000"/>
                  </a:schemeClr>
                </a:solidFill>
                <a:latin typeface="Pere Castor" pitchFamily="2" charset="0"/>
              </a:rPr>
              <a:t>Aménagements possibles</a:t>
            </a:r>
          </a:p>
          <a:p>
            <a:pPr algn="ctr"/>
            <a:endParaRPr lang="fr-FR" sz="1200" b="1" u="sng" dirty="0" smtClean="0">
              <a:solidFill>
                <a:schemeClr val="tx2">
                  <a:lumMod val="60000"/>
                  <a:lumOff val="40000"/>
                </a:schemeClr>
              </a:solidFill>
              <a:latin typeface="Pere Castor" pitchFamily="2" charset="0"/>
            </a:endParaRPr>
          </a:p>
          <a:p>
            <a:r>
              <a:rPr lang="fr-FR" sz="1100" b="1" u="sng" dirty="0" smtClean="0">
                <a:solidFill>
                  <a:schemeClr val="tx2">
                    <a:lumMod val="60000"/>
                    <a:lumOff val="40000"/>
                  </a:schemeClr>
                </a:solidFill>
                <a:latin typeface="Pere Castor" pitchFamily="2" charset="0"/>
              </a:rPr>
              <a:t>Aider l’enfant à se sentir bien en classe</a:t>
            </a:r>
          </a:p>
          <a:p>
            <a:endParaRPr lang="fr-FR" sz="1100" dirty="0" smtClean="0">
              <a:latin typeface="Pere Castor" pitchFamily="2" charset="0"/>
            </a:endParaRPr>
          </a:p>
          <a:p>
            <a:r>
              <a:rPr lang="fr-FR" sz="1100" dirty="0" smtClean="0">
                <a:latin typeface="Pere Castor" pitchFamily="2" charset="0"/>
              </a:rPr>
              <a:t>• Oraliser les consignes écrites, lire à haute voix les énoncés des évaluations.</a:t>
            </a:r>
          </a:p>
          <a:p>
            <a:r>
              <a:rPr lang="fr-FR" sz="1100" dirty="0" smtClean="0">
                <a:latin typeface="Pere Castor" pitchFamily="2" charset="0"/>
              </a:rPr>
              <a:t>• Eviter de faire lire l’élève à haute voix devant la classe, sauf s’il le souhaite.</a:t>
            </a:r>
          </a:p>
          <a:p>
            <a:r>
              <a:rPr lang="fr-FR" sz="1100" dirty="0" smtClean="0">
                <a:latin typeface="Pere Castor" pitchFamily="2" charset="0"/>
              </a:rPr>
              <a:t>• S’assurer que les consignes soient bien comprises (demander à l’enfant de redire la consigne).</a:t>
            </a:r>
          </a:p>
          <a:p>
            <a:r>
              <a:rPr lang="fr-FR" sz="1100" dirty="0" smtClean="0">
                <a:latin typeface="Pere Castor" pitchFamily="2" charset="0"/>
              </a:rPr>
              <a:t>• Ne pas lui donner de textes trop longs à lire.</a:t>
            </a:r>
          </a:p>
          <a:p>
            <a:r>
              <a:rPr lang="fr-FR" sz="1100" dirty="0" smtClean="0">
                <a:latin typeface="Pere Castor" pitchFamily="2" charset="0"/>
              </a:rPr>
              <a:t>• Eviter les documents trop chargés, l’aider à mettre en relief les mots clef de la leçon, souligner,</a:t>
            </a:r>
          </a:p>
          <a:p>
            <a:r>
              <a:rPr lang="fr-FR" sz="1100" dirty="0" smtClean="0">
                <a:latin typeface="Pere Castor" pitchFamily="2" charset="0"/>
              </a:rPr>
              <a:t>surligner, utiliser la couleur.</a:t>
            </a:r>
          </a:p>
          <a:p>
            <a:r>
              <a:rPr lang="fr-FR" sz="1100" dirty="0" smtClean="0">
                <a:latin typeface="Pere Castor" pitchFamily="2" charset="0"/>
              </a:rPr>
              <a:t>• Lui laisser le temps dont il a besoin : diminution de la tâche, ou temps supplémentaire si l’enfant</a:t>
            </a:r>
          </a:p>
          <a:p>
            <a:r>
              <a:rPr lang="fr-FR" sz="1100" dirty="0" smtClean="0">
                <a:latin typeface="Pere Castor" pitchFamily="2" charset="0"/>
              </a:rPr>
              <a:t>est encore attentif et organisé dans son travail.</a:t>
            </a:r>
          </a:p>
          <a:p>
            <a:r>
              <a:rPr lang="fr-FR" sz="1100" dirty="0" smtClean="0">
                <a:latin typeface="Pere Castor" pitchFamily="2" charset="0"/>
              </a:rPr>
              <a:t>• Eviter au maximum de le faire copier : si un texte long est à copier par la classe, n’en demander</a:t>
            </a:r>
          </a:p>
          <a:p>
            <a:r>
              <a:rPr lang="fr-FR" sz="1100" dirty="0" smtClean="0">
                <a:latin typeface="Pere Castor" pitchFamily="2" charset="0"/>
              </a:rPr>
              <a:t>qu’une ou deux lignes parfaitement écrites, le reste sera photocopier à partir du travail d’un</a:t>
            </a:r>
          </a:p>
          <a:p>
            <a:r>
              <a:rPr lang="fr-FR" sz="1100" dirty="0" smtClean="0">
                <a:latin typeface="Pere Castor" pitchFamily="2" charset="0"/>
              </a:rPr>
              <a:t>camarade.</a:t>
            </a:r>
          </a:p>
          <a:p>
            <a:r>
              <a:rPr lang="fr-FR" sz="1100" dirty="0" smtClean="0">
                <a:latin typeface="Pere Castor" pitchFamily="2" charset="0"/>
              </a:rPr>
              <a:t>• Ne pas le pénaliser à cause d’une orthographe défectueuse (en dehors de la dictée) : pas de point</a:t>
            </a:r>
          </a:p>
          <a:p>
            <a:r>
              <a:rPr lang="fr-FR" sz="1100" dirty="0" smtClean="0">
                <a:latin typeface="Pere Castor" pitchFamily="2" charset="0"/>
              </a:rPr>
              <a:t>enlevé, pas de copie supplémentaire qui est de toute façon inutile.</a:t>
            </a:r>
          </a:p>
          <a:p>
            <a:r>
              <a:rPr lang="fr-FR" sz="1100" dirty="0" smtClean="0">
                <a:latin typeface="Pere Castor" pitchFamily="2" charset="0"/>
              </a:rPr>
              <a:t>• Autoriser l’élève à utiliser des fiches mémoire.</a:t>
            </a:r>
          </a:p>
          <a:p>
            <a:r>
              <a:rPr lang="fr-FR" sz="1100" dirty="0" smtClean="0">
                <a:latin typeface="Pere Castor" pitchFamily="2" charset="0"/>
              </a:rPr>
              <a:t>• S’assurer qu’il a un support écrit correct pour travailler (document aéré).</a:t>
            </a:r>
          </a:p>
          <a:p>
            <a:r>
              <a:rPr lang="fr-FR" sz="1100" dirty="0" smtClean="0">
                <a:latin typeface="Pere Castor" pitchFamily="2" charset="0"/>
              </a:rPr>
              <a:t>• Lui demander une présentation soignée (pour la relecture et une bonne image de soi) et lui en</a:t>
            </a:r>
          </a:p>
          <a:p>
            <a:r>
              <a:rPr lang="fr-FR" sz="1100" dirty="0" smtClean="0">
                <a:latin typeface="Pere Castor" pitchFamily="2" charset="0"/>
              </a:rPr>
              <a:t>donner les moyens (temps, réduction de la quantité  …). Dans un premier temps, accepter la</a:t>
            </a:r>
          </a:p>
          <a:p>
            <a:r>
              <a:rPr lang="fr-FR" sz="1100" dirty="0" smtClean="0">
                <a:latin typeface="Pere Castor" pitchFamily="2" charset="0"/>
              </a:rPr>
              <a:t>présentation peu soignée et en faire un objectif par la suite.</a:t>
            </a:r>
          </a:p>
          <a:p>
            <a:r>
              <a:rPr lang="fr-FR" sz="1100" dirty="0" smtClean="0">
                <a:latin typeface="Pere Castor" pitchFamily="2" charset="0"/>
              </a:rPr>
              <a:t>• Donner une correction écrite des exercices principaux faits en classe (photocopie d’un exercice</a:t>
            </a:r>
          </a:p>
          <a:p>
            <a:r>
              <a:rPr lang="fr-FR" sz="1100" dirty="0" smtClean="0">
                <a:latin typeface="Pere Castor" pitchFamily="2" charset="0"/>
              </a:rPr>
              <a:t>corrigé d’un camarade bon scripteur).</a:t>
            </a:r>
          </a:p>
          <a:p>
            <a:r>
              <a:rPr lang="fr-FR" sz="1100" dirty="0" smtClean="0">
                <a:latin typeface="Pere Castor" pitchFamily="2" charset="0"/>
              </a:rPr>
              <a:t>• Prendre en compte les difficultés de l’élève en orthographe pour l’aider à les comprendre.</a:t>
            </a:r>
          </a:p>
          <a:p>
            <a:r>
              <a:rPr lang="fr-FR" sz="1100" dirty="0" smtClean="0">
                <a:latin typeface="Pere Castor" pitchFamily="2" charset="0"/>
              </a:rPr>
              <a:t>• Favoriser l’accès à l’informatique et notamment au correcteur orthographique des traitements de</a:t>
            </a:r>
          </a:p>
          <a:p>
            <a:r>
              <a:rPr lang="fr-FR" sz="1100" dirty="0" smtClean="0">
                <a:latin typeface="Pere Castor" pitchFamily="2" charset="0"/>
              </a:rPr>
              <a:t>textes (si un ordinateur est installé au fond de la classe en accès plus ou moins libre).</a:t>
            </a:r>
          </a:p>
          <a:p>
            <a:endParaRPr lang="fr-FR" sz="1100" dirty="0" smtClean="0">
              <a:latin typeface="Pere Castor" pitchFamily="2" charset="0"/>
            </a:endParaRPr>
          </a:p>
          <a:p>
            <a:r>
              <a:rPr lang="fr-FR" sz="1100" b="1" dirty="0" smtClean="0">
                <a:solidFill>
                  <a:schemeClr val="tx2">
                    <a:lumMod val="60000"/>
                    <a:lumOff val="40000"/>
                  </a:schemeClr>
                </a:solidFill>
                <a:latin typeface="Pere Castor" pitchFamily="2" charset="0"/>
              </a:rPr>
              <a:t>      </a:t>
            </a:r>
            <a:r>
              <a:rPr lang="fr-FR" sz="1100" b="1" u="sng" dirty="0" smtClean="0">
                <a:solidFill>
                  <a:schemeClr val="tx2">
                    <a:lumMod val="60000"/>
                    <a:lumOff val="40000"/>
                  </a:schemeClr>
                </a:solidFill>
                <a:latin typeface="Pere Castor" pitchFamily="2" charset="0"/>
              </a:rPr>
              <a:t>Adapter l’évaluation </a:t>
            </a:r>
          </a:p>
          <a:p>
            <a:r>
              <a:rPr lang="fr-FR" sz="1100" dirty="0" smtClean="0">
                <a:latin typeface="Pere Castor" pitchFamily="2" charset="0"/>
              </a:rPr>
              <a:t>• Favoriser l’expression orale dans l’évaluation de ses connaissances.</a:t>
            </a:r>
          </a:p>
          <a:p>
            <a:r>
              <a:rPr lang="fr-FR" sz="1100" dirty="0" smtClean="0">
                <a:latin typeface="Pere Castor" pitchFamily="2" charset="0"/>
              </a:rPr>
              <a:t>• Oraliser les consignes écrites, lire à haute voix les énoncés.</a:t>
            </a:r>
          </a:p>
          <a:p>
            <a:r>
              <a:rPr lang="fr-FR" sz="1100" dirty="0" smtClean="0">
                <a:latin typeface="Pere Castor" pitchFamily="2" charset="0"/>
              </a:rPr>
              <a:t>• Respecter le rythme d’acquisition, ne pas évaluer trop tôt.</a:t>
            </a:r>
          </a:p>
          <a:p>
            <a:r>
              <a:rPr lang="fr-FR" sz="1100" dirty="0" smtClean="0">
                <a:latin typeface="Pere Castor" pitchFamily="2" charset="0"/>
              </a:rPr>
              <a:t>• Faire beaucoup d’exercices systématiques pour maîtriser et pouvoir utiliser la notion avant</a:t>
            </a:r>
          </a:p>
          <a:p>
            <a:r>
              <a:rPr lang="fr-FR" sz="1100" dirty="0" smtClean="0">
                <a:latin typeface="Pere Castor" pitchFamily="2" charset="0"/>
              </a:rPr>
              <a:t>d’évaluer.</a:t>
            </a:r>
          </a:p>
          <a:p>
            <a:r>
              <a:rPr lang="fr-FR" sz="1100" dirty="0" smtClean="0">
                <a:latin typeface="Pere Castor" pitchFamily="2" charset="0"/>
              </a:rPr>
              <a:t>• Revenir fréquemment sur les notions antérieures.</a:t>
            </a:r>
          </a:p>
          <a:p>
            <a:r>
              <a:rPr lang="fr-FR" sz="1100" dirty="0" smtClean="0">
                <a:latin typeface="Pere Castor" pitchFamily="2" charset="0"/>
              </a:rPr>
              <a:t>• Privilégier le contrôle continu à l’évaluation périodique.</a:t>
            </a:r>
          </a:p>
          <a:p>
            <a:endParaRPr lang="fr-FR" sz="1100" b="1" u="sng" dirty="0">
              <a:solidFill>
                <a:schemeClr val="tx2">
                  <a:lumMod val="60000"/>
                  <a:lumOff val="40000"/>
                </a:schemeClr>
              </a:solidFill>
              <a:latin typeface="Pere Castor" pitchFamily="2" charset="0"/>
            </a:endParaRPr>
          </a:p>
          <a:p>
            <a:r>
              <a:rPr lang="fr-FR" sz="1100" b="1" u="sng" dirty="0" smtClean="0">
                <a:solidFill>
                  <a:schemeClr val="tx2">
                    <a:lumMod val="60000"/>
                    <a:lumOff val="40000"/>
                  </a:schemeClr>
                </a:solidFill>
                <a:latin typeface="Pere Castor" pitchFamily="2" charset="0"/>
              </a:rPr>
              <a:t>Apprendre les leçons </a:t>
            </a:r>
          </a:p>
          <a:p>
            <a:r>
              <a:rPr lang="fr-FR" sz="1100" dirty="0" smtClean="0">
                <a:latin typeface="Pere Castor" pitchFamily="2" charset="0"/>
              </a:rPr>
              <a:t>• Vérifier le cahier de texte et aider l’enfant à s’organiser pour qu’il emporte à la maison tout ce</a:t>
            </a:r>
          </a:p>
          <a:p>
            <a:r>
              <a:rPr lang="fr-FR" sz="1100" dirty="0" smtClean="0">
                <a:latin typeface="Pere Castor" pitchFamily="2" charset="0"/>
              </a:rPr>
              <a:t>qu’il lui faut, mais avec des objectifs d’autonomie et d’organisation à long terme.</a:t>
            </a:r>
          </a:p>
          <a:p>
            <a:r>
              <a:rPr lang="fr-FR" sz="1100" dirty="0" smtClean="0">
                <a:latin typeface="Pere Castor" pitchFamily="2" charset="0"/>
              </a:rPr>
              <a:t>• Donner un support adapté pour apprendre les leçons : résumé dactylographié ou photocopie du</a:t>
            </a:r>
          </a:p>
          <a:p>
            <a:r>
              <a:rPr lang="fr-FR" sz="1100" dirty="0" smtClean="0">
                <a:latin typeface="Pere Castor" pitchFamily="2" charset="0"/>
              </a:rPr>
              <a:t>résumé d’un camarade, cartes et schémas complétés en fonction de supports réalisés par l’enfant.</a:t>
            </a:r>
          </a:p>
          <a:p>
            <a:r>
              <a:rPr lang="fr-FR" sz="1100" dirty="0" smtClean="0">
                <a:latin typeface="Pere Castor" pitchFamily="2" charset="0"/>
              </a:rPr>
              <a:t>• Vérifier la bonne compréhension du résumé, souligner les mots à retenir en priorité et à savoir</a:t>
            </a:r>
          </a:p>
          <a:p>
            <a:r>
              <a:rPr lang="fr-FR" sz="1100" dirty="0" smtClean="0">
                <a:latin typeface="Pere Castor" pitchFamily="2" charset="0"/>
              </a:rPr>
              <a:t>écrire. Présenter ces mots en colonne et dans l’ordre du texte.</a:t>
            </a:r>
          </a:p>
          <a:p>
            <a:r>
              <a:rPr lang="fr-FR" sz="1100" dirty="0" smtClean="0">
                <a:latin typeface="Pere Castor" pitchFamily="2" charset="0"/>
              </a:rPr>
              <a:t>• Si l’apprentissage des leçons à la maison n’est pas satisfaisant, ne pas hésiter à se concerter avec</a:t>
            </a:r>
          </a:p>
          <a:p>
            <a:r>
              <a:rPr lang="fr-FR" sz="1100" dirty="0" smtClean="0">
                <a:latin typeface="Pere Castor" pitchFamily="2" charset="0"/>
              </a:rPr>
              <a:t>les parents pour définir en commun une stratégie d’apprentissage.</a:t>
            </a:r>
          </a:p>
          <a:p>
            <a:endParaRPr lang="fr-FR" sz="1100" dirty="0" smtClean="0">
              <a:latin typeface="Pere Castor" pitchFamily="2" charset="0"/>
            </a:endParaRPr>
          </a:p>
          <a:p>
            <a:r>
              <a:rPr lang="fr-FR" sz="1100" b="1" u="sng" dirty="0" smtClean="0">
                <a:solidFill>
                  <a:schemeClr val="tx2">
                    <a:lumMod val="60000"/>
                    <a:lumOff val="40000"/>
                  </a:schemeClr>
                </a:solidFill>
                <a:latin typeface="Pere Castor" pitchFamily="2" charset="0"/>
              </a:rPr>
              <a:t>Estime de soi </a:t>
            </a:r>
          </a:p>
          <a:p>
            <a:r>
              <a:rPr lang="fr-FR" sz="1100" dirty="0" smtClean="0">
                <a:latin typeface="Pere Castor" pitchFamily="2" charset="0"/>
              </a:rPr>
              <a:t>• Valoriser les réussites.</a:t>
            </a:r>
            <a:endParaRPr lang="fr-FR" sz="1100" dirty="0">
              <a:latin typeface="Pere Castor"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dyslexie : troubles spécifiques du langage écrit</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aphicFrame>
        <p:nvGraphicFramePr>
          <p:cNvPr id="12" name="Tableau 11"/>
          <p:cNvGraphicFramePr>
            <a:graphicFrameLocks noGrp="1"/>
          </p:cNvGraphicFramePr>
          <p:nvPr/>
        </p:nvGraphicFramePr>
        <p:xfrm>
          <a:off x="980728" y="899592"/>
          <a:ext cx="5544615" cy="7477443"/>
        </p:xfrm>
        <a:graphic>
          <a:graphicData uri="http://schemas.openxmlformats.org/drawingml/2006/table">
            <a:tbl>
              <a:tblPr firstRow="1" bandRow="1">
                <a:tableStyleId>{5C22544A-7EE6-4342-B048-85BDC9FD1C3A}</a:tableStyleId>
              </a:tblPr>
              <a:tblGrid>
                <a:gridCol w="3096344"/>
                <a:gridCol w="648072"/>
                <a:gridCol w="576064"/>
                <a:gridCol w="648072"/>
                <a:gridCol w="576063"/>
              </a:tblGrid>
              <a:tr h="369041">
                <a:tc>
                  <a:txBody>
                    <a:bodyPr/>
                    <a:lstStyle/>
                    <a:p>
                      <a:pPr algn="ctr"/>
                      <a:r>
                        <a:rPr lang="fr-FR" sz="1800" b="0" dirty="0" smtClean="0">
                          <a:solidFill>
                            <a:schemeClr val="tx1"/>
                          </a:solidFill>
                          <a:latin typeface="Pere Castor" pitchFamily="2" charset="0"/>
                        </a:rPr>
                        <a:t>Dispositifs</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CE1</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CE2</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CM1</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CM2</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041">
                <a:tc>
                  <a:txBody>
                    <a:bodyPr/>
                    <a:lstStyle/>
                    <a:p>
                      <a:r>
                        <a:rPr lang="fr-FR" sz="1600" b="0" dirty="0" smtClean="0">
                          <a:solidFill>
                            <a:schemeClr val="tx1"/>
                          </a:solidFill>
                          <a:latin typeface="Pere Castor" pitchFamily="2" charset="0"/>
                        </a:rPr>
                        <a:t>Sous-main avec des étiquettes-sons </a:t>
                      </a:r>
                    </a:p>
                    <a:p>
                      <a:r>
                        <a:rPr lang="fr-FR" sz="1600" b="0" dirty="0" smtClean="0">
                          <a:solidFill>
                            <a:schemeClr val="tx1"/>
                          </a:solidFill>
                          <a:latin typeface="Pere Castor" pitchFamily="2" charset="0"/>
                        </a:rPr>
                        <a:t>associées à des mots référents </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Bande avec le déroulement de la journée </a:t>
                      </a:r>
                    </a:p>
                    <a:p>
                      <a:r>
                        <a:rPr lang="fr-FR" sz="1600" b="0" dirty="0" smtClean="0">
                          <a:solidFill>
                            <a:schemeClr val="tx1"/>
                          </a:solidFill>
                          <a:latin typeface="Pere Castor" pitchFamily="2" charset="0"/>
                        </a:rPr>
                        <a:t>sur le bureau de l’élève</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Utiliser des icônes pour les consignes</a:t>
                      </a:r>
                    </a:p>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r>
                        <a:rPr lang="fr-FR" sz="1600" b="0" dirty="0" smtClean="0">
                          <a:solidFill>
                            <a:schemeClr val="tx1"/>
                          </a:solidFill>
                          <a:latin typeface="Pere Castor" pitchFamily="2" charset="0"/>
                        </a:rPr>
                        <a:t>Lire les</a:t>
                      </a:r>
                      <a:r>
                        <a:rPr lang="fr-FR" sz="1600" b="0" baseline="0" dirty="0" smtClean="0">
                          <a:solidFill>
                            <a:schemeClr val="tx1"/>
                          </a:solidFill>
                          <a:latin typeface="Pere Castor" pitchFamily="2" charset="0"/>
                        </a:rPr>
                        <a:t> consignes écrites</a:t>
                      </a:r>
                    </a:p>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Fractionner les consignes multiples</a:t>
                      </a:r>
                    </a:p>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Surligner les mots-clés d’une consigne</a:t>
                      </a:r>
                    </a:p>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r>
                        <a:rPr lang="fr-FR" sz="1600" b="0" dirty="0" smtClean="0">
                          <a:solidFill>
                            <a:schemeClr val="tx1"/>
                          </a:solidFill>
                          <a:latin typeface="Pere Castor" pitchFamily="2" charset="0"/>
                        </a:rPr>
                        <a:t>Fournir un lexique de mots associé </a:t>
                      </a:r>
                    </a:p>
                    <a:p>
                      <a:r>
                        <a:rPr lang="fr-FR" sz="1600" b="0" dirty="0" smtClean="0">
                          <a:solidFill>
                            <a:schemeClr val="tx1"/>
                          </a:solidFill>
                          <a:latin typeface="Pere Castor" pitchFamily="2" charset="0"/>
                        </a:rPr>
                        <a:t>à sa représentation imagée</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Utilisation de documents polycopiés avec</a:t>
                      </a:r>
                    </a:p>
                    <a:p>
                      <a:r>
                        <a:rPr lang="fr-FR" sz="1600" b="0" dirty="0" smtClean="0">
                          <a:solidFill>
                            <a:schemeClr val="tx1"/>
                          </a:solidFill>
                          <a:latin typeface="Pere Castor" pitchFamily="2" charset="0"/>
                        </a:rPr>
                        <a:t>des espacements larges entre les caractères</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Diminuer la quantité d’écriture</a:t>
                      </a:r>
                    </a:p>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r>
                        <a:rPr lang="fr-FR" sz="1600" b="0" dirty="0" smtClean="0">
                          <a:solidFill>
                            <a:schemeClr val="tx1"/>
                          </a:solidFill>
                          <a:latin typeface="Pere Castor" pitchFamily="2" charset="0"/>
                        </a:rPr>
                        <a:t>Fournir des leçons polycopiées</a:t>
                      </a:r>
                    </a:p>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Utiliser la dictée à l’adulte</a:t>
                      </a:r>
                    </a:p>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dyslexie : troubles spécifiques du langage écrit</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aphicFrame>
        <p:nvGraphicFramePr>
          <p:cNvPr id="12" name="Tableau 11"/>
          <p:cNvGraphicFramePr>
            <a:graphicFrameLocks noGrp="1"/>
          </p:cNvGraphicFramePr>
          <p:nvPr/>
        </p:nvGraphicFramePr>
        <p:xfrm>
          <a:off x="980728" y="899592"/>
          <a:ext cx="5544615" cy="7862889"/>
        </p:xfrm>
        <a:graphic>
          <a:graphicData uri="http://schemas.openxmlformats.org/drawingml/2006/table">
            <a:tbl>
              <a:tblPr firstRow="1" bandRow="1">
                <a:tableStyleId>{5C22544A-7EE6-4342-B048-85BDC9FD1C3A}</a:tableStyleId>
              </a:tblPr>
              <a:tblGrid>
                <a:gridCol w="3096344"/>
                <a:gridCol w="648072"/>
                <a:gridCol w="576064"/>
                <a:gridCol w="648072"/>
                <a:gridCol w="576063"/>
              </a:tblGrid>
              <a:tr h="369041">
                <a:tc>
                  <a:txBody>
                    <a:bodyPr/>
                    <a:lstStyle/>
                    <a:p>
                      <a:pPr algn="ctr"/>
                      <a:r>
                        <a:rPr lang="fr-FR" sz="1800" b="0" dirty="0" smtClean="0">
                          <a:solidFill>
                            <a:schemeClr val="tx1"/>
                          </a:solidFill>
                          <a:latin typeface="Pere Castor" pitchFamily="2" charset="0"/>
                        </a:rPr>
                        <a:t>Dispositifs</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CE1</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CE2</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CM1</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800" b="0" dirty="0" smtClean="0">
                          <a:solidFill>
                            <a:schemeClr val="tx1"/>
                          </a:solidFill>
                          <a:latin typeface="Pere Castor" pitchFamily="2" charset="0"/>
                        </a:rPr>
                        <a:t>CM2</a:t>
                      </a:r>
                      <a:endParaRPr lang="fr-FR" sz="18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041">
                <a:tc>
                  <a:txBody>
                    <a:bodyPr/>
                    <a:lstStyle/>
                    <a:p>
                      <a:r>
                        <a:rPr lang="fr-FR" sz="1600" b="0" dirty="0" smtClean="0">
                          <a:solidFill>
                            <a:schemeClr val="tx1"/>
                          </a:solidFill>
                          <a:latin typeface="Pere Castor" pitchFamily="2" charset="0"/>
                        </a:rPr>
                        <a:t>Participation d’un élève tuteur pour </a:t>
                      </a:r>
                    </a:p>
                    <a:p>
                      <a:r>
                        <a:rPr lang="fr-FR" sz="1600" b="0" dirty="0" smtClean="0">
                          <a:solidFill>
                            <a:schemeClr val="tx1"/>
                          </a:solidFill>
                          <a:latin typeface="Pere Castor" pitchFamily="2" charset="0"/>
                        </a:rPr>
                        <a:t>la copie, la lecture des consignes</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Français : simplification des règles </a:t>
                      </a:r>
                    </a:p>
                    <a:p>
                      <a:r>
                        <a:rPr lang="fr-FR" sz="1600" b="0" dirty="0" smtClean="0">
                          <a:solidFill>
                            <a:schemeClr val="tx1"/>
                          </a:solidFill>
                          <a:latin typeface="Pere Castor" pitchFamily="2" charset="0"/>
                        </a:rPr>
                        <a:t>(ex : a = avait)</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Maths : mettre à disposition les tables </a:t>
                      </a:r>
                    </a:p>
                    <a:p>
                      <a:r>
                        <a:rPr lang="fr-FR" sz="1600" b="0" dirty="0" smtClean="0">
                          <a:solidFill>
                            <a:schemeClr val="tx1"/>
                          </a:solidFill>
                          <a:latin typeface="Pere Castor" pitchFamily="2" charset="0"/>
                        </a:rPr>
                        <a:t>de multiplication</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r>
                        <a:rPr lang="fr-FR" sz="1600" b="0" dirty="0" smtClean="0">
                          <a:solidFill>
                            <a:schemeClr val="tx1"/>
                          </a:solidFill>
                          <a:latin typeface="Pere Castor" pitchFamily="2" charset="0"/>
                        </a:rPr>
                        <a:t>Sous-main avec les règles abordées </a:t>
                      </a:r>
                    </a:p>
                    <a:p>
                      <a:r>
                        <a:rPr lang="fr-FR" sz="1600" b="0" dirty="0" smtClean="0">
                          <a:solidFill>
                            <a:schemeClr val="tx1"/>
                          </a:solidFill>
                          <a:latin typeface="Pere Castor" pitchFamily="2" charset="0"/>
                        </a:rPr>
                        <a:t>simplifiées</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Leçons : exiger l’apprentissage des mots </a:t>
                      </a:r>
                    </a:p>
                    <a:p>
                      <a:r>
                        <a:rPr lang="fr-FR" sz="1600" b="0" dirty="0" smtClean="0">
                          <a:solidFill>
                            <a:schemeClr val="tx1"/>
                          </a:solidFill>
                          <a:latin typeface="Pere Castor" pitchFamily="2" charset="0"/>
                        </a:rPr>
                        <a:t>clés seulement</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Modalités d’évaluation : </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gridSpan="4">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r>
                        <a:rPr lang="fr-FR" sz="1600" b="0" dirty="0" smtClean="0">
                          <a:solidFill>
                            <a:schemeClr val="tx1"/>
                          </a:solidFill>
                          <a:latin typeface="Pere Castor" pitchFamily="2" charset="0"/>
                        </a:rPr>
                        <a:t>Textes “à trous”</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QCM</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Schémas à légender</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r>
                        <a:rPr lang="fr-FR" sz="1600" b="0" dirty="0" smtClean="0">
                          <a:solidFill>
                            <a:schemeClr val="tx1"/>
                          </a:solidFill>
                          <a:latin typeface="Pere Castor" pitchFamily="2" charset="0"/>
                        </a:rPr>
                        <a:t>Dictée à l’adulte</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Allongement du temps d’évaluation </a:t>
                      </a:r>
                    </a:p>
                    <a:p>
                      <a:r>
                        <a:rPr lang="fr-FR" sz="1600" b="0" dirty="0" smtClean="0">
                          <a:solidFill>
                            <a:schemeClr val="tx1"/>
                          </a:solidFill>
                          <a:latin typeface="Pere Castor" pitchFamily="2" charset="0"/>
                        </a:rPr>
                        <a:t>(1/3 temps)</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Evaluation du fond </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369041">
                <a:tc>
                  <a:txBody>
                    <a:bodyPr/>
                    <a:lstStyle/>
                    <a:p>
                      <a:r>
                        <a:rPr lang="fr-FR" sz="1600" b="0" dirty="0" smtClean="0">
                          <a:solidFill>
                            <a:schemeClr val="tx1"/>
                          </a:solidFill>
                          <a:latin typeface="Pere Castor" pitchFamily="2" charset="0"/>
                        </a:rPr>
                        <a:t>Evaluation graduée des difficultés </a:t>
                      </a:r>
                    </a:p>
                    <a:p>
                      <a:r>
                        <a:rPr lang="fr-FR" sz="1600" b="0" dirty="0" smtClean="0">
                          <a:solidFill>
                            <a:schemeClr val="tx1"/>
                          </a:solidFill>
                          <a:latin typeface="Pere Castor" pitchFamily="2" charset="0"/>
                        </a:rPr>
                        <a:t>(informer l’enfant que le travail sera jugé </a:t>
                      </a:r>
                    </a:p>
                    <a:p>
                      <a:r>
                        <a:rPr lang="fr-FR" sz="1600" b="0" dirty="0" smtClean="0">
                          <a:solidFill>
                            <a:schemeClr val="tx1"/>
                          </a:solidFill>
                          <a:latin typeface="Pere Castor" pitchFamily="2" charset="0"/>
                        </a:rPr>
                        <a:t>sur le fond et sur un ou plusieurs points</a:t>
                      </a:r>
                    </a:p>
                    <a:p>
                      <a:r>
                        <a:rPr lang="fr-FR" sz="1600" b="0" dirty="0" smtClean="0">
                          <a:solidFill>
                            <a:schemeClr val="tx1"/>
                          </a:solidFill>
                          <a:latin typeface="Pere Castor" pitchFamily="2" charset="0"/>
                        </a:rPr>
                        <a:t>orthographiques précis)</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369041">
                <a:tc>
                  <a:txBody>
                    <a:bodyPr/>
                    <a:lstStyle/>
                    <a:p>
                      <a:r>
                        <a:rPr lang="fr-FR" sz="1600" b="0" dirty="0" smtClean="0">
                          <a:solidFill>
                            <a:schemeClr val="tx1"/>
                          </a:solidFill>
                          <a:latin typeface="Pere Castor" pitchFamily="2" charset="0"/>
                        </a:rPr>
                        <a:t>Evaluation à l’oral</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69041">
                <a:tc>
                  <a:txBody>
                    <a:bodyPr/>
                    <a:lstStyle/>
                    <a:p>
                      <a:r>
                        <a:rPr lang="fr-FR" sz="1600" b="0" dirty="0" smtClean="0">
                          <a:solidFill>
                            <a:schemeClr val="tx1"/>
                          </a:solidFill>
                          <a:latin typeface="Pere Castor" pitchFamily="2" charset="0"/>
                        </a:rPr>
                        <a:t>Utilisation de matériel adapté</a:t>
                      </a:r>
                      <a:endParaRPr lang="fr-FR" sz="1600" b="0" dirty="0">
                        <a:solidFill>
                          <a:schemeClr val="tx1"/>
                        </a:solidFill>
                        <a:latin typeface="Pere Castor" pitchFamily="2"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lang="fr-FR" sz="12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dyspraxie : troubles spécifiques de la planification du geste</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12" name="ZoneTexte 11"/>
          <p:cNvSpPr txBox="1"/>
          <p:nvPr/>
        </p:nvSpPr>
        <p:spPr>
          <a:xfrm>
            <a:off x="548680" y="1320021"/>
            <a:ext cx="6192688" cy="3323987"/>
          </a:xfrm>
          <a:prstGeom prst="rect">
            <a:avLst/>
          </a:prstGeom>
          <a:noFill/>
        </p:spPr>
        <p:txBody>
          <a:bodyPr wrap="square" rtlCol="0">
            <a:spAutoFit/>
          </a:bodyPr>
          <a:lstStyle/>
          <a:p>
            <a:r>
              <a:rPr lang="fr-FR" sz="1400" dirty="0" smtClean="0">
                <a:latin typeface="Pere Castor" pitchFamily="2" charset="0"/>
              </a:rPr>
              <a:t>La </a:t>
            </a:r>
            <a:r>
              <a:rPr lang="fr-FR" sz="1400" dirty="0" smtClean="0">
                <a:solidFill>
                  <a:schemeClr val="tx2">
                    <a:lumMod val="60000"/>
                    <a:lumOff val="40000"/>
                  </a:schemeClr>
                </a:solidFill>
                <a:latin typeface="Pere Castor" pitchFamily="2" charset="0"/>
              </a:rPr>
              <a:t>dyspraxie </a:t>
            </a:r>
            <a:r>
              <a:rPr lang="fr-FR" sz="1400" dirty="0" smtClean="0">
                <a:latin typeface="Pere Castor" pitchFamily="2" charset="0"/>
              </a:rPr>
              <a:t>est la </a:t>
            </a:r>
            <a:r>
              <a:rPr lang="fr-FR" sz="1400" b="1" dirty="0" smtClean="0">
                <a:latin typeface="Pere Castor" pitchFamily="2" charset="0"/>
              </a:rPr>
              <a:t>difficulté à mettre en œuvre tout ce qui est requis pour qu’un geste devienne</a:t>
            </a:r>
          </a:p>
          <a:p>
            <a:r>
              <a:rPr lang="fr-FR" sz="1400" b="1" dirty="0" smtClean="0">
                <a:latin typeface="Pere Castor" pitchFamily="2" charset="0"/>
              </a:rPr>
              <a:t>automatique, harmonieux et efficace</a:t>
            </a:r>
            <a:r>
              <a:rPr lang="fr-FR" sz="1400" dirty="0" smtClean="0">
                <a:latin typeface="Pere Castor" pitchFamily="2" charset="0"/>
              </a:rPr>
              <a:t>. Dans la dyspraxie, le geste ne devient jamais automatique et</a:t>
            </a:r>
          </a:p>
          <a:p>
            <a:r>
              <a:rPr lang="fr-FR" sz="1400" dirty="0" smtClean="0">
                <a:latin typeface="Pere Castor" pitchFamily="2" charset="0"/>
              </a:rPr>
              <a:t>nécessite toujours un contrôle volontaire.</a:t>
            </a:r>
          </a:p>
          <a:p>
            <a:r>
              <a:rPr lang="fr-FR" sz="1400" dirty="0" smtClean="0">
                <a:latin typeface="Pere Castor" pitchFamily="2" charset="0"/>
              </a:rPr>
              <a:t>Il s’agit d’un </a:t>
            </a:r>
            <a:r>
              <a:rPr lang="fr-FR" sz="1400" b="1" dirty="0" smtClean="0">
                <a:latin typeface="Pere Castor" pitchFamily="2" charset="0"/>
              </a:rPr>
              <a:t>trouble de la planification et de l’automatisation des gestes volontaires naturels ou appris</a:t>
            </a:r>
            <a:r>
              <a:rPr lang="fr-FR" sz="1400" dirty="0" smtClean="0">
                <a:latin typeface="Pere Castor" pitchFamily="2" charset="0"/>
              </a:rPr>
              <a:t>.</a:t>
            </a:r>
          </a:p>
          <a:p>
            <a:r>
              <a:rPr lang="fr-FR" sz="1400" u="sng" dirty="0" smtClean="0">
                <a:latin typeface="Pere Castor" pitchFamily="2" charset="0"/>
              </a:rPr>
              <a:t>Il existe différentes forme de dyspraxies :</a:t>
            </a:r>
          </a:p>
          <a:p>
            <a:r>
              <a:rPr lang="fr-FR" sz="1400" dirty="0" smtClean="0">
                <a:latin typeface="Pere Castor" pitchFamily="2" charset="0"/>
              </a:rPr>
              <a:t>• Dyspraxie de l’habillage</a:t>
            </a:r>
          </a:p>
          <a:p>
            <a:r>
              <a:rPr lang="fr-FR" sz="1400" dirty="0" smtClean="0">
                <a:latin typeface="Pere Castor" pitchFamily="2" charset="0"/>
              </a:rPr>
              <a:t>L’enfant ne parvient pas à s’habiller seul, ne sait pas enfiler un vêtement de façon adaptée, faire ses</a:t>
            </a:r>
          </a:p>
          <a:p>
            <a:r>
              <a:rPr lang="fr-FR" sz="1400" dirty="0" smtClean="0">
                <a:latin typeface="Pere Castor" pitchFamily="2" charset="0"/>
              </a:rPr>
              <a:t>lacets, ajuster les fermetures éclair …</a:t>
            </a:r>
          </a:p>
          <a:p>
            <a:r>
              <a:rPr lang="fr-FR" sz="1400" dirty="0" smtClean="0">
                <a:latin typeface="Pere Castor" pitchFamily="2" charset="0"/>
              </a:rPr>
              <a:t>• Dyspraxie gestuelle</a:t>
            </a:r>
          </a:p>
          <a:p>
            <a:r>
              <a:rPr lang="fr-FR" sz="1400" dirty="0" smtClean="0">
                <a:latin typeface="Pere Castor" pitchFamily="2" charset="0"/>
              </a:rPr>
              <a:t>L’enfant n’arrive pas à faire, reproduire, mimer un geste ou utiliser un objet à bon escient.</a:t>
            </a:r>
          </a:p>
          <a:p>
            <a:r>
              <a:rPr lang="fr-FR" sz="1400" dirty="0" smtClean="0">
                <a:latin typeface="Pere Castor" pitchFamily="2" charset="0"/>
              </a:rPr>
              <a:t>• Dyspraxie constructive</a:t>
            </a:r>
          </a:p>
          <a:p>
            <a:r>
              <a:rPr lang="fr-FR" sz="1400" dirty="0" smtClean="0">
                <a:latin typeface="Pere Castor" pitchFamily="2" charset="0"/>
              </a:rPr>
              <a:t>L’enfant ne parvient pas à assembler, relier, construire pour représenter un ensemble cohérent.</a:t>
            </a:r>
          </a:p>
          <a:p>
            <a:r>
              <a:rPr lang="fr-FR" sz="1400" dirty="0" smtClean="0">
                <a:latin typeface="Pere Castor" pitchFamily="2" charset="0"/>
              </a:rPr>
              <a:t>• Dyspraxie </a:t>
            </a:r>
            <a:r>
              <a:rPr lang="fr-FR" sz="1400" dirty="0" err="1" smtClean="0">
                <a:latin typeface="Pere Castor" pitchFamily="2" charset="0"/>
              </a:rPr>
              <a:t>visuo</a:t>
            </a:r>
            <a:r>
              <a:rPr lang="fr-FR" sz="1400" dirty="0" smtClean="0">
                <a:latin typeface="Pere Castor" pitchFamily="2" charset="0"/>
              </a:rPr>
              <a:t>-spatiale</a:t>
            </a:r>
          </a:p>
          <a:p>
            <a:r>
              <a:rPr lang="fr-FR" sz="1400" dirty="0" smtClean="0">
                <a:latin typeface="Pere Castor" pitchFamily="2" charset="0"/>
              </a:rPr>
              <a:t>A la dyspraxie constructive s’ajoutent des troubles du regard avec ou sans troubles de la vision, des</a:t>
            </a:r>
          </a:p>
          <a:p>
            <a:r>
              <a:rPr lang="fr-FR" sz="1400" dirty="0" smtClean="0">
                <a:latin typeface="Pere Castor" pitchFamily="2" charset="0"/>
              </a:rPr>
              <a:t>troubles de construction de l’espace (repérage sur une feuille, un tableau, le haut / le bas)</a:t>
            </a:r>
            <a:endParaRPr lang="fr-FR" sz="1400" dirty="0">
              <a:latin typeface="Pere Castor" pitchFamily="2"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0" y="0"/>
            <a:ext cx="6858000" cy="683568"/>
            <a:chOff x="0" y="0"/>
            <a:chExt cx="6858000" cy="683568"/>
          </a:xfrm>
        </p:grpSpPr>
        <p:sp>
          <p:nvSpPr>
            <p:cNvPr id="3" name="Rectangle 2"/>
            <p:cNvSpPr/>
            <p:nvPr/>
          </p:nvSpPr>
          <p:spPr>
            <a:xfrm>
              <a:off x="0" y="0"/>
              <a:ext cx="6858000" cy="68356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solidFill>
                    <a:schemeClr val="tx1"/>
                  </a:solidFill>
                  <a:latin typeface="Pere Castor" pitchFamily="2" charset="0"/>
                </a:rPr>
                <a:t>La dyspraxie : troubles spécifiques de la planification du geste</a:t>
              </a:r>
              <a:endParaRPr lang="fr-FR" sz="2000" dirty="0">
                <a:solidFill>
                  <a:schemeClr val="tx1"/>
                </a:solidFill>
                <a:latin typeface="Pere Castor" pitchFamily="2" charset="0"/>
              </a:endParaRPr>
            </a:p>
          </p:txBody>
        </p:sp>
        <p:cxnSp>
          <p:nvCxnSpPr>
            <p:cNvPr id="4" name="Connecteur droit 3"/>
            <p:cNvCxnSpPr/>
            <p:nvPr/>
          </p:nvCxnSpPr>
          <p:spPr>
            <a:xfrm>
              <a:off x="0" y="683568"/>
              <a:ext cx="6858000" cy="0"/>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Ellipse 4"/>
            <p:cNvSpPr/>
            <p:nvPr/>
          </p:nvSpPr>
          <p:spPr>
            <a:xfrm>
              <a:off x="5877272" y="35496"/>
              <a:ext cx="648072" cy="576064"/>
            </a:xfrm>
            <a:prstGeom prst="ellipse">
              <a:avLst/>
            </a:prstGeom>
            <a:solidFill>
              <a:schemeClr val="bg1"/>
            </a:solidFill>
            <a:ln w="9525">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smtClean="0">
                  <a:solidFill>
                    <a:schemeClr val="tx1"/>
                  </a:solidFill>
                  <a:latin typeface="Script cole" pitchFamily="2" charset="0"/>
                </a:rPr>
                <a:t>ASH</a:t>
              </a:r>
              <a:endParaRPr lang="fr-FR" sz="1100" dirty="0">
                <a:solidFill>
                  <a:schemeClr val="tx1"/>
                </a:solidFill>
                <a:latin typeface="Script cole" pitchFamily="2" charset="0"/>
              </a:endParaRPr>
            </a:p>
          </p:txBody>
        </p:sp>
      </p:grpSp>
      <p:grpSp>
        <p:nvGrpSpPr>
          <p:cNvPr id="6" name="Groupe 5"/>
          <p:cNvGrpSpPr/>
          <p:nvPr/>
        </p:nvGrpSpPr>
        <p:grpSpPr>
          <a:xfrm>
            <a:off x="188640" y="648072"/>
            <a:ext cx="288032" cy="8532440"/>
            <a:chOff x="260648" y="611560"/>
            <a:chExt cx="288032" cy="8532440"/>
          </a:xfrm>
        </p:grpSpPr>
        <p:cxnSp>
          <p:nvCxnSpPr>
            <p:cNvPr id="7" name="Connecteur droit 6"/>
            <p:cNvCxnSpPr/>
            <p:nvPr/>
          </p:nvCxnSpPr>
          <p:spPr>
            <a:xfrm rot="5400000">
              <a:off x="-3861556" y="4877780"/>
              <a:ext cx="8532440" cy="0"/>
            </a:xfrm>
            <a:prstGeom prst="line">
              <a:avLst/>
            </a:prstGeom>
            <a:ln>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8" name="Ellipse 7"/>
            <p:cNvSpPr/>
            <p:nvPr/>
          </p:nvSpPr>
          <p:spPr>
            <a:xfrm>
              <a:off x="260648" y="111561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Ellipse 8"/>
            <p:cNvSpPr/>
            <p:nvPr/>
          </p:nvSpPr>
          <p:spPr>
            <a:xfrm>
              <a:off x="260648" y="3635896"/>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Ellipse 9"/>
            <p:cNvSpPr/>
            <p:nvPr/>
          </p:nvSpPr>
          <p:spPr>
            <a:xfrm>
              <a:off x="260648" y="630019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Ellipse 10"/>
            <p:cNvSpPr/>
            <p:nvPr/>
          </p:nvSpPr>
          <p:spPr>
            <a:xfrm>
              <a:off x="260648" y="8460432"/>
              <a:ext cx="288032" cy="288032"/>
            </a:xfrm>
            <a:prstGeom prst="ellipse">
              <a:avLst/>
            </a:prstGeom>
            <a:solidFill>
              <a:schemeClr val="bg1">
                <a:lumMod val="6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aphicFrame>
        <p:nvGraphicFramePr>
          <p:cNvPr id="12" name="Tableau 11"/>
          <p:cNvGraphicFramePr>
            <a:graphicFrameLocks noGrp="1"/>
          </p:cNvGraphicFramePr>
          <p:nvPr/>
        </p:nvGraphicFramePr>
        <p:xfrm>
          <a:off x="620688" y="1504920"/>
          <a:ext cx="6048673" cy="5227320"/>
        </p:xfrm>
        <a:graphic>
          <a:graphicData uri="http://schemas.openxmlformats.org/drawingml/2006/table">
            <a:tbl>
              <a:tblPr firstRow="1" bandRow="1">
                <a:tableStyleId>{5C22544A-7EE6-4342-B048-85BDC9FD1C3A}</a:tableStyleId>
              </a:tblPr>
              <a:tblGrid>
                <a:gridCol w="1512168"/>
                <a:gridCol w="1872208"/>
                <a:gridCol w="1440160"/>
                <a:gridCol w="1224137"/>
              </a:tblGrid>
              <a:tr h="288031">
                <a:tc gridSpan="4">
                  <a:txBody>
                    <a:bodyPr/>
                    <a:lstStyle/>
                    <a:p>
                      <a:pPr algn="ctr"/>
                      <a:r>
                        <a:rPr lang="fr-FR" sz="1600" dirty="0" smtClean="0">
                          <a:solidFill>
                            <a:schemeClr val="tx2">
                              <a:lumMod val="60000"/>
                              <a:lumOff val="40000"/>
                            </a:schemeClr>
                          </a:solidFill>
                          <a:latin typeface="Pere Castor" pitchFamily="2" charset="0"/>
                        </a:rPr>
                        <a:t>Les signes d’alerte : comment repérer un trouble praxique</a:t>
                      </a:r>
                      <a:r>
                        <a:rPr lang="fr-FR" sz="1600" baseline="0" dirty="0" smtClean="0">
                          <a:solidFill>
                            <a:schemeClr val="tx2">
                              <a:lumMod val="60000"/>
                              <a:lumOff val="40000"/>
                            </a:schemeClr>
                          </a:solidFill>
                          <a:latin typeface="Pere Castor" pitchFamily="2" charset="0"/>
                        </a:rPr>
                        <a:t> ?</a:t>
                      </a:r>
                      <a:endParaRPr lang="fr-FR" sz="1600" dirty="0">
                        <a:solidFill>
                          <a:schemeClr val="tx2">
                            <a:lumMod val="60000"/>
                            <a:lumOff val="40000"/>
                          </a:schemeClr>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fr-FR" sz="1600" dirty="0">
                        <a:solidFill>
                          <a:schemeClr val="tx2">
                            <a:lumMod val="60000"/>
                            <a:lumOff val="40000"/>
                          </a:schemeClr>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24015">
                <a:tc>
                  <a:txBody>
                    <a:bodyPr/>
                    <a:lstStyle/>
                    <a:p>
                      <a:pPr algn="ctr"/>
                      <a:r>
                        <a:rPr lang="fr-FR" sz="1200" dirty="0" smtClean="0">
                          <a:solidFill>
                            <a:schemeClr val="tx1"/>
                          </a:solidFill>
                          <a:latin typeface="Pere Castor" pitchFamily="2" charset="0"/>
                        </a:rPr>
                        <a:t>A la maison</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dirty="0" smtClean="0">
                          <a:solidFill>
                            <a:schemeClr val="tx1"/>
                          </a:solidFill>
                          <a:latin typeface="Pere Castor" pitchFamily="2" charset="0"/>
                        </a:rPr>
                        <a:t>A l’école maternelle</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dirty="0" smtClean="0">
                          <a:solidFill>
                            <a:schemeClr val="tx1"/>
                          </a:solidFill>
                          <a:latin typeface="Pere Castor" pitchFamily="2" charset="0"/>
                        </a:rPr>
                        <a:t>A  l’école élémentaire</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fr-FR" sz="1200" dirty="0" smtClean="0">
                          <a:solidFill>
                            <a:schemeClr val="tx1"/>
                          </a:solidFill>
                          <a:latin typeface="Pere Castor" pitchFamily="2" charset="0"/>
                        </a:rPr>
                        <a:t>Au collège</a:t>
                      </a:r>
                      <a:endParaRPr lang="fr-FR" sz="12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62973">
                <a:tc>
                  <a:txBody>
                    <a:bodyPr/>
                    <a:lstStyle/>
                    <a:p>
                      <a:r>
                        <a:rPr lang="fr-FR" sz="1100" dirty="0" smtClean="0">
                          <a:solidFill>
                            <a:schemeClr val="tx1"/>
                          </a:solidFill>
                          <a:latin typeface="Pere Castor" pitchFamily="2" charset="0"/>
                        </a:rPr>
                        <a:t>-ne joue pas avec des cubes, des</a:t>
                      </a:r>
                    </a:p>
                    <a:p>
                      <a:r>
                        <a:rPr lang="fr-FR" sz="1100" dirty="0" smtClean="0">
                          <a:solidFill>
                            <a:schemeClr val="tx1"/>
                          </a:solidFill>
                          <a:latin typeface="Pere Castor" pitchFamily="2" charset="0"/>
                        </a:rPr>
                        <a:t>puzzles</a:t>
                      </a:r>
                    </a:p>
                    <a:p>
                      <a:r>
                        <a:rPr lang="fr-FR" sz="1100" dirty="0" smtClean="0">
                          <a:solidFill>
                            <a:schemeClr val="tx1"/>
                          </a:solidFill>
                          <a:latin typeface="Pere Castor" pitchFamily="2" charset="0"/>
                        </a:rPr>
                        <a:t>- ne cherche pas le papier et le crayon</a:t>
                      </a:r>
                    </a:p>
                    <a:p>
                      <a:r>
                        <a:rPr lang="fr-FR" sz="1100" dirty="0" smtClean="0">
                          <a:solidFill>
                            <a:schemeClr val="tx1"/>
                          </a:solidFill>
                          <a:latin typeface="Pere Castor" pitchFamily="2" charset="0"/>
                        </a:rPr>
                        <a:t>- est maladroit en jeux de ballon, vélo, à sauter sur un pied, à s’équilibrer, il tombe souvent</a:t>
                      </a:r>
                    </a:p>
                    <a:p>
                      <a:r>
                        <a:rPr lang="fr-FR" sz="1100" dirty="0" smtClean="0">
                          <a:solidFill>
                            <a:schemeClr val="tx1"/>
                          </a:solidFill>
                          <a:latin typeface="Pere Castor" pitchFamily="2" charset="0"/>
                        </a:rPr>
                        <a:t>- n’arrive pas ou très difficilement à faire des jeux d’assemblage, faire ses lacets, se boutonner, s’habiller et pour manger, couper la viande</a:t>
                      </a:r>
                    </a:p>
                    <a:p>
                      <a:r>
                        <a:rPr lang="fr-FR" sz="1100" dirty="0" smtClean="0">
                          <a:solidFill>
                            <a:schemeClr val="tx1"/>
                          </a:solidFill>
                          <a:latin typeface="Pere Castor" pitchFamily="2" charset="0"/>
                        </a:rPr>
                        <a:t>- tout ce qu’il touche se renverse, se casse, tombe, se déchire</a:t>
                      </a:r>
                    </a:p>
                    <a:p>
                      <a:r>
                        <a:rPr lang="fr-FR" sz="1100" dirty="0" smtClean="0">
                          <a:solidFill>
                            <a:schemeClr val="tx1"/>
                          </a:solidFill>
                          <a:latin typeface="Pere Castor" pitchFamily="2" charset="0"/>
                        </a:rPr>
                        <a:t>- a du mal à ranger</a:t>
                      </a:r>
                      <a:endParaRPr lang="fr-FR" sz="11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fr-FR" sz="1100" b="0" dirty="0" smtClean="0">
                          <a:solidFill>
                            <a:schemeClr val="tx1"/>
                          </a:solidFill>
                          <a:latin typeface="Pere Castor" pitchFamily="2" charset="0"/>
                        </a:rPr>
                        <a:t>des difficultés pour le découpage, le</a:t>
                      </a:r>
                    </a:p>
                    <a:p>
                      <a:r>
                        <a:rPr lang="fr-FR" sz="1100" b="0" dirty="0" smtClean="0">
                          <a:solidFill>
                            <a:schemeClr val="tx1"/>
                          </a:solidFill>
                          <a:latin typeface="Pere Castor" pitchFamily="2" charset="0"/>
                        </a:rPr>
                        <a:t>collage, le coloriage</a:t>
                      </a:r>
                    </a:p>
                    <a:p>
                      <a:r>
                        <a:rPr lang="fr-FR" sz="1100" b="0" dirty="0" smtClean="0">
                          <a:solidFill>
                            <a:schemeClr val="tx1"/>
                          </a:solidFill>
                          <a:latin typeface="Pere Castor" pitchFamily="2" charset="0"/>
                        </a:rPr>
                        <a:t>- des difficultés à manipuler les</a:t>
                      </a:r>
                    </a:p>
                    <a:p>
                      <a:r>
                        <a:rPr lang="fr-FR" sz="1100" b="0" dirty="0" smtClean="0">
                          <a:solidFill>
                            <a:schemeClr val="tx1"/>
                          </a:solidFill>
                          <a:latin typeface="Pere Castor" pitchFamily="2" charset="0"/>
                        </a:rPr>
                        <a:t>gommettes</a:t>
                      </a:r>
                    </a:p>
                    <a:p>
                      <a:r>
                        <a:rPr lang="fr-FR" sz="1100" b="0" dirty="0" smtClean="0">
                          <a:solidFill>
                            <a:schemeClr val="tx1"/>
                          </a:solidFill>
                          <a:latin typeface="Pere Castor" pitchFamily="2" charset="0"/>
                        </a:rPr>
                        <a:t>- en graphisme n’arrive pas à repasser</a:t>
                      </a:r>
                    </a:p>
                    <a:p>
                      <a:r>
                        <a:rPr lang="fr-FR" sz="1100" b="0" dirty="0" smtClean="0">
                          <a:solidFill>
                            <a:schemeClr val="tx1"/>
                          </a:solidFill>
                          <a:latin typeface="Pere Castor" pitchFamily="2" charset="0"/>
                        </a:rPr>
                        <a:t>sur un modèle, n’arrive pas à</a:t>
                      </a:r>
                    </a:p>
                    <a:p>
                      <a:r>
                        <a:rPr lang="fr-FR" sz="1100" b="0" dirty="0" smtClean="0">
                          <a:solidFill>
                            <a:schemeClr val="tx1"/>
                          </a:solidFill>
                          <a:latin typeface="Pere Castor" pitchFamily="2" charset="0"/>
                        </a:rPr>
                        <a:t>reproduire des lettres ni à écrire son</a:t>
                      </a:r>
                    </a:p>
                    <a:p>
                      <a:r>
                        <a:rPr lang="fr-FR" sz="1100" b="0" dirty="0" smtClean="0">
                          <a:solidFill>
                            <a:schemeClr val="tx1"/>
                          </a:solidFill>
                          <a:latin typeface="Pere Castor" pitchFamily="2" charset="0"/>
                        </a:rPr>
                        <a:t>prénom même s’il reconnaît les</a:t>
                      </a:r>
                    </a:p>
                    <a:p>
                      <a:r>
                        <a:rPr lang="fr-FR" sz="1100" b="0" dirty="0" smtClean="0">
                          <a:solidFill>
                            <a:schemeClr val="tx1"/>
                          </a:solidFill>
                          <a:latin typeface="Pere Castor" pitchFamily="2" charset="0"/>
                        </a:rPr>
                        <a:t>lettres</a:t>
                      </a:r>
                    </a:p>
                    <a:p>
                      <a:r>
                        <a:rPr lang="fr-FR" sz="1100" b="0" dirty="0" smtClean="0">
                          <a:solidFill>
                            <a:schemeClr val="tx1"/>
                          </a:solidFill>
                          <a:latin typeface="Pere Castor" pitchFamily="2" charset="0"/>
                        </a:rPr>
                        <a:t>- n’arrive pas à copier un modèle</a:t>
                      </a:r>
                    </a:p>
                    <a:p>
                      <a:r>
                        <a:rPr lang="fr-FR" sz="1100" b="0" dirty="0" smtClean="0">
                          <a:solidFill>
                            <a:schemeClr val="tx1"/>
                          </a:solidFill>
                          <a:latin typeface="Pere Castor" pitchFamily="2" charset="0"/>
                        </a:rPr>
                        <a:t>- n’arrive pas à tracer ni à percevoir</a:t>
                      </a:r>
                    </a:p>
                    <a:p>
                      <a:r>
                        <a:rPr lang="fr-FR" sz="1100" b="0" dirty="0" smtClean="0">
                          <a:solidFill>
                            <a:schemeClr val="tx1"/>
                          </a:solidFill>
                          <a:latin typeface="Pere Castor" pitchFamily="2" charset="0"/>
                        </a:rPr>
                        <a:t>certains traits</a:t>
                      </a:r>
                    </a:p>
                    <a:p>
                      <a:r>
                        <a:rPr lang="fr-FR" sz="1100" b="0" dirty="0" smtClean="0">
                          <a:solidFill>
                            <a:schemeClr val="tx1"/>
                          </a:solidFill>
                          <a:latin typeface="Pere Castor" pitchFamily="2" charset="0"/>
                        </a:rPr>
                        <a:t>- ne se repère pas dans l’espace d’une</a:t>
                      </a:r>
                    </a:p>
                    <a:p>
                      <a:r>
                        <a:rPr lang="fr-FR" sz="1100" b="0" dirty="0" smtClean="0">
                          <a:solidFill>
                            <a:schemeClr val="tx1"/>
                          </a:solidFill>
                          <a:latin typeface="Pere Castor" pitchFamily="2" charset="0"/>
                        </a:rPr>
                        <a:t>feuille</a:t>
                      </a:r>
                    </a:p>
                    <a:p>
                      <a:r>
                        <a:rPr lang="fr-FR" sz="1100" b="0" dirty="0" smtClean="0">
                          <a:solidFill>
                            <a:schemeClr val="tx1"/>
                          </a:solidFill>
                          <a:latin typeface="Pere Castor" pitchFamily="2" charset="0"/>
                        </a:rPr>
                        <a:t>- n’arrive pas à faire les exercices</a:t>
                      </a:r>
                    </a:p>
                    <a:p>
                      <a:r>
                        <a:rPr lang="fr-FR" sz="1100" b="0" dirty="0" smtClean="0">
                          <a:solidFill>
                            <a:schemeClr val="tx1"/>
                          </a:solidFill>
                          <a:latin typeface="Pere Castor" pitchFamily="2" charset="0"/>
                        </a:rPr>
                        <a:t>avec des labyrinthes</a:t>
                      </a:r>
                    </a:p>
                    <a:p>
                      <a:r>
                        <a:rPr lang="fr-FR" sz="1100" b="0" dirty="0" smtClean="0">
                          <a:solidFill>
                            <a:schemeClr val="tx1"/>
                          </a:solidFill>
                          <a:latin typeface="Pere Castor" pitchFamily="2" charset="0"/>
                        </a:rPr>
                        <a:t>- n’arrive pas à faire des puzzles, jeux</a:t>
                      </a:r>
                    </a:p>
                    <a:p>
                      <a:r>
                        <a:rPr lang="fr-FR" sz="1100" b="0" dirty="0" smtClean="0">
                          <a:solidFill>
                            <a:schemeClr val="tx1"/>
                          </a:solidFill>
                          <a:latin typeface="Pere Castor" pitchFamily="2" charset="0"/>
                        </a:rPr>
                        <a:t>de construction</a:t>
                      </a:r>
                    </a:p>
                    <a:p>
                      <a:r>
                        <a:rPr lang="fr-FR" sz="1100" b="0" dirty="0" smtClean="0">
                          <a:solidFill>
                            <a:schemeClr val="tx1"/>
                          </a:solidFill>
                          <a:latin typeface="Pere Castor" pitchFamily="2" charset="0"/>
                        </a:rPr>
                        <a:t>- en musique n’arrive pas à reproduire</a:t>
                      </a:r>
                    </a:p>
                    <a:p>
                      <a:r>
                        <a:rPr lang="fr-FR" sz="1100" b="0" dirty="0" smtClean="0">
                          <a:solidFill>
                            <a:schemeClr val="tx1"/>
                          </a:solidFill>
                          <a:latin typeface="Pere Castor" pitchFamily="2" charset="0"/>
                        </a:rPr>
                        <a:t>les gestes, les rythmes, mémoriser les paroles</a:t>
                      </a:r>
                    </a:p>
                    <a:p>
                      <a:r>
                        <a:rPr lang="fr-FR" sz="1100" b="0" dirty="0" smtClean="0">
                          <a:solidFill>
                            <a:schemeClr val="tx1"/>
                          </a:solidFill>
                          <a:latin typeface="Pere Castor" pitchFamily="2" charset="0"/>
                        </a:rPr>
                        <a:t>- en sport : difficultés pour rouler,</a:t>
                      </a:r>
                    </a:p>
                    <a:p>
                      <a:r>
                        <a:rPr lang="fr-FR" sz="1100" b="0" dirty="0" smtClean="0">
                          <a:solidFill>
                            <a:schemeClr val="tx1"/>
                          </a:solidFill>
                          <a:latin typeface="Pere Castor" pitchFamily="2" charset="0"/>
                        </a:rPr>
                        <a:t>s’asseoir, se lever, marcher, courir,</a:t>
                      </a:r>
                    </a:p>
                    <a:p>
                      <a:r>
                        <a:rPr lang="fr-FR" sz="1100" b="0" dirty="0" smtClean="0">
                          <a:solidFill>
                            <a:schemeClr val="tx1"/>
                          </a:solidFill>
                          <a:latin typeface="Pere Castor" pitchFamily="2" charset="0"/>
                        </a:rPr>
                        <a:t>sauter, lancer ou attraper une balle,</a:t>
                      </a:r>
                    </a:p>
                    <a:p>
                      <a:r>
                        <a:rPr lang="fr-FR" sz="1100" b="0" dirty="0" smtClean="0">
                          <a:solidFill>
                            <a:schemeClr val="tx1"/>
                          </a:solidFill>
                          <a:latin typeface="Pere Castor" pitchFamily="2" charset="0"/>
                        </a:rPr>
                        <a:t>faire de la corde à sauter, danser</a:t>
                      </a:r>
                    </a:p>
                    <a:p>
                      <a:r>
                        <a:rPr lang="fr-FR" sz="1100" b="0" dirty="0" smtClean="0">
                          <a:solidFill>
                            <a:schemeClr val="tx1"/>
                          </a:solidFill>
                          <a:latin typeface="Pere Castor" pitchFamily="2" charset="0"/>
                        </a:rPr>
                        <a:t>- en mathématiques : des difficultés</a:t>
                      </a:r>
                    </a:p>
                    <a:p>
                      <a:r>
                        <a:rPr lang="fr-FR" sz="1100" b="0" dirty="0" smtClean="0">
                          <a:solidFill>
                            <a:schemeClr val="tx1"/>
                          </a:solidFill>
                          <a:latin typeface="Pere Castor" pitchFamily="2" charset="0"/>
                        </a:rPr>
                        <a:t>pour compter, est mal organisé</a:t>
                      </a:r>
                      <a:endParaRPr lang="fr-FR" sz="1100" b="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fr-FR" sz="1100" dirty="0" smtClean="0">
                          <a:solidFill>
                            <a:schemeClr val="tx1"/>
                          </a:solidFill>
                          <a:latin typeface="Pere Castor" pitchFamily="2" charset="0"/>
                        </a:rPr>
                        <a:t>Aux difficultés précédentes vont s’ajouter :</a:t>
                      </a:r>
                    </a:p>
                    <a:p>
                      <a:r>
                        <a:rPr lang="fr-FR" sz="1100" dirty="0" smtClean="0">
                          <a:solidFill>
                            <a:schemeClr val="tx1"/>
                          </a:solidFill>
                          <a:latin typeface="Pere Castor" pitchFamily="2" charset="0"/>
                        </a:rPr>
                        <a:t>- ne peut pas se servir d’une règle, d’un compas, d’une gomme</a:t>
                      </a:r>
                    </a:p>
                    <a:p>
                      <a:r>
                        <a:rPr lang="fr-FR" sz="1100" dirty="0" smtClean="0">
                          <a:solidFill>
                            <a:schemeClr val="tx1"/>
                          </a:solidFill>
                          <a:latin typeface="Pere Castor" pitchFamily="2" charset="0"/>
                        </a:rPr>
                        <a:t>- oublie son cartable</a:t>
                      </a:r>
                    </a:p>
                    <a:p>
                      <a:r>
                        <a:rPr lang="fr-FR" sz="1100" dirty="0" smtClean="0">
                          <a:solidFill>
                            <a:schemeClr val="tx1"/>
                          </a:solidFill>
                          <a:latin typeface="Pere Castor" pitchFamily="2" charset="0"/>
                        </a:rPr>
                        <a:t>- est facilement distrait et a du mal à se concentrer en classe, oublie les consignes</a:t>
                      </a:r>
                    </a:p>
                    <a:p>
                      <a:r>
                        <a:rPr lang="fr-FR" sz="1100" dirty="0" smtClean="0">
                          <a:solidFill>
                            <a:schemeClr val="tx1"/>
                          </a:solidFill>
                          <a:latin typeface="Pere Castor" pitchFamily="2" charset="0"/>
                        </a:rPr>
                        <a:t>- est lent, son travail est peu lisible, sale, brouillon, chiffonné</a:t>
                      </a:r>
                    </a:p>
                    <a:p>
                      <a:r>
                        <a:rPr lang="fr-FR" sz="1100" dirty="0" smtClean="0">
                          <a:solidFill>
                            <a:schemeClr val="tx1"/>
                          </a:solidFill>
                          <a:latin typeface="Pere Castor" pitchFamily="2" charset="0"/>
                        </a:rPr>
                        <a:t>- n’arrive pas à poser des opérations, à se repérer sur des tableaux à double entrée</a:t>
                      </a:r>
                    </a:p>
                    <a:p>
                      <a:r>
                        <a:rPr lang="fr-FR" sz="1100" dirty="0" smtClean="0">
                          <a:solidFill>
                            <a:schemeClr val="tx1"/>
                          </a:solidFill>
                          <a:latin typeface="Pere Castor" pitchFamily="2" charset="0"/>
                        </a:rPr>
                        <a:t>- est en difficulté en géométrie</a:t>
                      </a:r>
                    </a:p>
                    <a:p>
                      <a:r>
                        <a:rPr lang="fr-FR" sz="1100" dirty="0" smtClean="0">
                          <a:solidFill>
                            <a:schemeClr val="tx1"/>
                          </a:solidFill>
                          <a:latin typeface="Pere Castor" pitchFamily="2" charset="0"/>
                        </a:rPr>
                        <a:t>- ne sait pas organiser son cahier de texte</a:t>
                      </a:r>
                      <a:endParaRPr lang="fr-FR" sz="11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r>
                        <a:rPr lang="fr-FR" sz="1100" dirty="0" smtClean="0">
                          <a:solidFill>
                            <a:schemeClr val="tx1"/>
                          </a:solidFill>
                          <a:latin typeface="Pere Castor" pitchFamily="2" charset="0"/>
                        </a:rPr>
                        <a:t>Aux difficultés précédentes vont</a:t>
                      </a:r>
                    </a:p>
                    <a:p>
                      <a:r>
                        <a:rPr lang="fr-FR" sz="1100" dirty="0" smtClean="0">
                          <a:solidFill>
                            <a:schemeClr val="tx1"/>
                          </a:solidFill>
                          <a:latin typeface="Pere Castor" pitchFamily="2" charset="0"/>
                        </a:rPr>
                        <a:t>s’ajouter :</a:t>
                      </a:r>
                    </a:p>
                    <a:p>
                      <a:r>
                        <a:rPr lang="fr-FR" sz="1100" dirty="0" smtClean="0">
                          <a:solidFill>
                            <a:schemeClr val="tx1"/>
                          </a:solidFill>
                          <a:latin typeface="Pere Castor" pitchFamily="2" charset="0"/>
                        </a:rPr>
                        <a:t>- les changement de classe, de professeurs…</a:t>
                      </a:r>
                    </a:p>
                    <a:p>
                      <a:r>
                        <a:rPr lang="fr-FR" sz="1100" dirty="0" smtClean="0">
                          <a:solidFill>
                            <a:schemeClr val="tx1"/>
                          </a:solidFill>
                          <a:latin typeface="Pere Castor" pitchFamily="2" charset="0"/>
                        </a:rPr>
                        <a:t>- les mathématiques représentent une</a:t>
                      </a:r>
                    </a:p>
                    <a:p>
                      <a:r>
                        <a:rPr lang="fr-FR" sz="1100" dirty="0" smtClean="0">
                          <a:solidFill>
                            <a:schemeClr val="tx1"/>
                          </a:solidFill>
                          <a:latin typeface="Pere Castor" pitchFamily="2" charset="0"/>
                        </a:rPr>
                        <a:t>difficulté croissante</a:t>
                      </a:r>
                      <a:endParaRPr lang="fr-FR" sz="1100" dirty="0">
                        <a:solidFill>
                          <a:schemeClr val="tx1"/>
                        </a:solidFill>
                        <a:latin typeface="Pere Castor" pitchFamily="2"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r>
            </a:tbl>
          </a:graphicData>
        </a:graphic>
      </p:graphicFrame>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4804</Words>
  <Application>Microsoft Office PowerPoint</Application>
  <PresentationFormat>Affichage à l'écran (4:3)</PresentationFormat>
  <Paragraphs>562</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Stéphanie</dc:creator>
  <cp:lastModifiedBy>Stéphanie</cp:lastModifiedBy>
  <cp:revision>8</cp:revision>
  <dcterms:created xsi:type="dcterms:W3CDTF">2011-09-01T09:49:56Z</dcterms:created>
  <dcterms:modified xsi:type="dcterms:W3CDTF">2011-09-01T11:04:09Z</dcterms:modified>
</cp:coreProperties>
</file>