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84194" y="138642"/>
            <a:ext cx="7772400" cy="1470025"/>
          </a:xfrm>
        </p:spPr>
        <p:txBody>
          <a:bodyPr/>
          <a:lstStyle/>
          <a:p>
            <a:r>
              <a:rPr lang="fr-FR" dirty="0" smtClean="0">
                <a:latin typeface="Blackadder ITC" pitchFamily="82" charset="0"/>
              </a:rPr>
              <a:t>Les origines de l’humanité</a:t>
            </a:r>
            <a:endParaRPr lang="fr-FR" dirty="0">
              <a:latin typeface="Blackadder ITC" pitchFamily="82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00200"/>
            <a:ext cx="7569189" cy="4691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308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s3.e-monsite.com/2010/11/17/11/toumai_jpg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"/>
            <a:ext cx="2514600" cy="2407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33800" y="457200"/>
            <a:ext cx="4648200" cy="121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dirty="0" smtClean="0">
                <a:latin typeface="Comic Sans MS" pitchFamily="66" charset="0"/>
              </a:rPr>
              <a:t>Crane de Toumaï – 8 millions d’années</a:t>
            </a:r>
            <a:endParaRPr lang="fr-FR" sz="2800" dirty="0">
              <a:latin typeface="Comic Sans MS" pitchFamily="66" charset="0"/>
            </a:endParaRPr>
          </a:p>
        </p:txBody>
      </p:sp>
      <p:pic>
        <p:nvPicPr>
          <p:cNvPr id="2052" name="Picture 4" descr="http://www.dinosoria.com/hominides/lucy_00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752600"/>
            <a:ext cx="1657350" cy="438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Connecteur droit avec flèche 4"/>
          <p:cNvCxnSpPr>
            <a:stCxn id="3" idx="1"/>
          </p:cNvCxnSpPr>
          <p:nvPr/>
        </p:nvCxnSpPr>
        <p:spPr>
          <a:xfrm flipH="1">
            <a:off x="2895600" y="1066800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5943600" y="2667000"/>
            <a:ext cx="7620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054" name="Picture 6" descr="Lucy. Australopithequ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2567" y="4343400"/>
            <a:ext cx="748171" cy="202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Espace réservé du contenu 2"/>
          <p:cNvSpPr txBox="1">
            <a:spLocks/>
          </p:cNvSpPr>
          <p:nvPr/>
        </p:nvSpPr>
        <p:spPr>
          <a:xfrm>
            <a:off x="372533" y="3790950"/>
            <a:ext cx="5770034" cy="628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AutoNum type="arabicPeriod"/>
            </a:pPr>
            <a:r>
              <a:rPr lang="fr-FR" sz="1400" dirty="0" smtClean="0">
                <a:latin typeface="Comic Sans MS" pitchFamily="66" charset="0"/>
              </a:rPr>
              <a:t>Dans quel pays les ossements de Toumaï ont-il été retrouvés ? </a:t>
            </a:r>
          </a:p>
        </p:txBody>
      </p:sp>
      <p:sp>
        <p:nvSpPr>
          <p:cNvPr id="15" name="Espace réservé du contenu 2"/>
          <p:cNvSpPr txBox="1">
            <a:spLocks/>
          </p:cNvSpPr>
          <p:nvPr/>
        </p:nvSpPr>
        <p:spPr>
          <a:xfrm>
            <a:off x="2362200" y="1981200"/>
            <a:ext cx="46482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dirty="0" smtClean="0">
                <a:latin typeface="Comic Sans MS" pitchFamily="66" charset="0"/>
              </a:rPr>
              <a:t>Squelette de Lucy – 3,2 millions d’année</a:t>
            </a:r>
            <a:endParaRPr lang="fr-FR" sz="2800" dirty="0">
              <a:latin typeface="Comic Sans MS" pitchFamily="66" charset="0"/>
            </a:endParaRPr>
          </a:p>
        </p:txBody>
      </p:sp>
      <p:sp>
        <p:nvSpPr>
          <p:cNvPr id="16" name="Espace réservé du contenu 2"/>
          <p:cNvSpPr txBox="1">
            <a:spLocks/>
          </p:cNvSpPr>
          <p:nvPr/>
        </p:nvSpPr>
        <p:spPr>
          <a:xfrm>
            <a:off x="372533" y="4419600"/>
            <a:ext cx="5486400" cy="38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400" dirty="0" smtClean="0">
                <a:latin typeface="Comic Sans MS" pitchFamily="66" charset="0"/>
              </a:rPr>
              <a:t>2.  Dans quel pays les ossements de Lucy ont-il été retrouvés ?</a:t>
            </a:r>
          </a:p>
          <a:p>
            <a:pPr marL="0" indent="0">
              <a:buNone/>
            </a:pPr>
            <a:endParaRPr lang="fr-FR" sz="1800" dirty="0">
              <a:latin typeface="Comic Sans MS" pitchFamily="66" charset="0"/>
            </a:endParaRPr>
          </a:p>
        </p:txBody>
      </p:sp>
      <p:sp>
        <p:nvSpPr>
          <p:cNvPr id="17" name="Espace réservé du contenu 2"/>
          <p:cNvSpPr txBox="1">
            <a:spLocks/>
          </p:cNvSpPr>
          <p:nvPr/>
        </p:nvSpPr>
        <p:spPr>
          <a:xfrm>
            <a:off x="372533" y="5638800"/>
            <a:ext cx="5334000" cy="481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400" dirty="0" smtClean="0">
                <a:latin typeface="Comic Sans MS" pitchFamily="66" charset="0"/>
              </a:rPr>
              <a:t>4. Quel est le plus ancien ancêtre de l’Homme retrouvé ? </a:t>
            </a:r>
          </a:p>
        </p:txBody>
      </p:sp>
      <p:sp>
        <p:nvSpPr>
          <p:cNvPr id="18" name="Espace réservé du contenu 2"/>
          <p:cNvSpPr txBox="1">
            <a:spLocks/>
          </p:cNvSpPr>
          <p:nvPr/>
        </p:nvSpPr>
        <p:spPr>
          <a:xfrm>
            <a:off x="381000" y="5029200"/>
            <a:ext cx="5334000" cy="36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400" dirty="0" smtClean="0">
                <a:latin typeface="Comic Sans MS" pitchFamily="66" charset="0"/>
              </a:rPr>
              <a:t>3. Dans quel continent sont ces deux pays ?</a:t>
            </a:r>
          </a:p>
          <a:p>
            <a:pPr>
              <a:buFont typeface="Arial" pitchFamily="34" charset="0"/>
              <a:buAutoNum type="arabicPeriod"/>
            </a:pPr>
            <a:endParaRPr lang="fr-FR" sz="1800" dirty="0">
              <a:latin typeface="Comic Sans MS" pitchFamily="66" charset="0"/>
            </a:endParaRPr>
          </a:p>
        </p:txBody>
      </p:sp>
      <p:sp>
        <p:nvSpPr>
          <p:cNvPr id="20" name="Espace réservé du contenu 2"/>
          <p:cNvSpPr txBox="1">
            <a:spLocks/>
          </p:cNvSpPr>
          <p:nvPr/>
        </p:nvSpPr>
        <p:spPr>
          <a:xfrm>
            <a:off x="524933" y="4105275"/>
            <a:ext cx="5334000" cy="390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400" dirty="0" smtClean="0">
                <a:solidFill>
                  <a:srgbClr val="00B050"/>
                </a:solidFill>
                <a:latin typeface="Comic Sans MS" pitchFamily="66" charset="0"/>
              </a:rPr>
              <a:t>Ils ont été retrouvés au Tchad</a:t>
            </a:r>
            <a:r>
              <a:rPr lang="fr-FR" sz="1400" dirty="0" smtClean="0">
                <a:latin typeface="Comic Sans MS" pitchFamily="66" charset="0"/>
              </a:rPr>
              <a:t>.</a:t>
            </a:r>
          </a:p>
          <a:p>
            <a:pPr marL="0" indent="0">
              <a:buNone/>
            </a:pPr>
            <a:endParaRPr lang="fr-FR" sz="1800" dirty="0">
              <a:latin typeface="Comic Sans MS" pitchFamily="66" charset="0"/>
            </a:endParaRPr>
          </a:p>
        </p:txBody>
      </p:sp>
      <p:sp>
        <p:nvSpPr>
          <p:cNvPr id="21" name="Espace réservé du contenu 2"/>
          <p:cNvSpPr txBox="1">
            <a:spLocks/>
          </p:cNvSpPr>
          <p:nvPr/>
        </p:nvSpPr>
        <p:spPr>
          <a:xfrm>
            <a:off x="533400" y="4724400"/>
            <a:ext cx="5334000" cy="390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400" dirty="0" smtClean="0">
                <a:solidFill>
                  <a:srgbClr val="00B050"/>
                </a:solidFill>
                <a:latin typeface="Comic Sans MS" pitchFamily="66" charset="0"/>
              </a:rPr>
              <a:t>Ils ont été retrouvés en Ethiopie</a:t>
            </a:r>
            <a:r>
              <a:rPr lang="fr-FR" sz="1400" dirty="0" smtClean="0">
                <a:latin typeface="Comic Sans MS" pitchFamily="66" charset="0"/>
              </a:rPr>
              <a:t>.</a:t>
            </a:r>
          </a:p>
          <a:p>
            <a:pPr marL="0" indent="0">
              <a:buNone/>
            </a:pPr>
            <a:endParaRPr lang="fr-FR" sz="1800" dirty="0">
              <a:latin typeface="Comic Sans MS" pitchFamily="66" charset="0"/>
            </a:endParaRPr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533400" y="5349345"/>
            <a:ext cx="5334000" cy="390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400" dirty="0" smtClean="0">
                <a:solidFill>
                  <a:srgbClr val="00B050"/>
                </a:solidFill>
                <a:latin typeface="Comic Sans MS" pitchFamily="66" charset="0"/>
              </a:rPr>
              <a:t>Ces deux pays se trouvent en Afrique</a:t>
            </a:r>
            <a:r>
              <a:rPr lang="fr-FR" sz="1400" dirty="0" smtClean="0">
                <a:latin typeface="Comic Sans MS" pitchFamily="66" charset="0"/>
              </a:rPr>
              <a:t>.</a:t>
            </a:r>
          </a:p>
          <a:p>
            <a:pPr marL="0" indent="0">
              <a:buNone/>
            </a:pPr>
            <a:endParaRPr lang="fr-FR" sz="1800" dirty="0">
              <a:latin typeface="Comic Sans MS" pitchFamily="66" charset="0"/>
            </a:endParaRPr>
          </a:p>
        </p:txBody>
      </p:sp>
      <p:sp>
        <p:nvSpPr>
          <p:cNvPr id="23" name="Espace réservé du contenu 2"/>
          <p:cNvSpPr txBox="1">
            <a:spLocks/>
          </p:cNvSpPr>
          <p:nvPr/>
        </p:nvSpPr>
        <p:spPr>
          <a:xfrm>
            <a:off x="533400" y="5981700"/>
            <a:ext cx="5334000" cy="390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400" dirty="0" smtClean="0">
                <a:solidFill>
                  <a:srgbClr val="00B050"/>
                </a:solidFill>
                <a:latin typeface="Comic Sans MS" pitchFamily="66" charset="0"/>
              </a:rPr>
              <a:t>Les plus ancien ancêtre de l’Homme s’appelle Toumaï</a:t>
            </a:r>
            <a:endParaRPr lang="fr-FR" sz="1400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fr-FR" sz="1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133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/>
      <p:bldP spid="18" grpId="0"/>
      <p:bldP spid="20" grpId="0"/>
      <p:bldP spid="21" grpId="0"/>
      <p:bldP spid="22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fr-FR" dirty="0" smtClean="0">
                <a:latin typeface="Blackadder ITC" pitchFamily="82" charset="0"/>
              </a:rPr>
              <a:t>L’évolution de l’Homme</a:t>
            </a:r>
            <a:endParaRPr lang="fr-F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093598"/>
            <a:ext cx="7239000" cy="5383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605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228601"/>
            <a:ext cx="8229600" cy="5333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1600" dirty="0" smtClean="0">
                <a:latin typeface="Comic Sans MS" pitchFamily="66" charset="0"/>
              </a:rPr>
              <a:t>1. Comment s’appelaient les plus anciens ancêtre de l’homme ? Ou vivaient t-il et quelle taille mesuraient-ils ?</a:t>
            </a:r>
          </a:p>
          <a:p>
            <a:pPr marL="0" indent="0">
              <a:buNone/>
            </a:pPr>
            <a:endParaRPr lang="fr-FR" sz="2400" dirty="0">
              <a:latin typeface="Comic Sans MS" pitchFamily="66" charset="0"/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381000" y="1676400"/>
            <a:ext cx="82296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1600" dirty="0">
                <a:latin typeface="Comic Sans MS" pitchFamily="66" charset="0"/>
              </a:rPr>
              <a:t>2</a:t>
            </a:r>
            <a:r>
              <a:rPr lang="fr-FR" sz="1600" dirty="0" smtClean="0">
                <a:latin typeface="Comic Sans MS" pitchFamily="66" charset="0"/>
              </a:rPr>
              <a:t>. Où vivait l’homo Erectus ? Que savait t-il faire d’important ? </a:t>
            </a: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381000" y="2743200"/>
            <a:ext cx="8229600" cy="685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1600" dirty="0" smtClean="0">
                <a:latin typeface="Comic Sans MS" pitchFamily="66" charset="0"/>
              </a:rPr>
              <a:t>3. Comment s’appelle l’ancêtre le plus récent de l’homme ? Que savait-il faire ? </a:t>
            </a:r>
          </a:p>
          <a:p>
            <a:pPr marL="0" indent="0">
              <a:buFont typeface="Arial" pitchFamily="34" charset="0"/>
              <a:buNone/>
            </a:pPr>
            <a:endParaRPr lang="fr-FR" sz="2400" dirty="0">
              <a:latin typeface="Comic Sans MS" pitchFamily="66" charset="0"/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57200" y="3987799"/>
            <a:ext cx="8229600" cy="685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1600" dirty="0">
                <a:latin typeface="Comic Sans MS" pitchFamily="66" charset="0"/>
              </a:rPr>
              <a:t>4</a:t>
            </a:r>
            <a:r>
              <a:rPr lang="fr-FR" sz="1600" dirty="0" smtClean="0">
                <a:latin typeface="Comic Sans MS" pitchFamily="66" charset="0"/>
              </a:rPr>
              <a:t>. Quelles sont les deux principales choses qui évoluent chez l’homme pendant la préhistoire ?</a:t>
            </a:r>
          </a:p>
          <a:p>
            <a:pPr marL="0" indent="0">
              <a:buFont typeface="Arial" pitchFamily="34" charset="0"/>
              <a:buNone/>
            </a:pPr>
            <a:endParaRPr lang="fr-FR" sz="2400" dirty="0">
              <a:latin typeface="Comic Sans MS" pitchFamily="66" charset="0"/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381000" y="7620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1600" dirty="0" smtClean="0">
                <a:solidFill>
                  <a:srgbClr val="00B050"/>
                </a:solidFill>
                <a:latin typeface="Comic Sans MS" pitchFamily="66" charset="0"/>
              </a:rPr>
              <a:t>Les plus anciens ancêtres de l’homme s’appelaient les homo habilis. Ils vivaient en Afrique et mesuraient 1 m 40. </a:t>
            </a:r>
          </a:p>
          <a:p>
            <a:pPr marL="0" indent="0">
              <a:buFont typeface="Arial" pitchFamily="34" charset="0"/>
              <a:buNone/>
            </a:pPr>
            <a:endParaRPr lang="fr-FR" sz="2400" dirty="0">
              <a:latin typeface="Comic Sans MS" pitchFamily="66" charset="0"/>
            </a:endParaRPr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482600" y="20574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1600" dirty="0" smtClean="0">
                <a:solidFill>
                  <a:srgbClr val="00B050"/>
                </a:solidFill>
                <a:latin typeface="Comic Sans MS" pitchFamily="66" charset="0"/>
              </a:rPr>
              <a:t>L’homo erectus vivait en Europe et en Asie. Il apprend à maitriser le feu. </a:t>
            </a:r>
          </a:p>
          <a:p>
            <a:pPr marL="0" indent="0">
              <a:buFont typeface="Arial" pitchFamily="34" charset="0"/>
              <a:buNone/>
            </a:pPr>
            <a:endParaRPr lang="fr-FR" sz="2400" dirty="0">
              <a:latin typeface="Comic Sans MS" pitchFamily="66" charset="0"/>
            </a:endParaRPr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457200" y="31242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1600" dirty="0" smtClean="0">
                <a:solidFill>
                  <a:srgbClr val="00B050"/>
                </a:solidFill>
                <a:latin typeface="Comic Sans MS" pitchFamily="66" charset="0"/>
              </a:rPr>
              <a:t>L’ancêtre le plus récent de l’Homme moderne est l’Homo Sapiens. Il sait taillé des outils. </a:t>
            </a:r>
          </a:p>
          <a:p>
            <a:pPr marL="0" indent="0">
              <a:buFont typeface="Arial" pitchFamily="34" charset="0"/>
              <a:buNone/>
            </a:pPr>
            <a:endParaRPr lang="fr-FR" sz="2400" dirty="0">
              <a:latin typeface="Comic Sans MS" pitchFamily="66" charset="0"/>
            </a:endParaRPr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533400" y="4673598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1600" dirty="0" smtClean="0">
                <a:solidFill>
                  <a:srgbClr val="00B050"/>
                </a:solidFill>
                <a:latin typeface="Comic Sans MS" pitchFamily="66" charset="0"/>
              </a:rPr>
              <a:t>Les deux choses principales qui évoluent chez l’homme sont la Taille et la taille qui cerveau qui s’agrandissent. </a:t>
            </a:r>
          </a:p>
          <a:p>
            <a:pPr marL="0" indent="0">
              <a:buFont typeface="Arial" pitchFamily="34" charset="0"/>
              <a:buNone/>
            </a:pPr>
            <a:endParaRPr lang="fr-FR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03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7772400" y="152400"/>
            <a:ext cx="1143000" cy="1905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0000"/>
                  </a:solidFill>
                </a:uFill>
                <a:latin typeface="Comic Sans MS" pitchFamily="66" charset="0"/>
              </a:rPr>
              <a:t>La préhistoire</a:t>
            </a:r>
            <a:endParaRPr lang="fr-F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Fill>
                <a:solidFill>
                  <a:srgbClr val="FF0000"/>
                </a:solidFill>
              </a:uFill>
              <a:latin typeface="Comic Sans MS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fr-FR" sz="2400" dirty="0" smtClean="0">
                <a:latin typeface="Comic Sans MS" pitchFamily="66" charset="0"/>
              </a:rPr>
              <a:t>La préhistoire commence avec l’apparition des premiers Hommes et se terminent avec l’invention de l’écriture . Elle se partage en deux période :</a:t>
            </a:r>
          </a:p>
          <a:p>
            <a:pPr algn="just">
              <a:buFontTx/>
              <a:buChar char="-"/>
            </a:pPr>
            <a:r>
              <a:rPr lang="fr-FR" sz="2400" dirty="0">
                <a:latin typeface="Comic Sans MS" pitchFamily="66" charset="0"/>
              </a:rPr>
              <a:t>L</a:t>
            </a:r>
            <a:r>
              <a:rPr lang="fr-FR" sz="2400" dirty="0" smtClean="0">
                <a:latin typeface="Comic Sans MS" pitchFamily="66" charset="0"/>
              </a:rPr>
              <a:t>’âge de la pierre taillée : </a:t>
            </a:r>
            <a:r>
              <a:rPr lang="fr-FR" sz="2400" dirty="0" smtClean="0">
                <a:solidFill>
                  <a:srgbClr val="FF0000"/>
                </a:solidFill>
                <a:latin typeface="Comic Sans MS" pitchFamily="66" charset="0"/>
              </a:rPr>
              <a:t>le paléolithique</a:t>
            </a:r>
          </a:p>
          <a:p>
            <a:pPr algn="just">
              <a:buFontTx/>
              <a:buChar char="-"/>
            </a:pPr>
            <a:r>
              <a:rPr lang="fr-FR" sz="2400" dirty="0" smtClean="0">
                <a:latin typeface="Comic Sans MS" pitchFamily="66" charset="0"/>
              </a:rPr>
              <a:t>L'âge de la pierre polie : </a:t>
            </a:r>
            <a:r>
              <a:rPr lang="fr-FR" sz="2400" dirty="0" smtClean="0">
                <a:solidFill>
                  <a:srgbClr val="FF0000"/>
                </a:solidFill>
                <a:latin typeface="Comic Sans MS" pitchFamily="66" charset="0"/>
              </a:rPr>
              <a:t>Le néolithique</a:t>
            </a:r>
          </a:p>
          <a:p>
            <a:pPr marL="0" indent="0" algn="just">
              <a:buNone/>
            </a:pPr>
            <a:endParaRPr lang="fr-FR" sz="2400" dirty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fr-FR" sz="2400" dirty="0" smtClean="0">
                <a:latin typeface="Comic Sans MS" pitchFamily="66" charset="0"/>
              </a:rPr>
              <a:t>Les premiers hommes apparaissent en Afrique puis ils vont s’installer sur tous les continents. On dit que l'Afrique est le berceau de l’humanité. Les hommes étaient </a:t>
            </a:r>
            <a:r>
              <a:rPr lang="fr-FR" sz="2400" dirty="0" smtClean="0">
                <a:solidFill>
                  <a:srgbClr val="FF0000"/>
                </a:solidFill>
                <a:latin typeface="Comic Sans MS" pitchFamily="66" charset="0"/>
              </a:rPr>
              <a:t>bipèdes</a:t>
            </a:r>
            <a:r>
              <a:rPr lang="fr-FR" sz="2400" dirty="0" smtClean="0">
                <a:latin typeface="Comic Sans MS" pitchFamily="66" charset="0"/>
              </a:rPr>
              <a:t> (qui marchent sur deux pieds)</a:t>
            </a:r>
          </a:p>
          <a:p>
            <a:pPr marL="0" indent="0" algn="just">
              <a:buNone/>
            </a:pPr>
            <a:endParaRPr lang="fr-FR" sz="2400" dirty="0" smtClean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fr-FR" sz="2400" dirty="0" smtClean="0">
                <a:latin typeface="Comic Sans MS" pitchFamily="66" charset="0"/>
              </a:rPr>
              <a:t>Pendant la préhistoire les hommes ont évolué, devenant plus grand, ayant un cerveau plus grand, apprenant de plus en plus de choses. </a:t>
            </a:r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7772400" y="152400"/>
            <a:ext cx="1143000" cy="381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sz="1600" dirty="0" smtClean="0">
                <a:latin typeface="Comic Sans MS" pitchFamily="66" charset="0"/>
              </a:rPr>
              <a:t>Trace écrite 1</a:t>
            </a:r>
            <a:endParaRPr lang="fr-FR" sz="16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19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339</Words>
  <Application>Microsoft Office PowerPoint</Application>
  <PresentationFormat>Affichage à l'écran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Office Theme</vt:lpstr>
      <vt:lpstr>Les origines de l’humanité</vt:lpstr>
      <vt:lpstr>Présentation PowerPoint</vt:lpstr>
      <vt:lpstr>L’évolution de l’Homme</vt:lpstr>
      <vt:lpstr>Présentation PowerPoint</vt:lpstr>
      <vt:lpstr>La préhistoire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origines de l’humanité</dc:title>
  <dc:creator>romain</dc:creator>
  <cp:lastModifiedBy>romain</cp:lastModifiedBy>
  <cp:revision>8</cp:revision>
  <dcterms:created xsi:type="dcterms:W3CDTF">2006-08-16T00:00:00Z</dcterms:created>
  <dcterms:modified xsi:type="dcterms:W3CDTF">2013-09-08T20:00:18Z</dcterms:modified>
</cp:coreProperties>
</file>